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5" r:id="rId2"/>
    <p:sldId id="327" r:id="rId3"/>
    <p:sldId id="309" r:id="rId4"/>
    <p:sldId id="310" r:id="rId5"/>
    <p:sldId id="345" r:id="rId6"/>
    <p:sldId id="358" r:id="rId7"/>
    <p:sldId id="362" r:id="rId8"/>
    <p:sldId id="276" r:id="rId9"/>
    <p:sldId id="347" r:id="rId10"/>
    <p:sldId id="363" r:id="rId11"/>
    <p:sldId id="367" r:id="rId12"/>
    <p:sldId id="368" r:id="rId13"/>
    <p:sldId id="369" r:id="rId14"/>
    <p:sldId id="373" r:id="rId15"/>
    <p:sldId id="348" r:id="rId16"/>
    <p:sldId id="352" r:id="rId17"/>
    <p:sldId id="365" r:id="rId18"/>
    <p:sldId id="322" r:id="rId19"/>
    <p:sldId id="323" r:id="rId20"/>
    <p:sldId id="324" r:id="rId21"/>
    <p:sldId id="325" r:id="rId22"/>
    <p:sldId id="330" r:id="rId23"/>
  </p:sldIdLst>
  <p:sldSz cx="12192000" cy="6858000"/>
  <p:notesSz cx="6858000" cy="9144000"/>
  <p:custDataLst>
    <p:tags r:id="rId25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06"/>
    <p:restoredTop sz="93742"/>
  </p:normalViewPr>
  <p:slideViewPr>
    <p:cSldViewPr snapToGrid="0" snapToObjects="1">
      <p:cViewPr varScale="1">
        <p:scale>
          <a:sx n="103" d="100"/>
          <a:sy n="103" d="100"/>
        </p:scale>
        <p:origin x="144" y="150"/>
      </p:cViewPr>
      <p:guideLst/>
    </p:cSldViewPr>
  </p:slideViewPr>
  <p:outlineViewPr>
    <p:cViewPr>
      <p:scale>
        <a:sx n="33" d="100"/>
        <a:sy n="33" d="100"/>
      </p:scale>
      <p:origin x="0" y="-2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7BC892-D9E9-FC49-9E8F-13F99303C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F4020-54F8-A44E-A3CC-D2F6917ED5D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D10501-FE12-B74A-B81E-F30265852C07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8DD89C-2C7D-0948-A986-B7CD73B081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1E764A3-6B49-F941-A20A-F4DFDE83B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44993-A7DF-FB4C-80A6-367B517A21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3C9B8-5CD9-4141-867E-A77A42247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0102F3-E72A-4C4A-BEC9-2BF8C40C6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102F3-E72A-4C4A-BEC9-2BF8C40C654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5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425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717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965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8684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633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2281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824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061E3BA4-D301-BA49-9ACD-714C444E00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75FD2813-618F-6A4F-8472-51D7B81E6D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5D2E6C3-A50C-1845-96A6-F8C67BA9D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1C3E85-1100-9546-8D2F-48359A58391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34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061E3BA4-D301-BA49-9ACD-714C444E00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75FD2813-618F-6A4F-8472-51D7B81E6D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5D2E6C3-A50C-1845-96A6-F8C67BA9D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1C3E85-1100-9546-8D2F-48359A58391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AF12EA4E-A911-DF4D-BB42-FEEEAE554F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A17F9B80-BE1B-6E48-B779-2D35C9033E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1B464A55-244C-C744-8F10-279EC43A3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60B2B5-B7C2-E249-AD20-537F48D1692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102F3-E72A-4C4A-BEC9-2BF8C40C654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6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A1C6B117-C42A-4742-81BB-42D31135C4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0978BBC6-88BA-E941-898C-BB1B9FC12C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D11A540A-905F-3D4A-AA68-F72EF1DE7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9DF989-C9D0-774C-85F4-826325C6A3C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A9DC4F0B-B982-3642-889D-7441242136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21D3D849-979F-E440-A6EB-DB06FD4334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DD081C50-D168-4941-9D0F-BEB1F1D1C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F1C34A-219A-6D46-83FE-58A7AD93AD8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102F3-E72A-4C4A-BEC9-2BF8C40C654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8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692B9171-E99B-7B44-9CC9-9F072231DA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34A8E7B-424C-2849-859D-A10FDF636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5DB19354-2793-8D4A-9A92-6DD208D16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E803F5-9277-1C41-BD99-18E267ED6B1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E9603B4F-7C78-7A4B-86BE-F5D09479E5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F838050F-CD1F-F544-A75E-5544103C6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A6F71A0A-6A39-6543-9367-9AED57668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37AAF-6C09-674D-8039-F7291D1DF5E1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578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212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E9603B4F-7C78-7A4B-86BE-F5D09479E5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F838050F-CD1F-F544-A75E-5544103C6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A6F71A0A-6A39-6543-9367-9AED57668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37AAF-6C09-674D-8039-F7291D1DF5E1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9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154A1560-47B6-A64A-9AAD-39BAF8635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E00BC514-0522-594E-98BB-05DF4FE900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39B94EE8-E62D-864E-A5B3-339BA42A6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B3A8A-09BE-9F48-9DD2-948295E01388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70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EAD96354-16A0-7A46-B4E0-A35B4890EB4E}"/>
              </a:ext>
            </a:extLst>
          </p:cNvPr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BFD29EA-A621-9B45-B595-417F9E4BC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8"/>
            <a:ext cx="10572000" cy="2009644"/>
          </a:xfrm>
        </p:spPr>
        <p:txBody>
          <a:bodyPr/>
          <a:lstStyle>
            <a:lvl1pPr>
              <a:defRPr sz="5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05ED222-040E-C949-8AE5-B0D002A7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8285-F550-3E44-A630-8DE8C593A637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620C2CD-DDB1-FC4D-B8B4-F2388408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5E945C-10C6-CC42-8120-F5EC025F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FA915-52D7-CE41-AE08-6F6AE730F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8CA44-33FF-1D4C-A597-695CF0CA62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94A8015-29BD-7B4F-9A8B-B0A013B843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83DF1-7226-344D-9185-D8BD9970E70E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37CE5A-A7C3-4645-8DA6-8D00ABEF7D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82B5A-7DEA-7D45-B6AB-971EB0EC4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1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92191F76-2187-4442-B698-80ADAC151DB3}"/>
              </a:ext>
            </a:extLst>
          </p:cNvPr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0BA1C76-1BDE-BA49-A261-65C380027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097050F-99A3-1C44-AFE1-38D740D7DA0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1C6FF-3181-DC45-9FB8-BAF795323799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74E4A1-5C15-4A45-80B0-4F7E32753A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F41735-2F5F-4145-9B70-95693AE330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FDFA3-4A15-4847-81C7-B2280595B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9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FF9DD610-73A4-3D4C-B75B-4D431FD2FB0A}"/>
              </a:ext>
            </a:extLst>
          </p:cNvPr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47AEA8B-6634-8545-91E7-93FF0B45D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2EE4B2E-355F-204E-9EC2-5842D193AF8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92B7-09D6-5143-9D52-D5AF3328C2C1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1FDF1E7-C6D0-5242-B438-6F095C533EA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C417BD8-00BC-0740-AF25-6A412F57FCC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B037-1EB9-C949-99EE-F54BB66F8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4FB8819B-06F9-4F44-B727-7A76D5679736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A80F80C-CC67-8E4F-8446-70BB75AAE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C7DE1F0-4876-924E-87D7-1B90BE50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0FB7B-6877-174C-9F75-FFB6F363D9D7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67A94EC-ABC2-734B-9FE9-80045CCD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62355B7-637A-CB4C-94AF-9BE5E6FB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B999F-13BB-2849-8B25-872D67252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69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FC6CB933-F9B2-D047-A78C-9338BD0592AD}"/>
              </a:ext>
            </a:extLst>
          </p:cNvPr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4D76FAB-6137-3B49-BF11-4FD64AB8F2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DF0DC06-3056-5644-A949-8C946CE1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16EF3-CA8E-B645-868C-DA96110F13AE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ED24479-8918-A143-9F1A-96BCCAB0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2A3D56-813F-7849-BDD4-D8E4F6E2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63D6-1AD1-6A40-894D-404EF5C69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9EA1AD3A-1663-D64A-AE07-E2DD86BC423D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6966669-9D4A-A248-89F0-7EFF7B394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CC66BF-2014-5C4C-9638-9384D6F35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41FCB-B1BC-DA4C-8BCE-4E400054C428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BA2F3B-0AE9-5E4D-A0BF-4FFBF9236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34CA5C-4C00-2C44-B39B-EA46FF9E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58E10-FA7A-9B40-A06B-A25FB86F9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0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C4CED55B-BCC2-384D-B744-BDF1DAC4B7D1}"/>
              </a:ext>
            </a:extLst>
          </p:cNvPr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2F52EEE-7054-B546-8232-C408B7BAA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84A279-0746-BB46-80C9-0406ECAB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E5D24-7CFE-AD4E-B9BA-BA0F55E12BB2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CCBACC1-AF50-A646-ADEE-35C24BC1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F9D12E-189C-8741-886A-BB66C025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B663F-AAB2-CA47-8492-30450323B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83860BE5-D079-9B4C-A67C-9765355BD18C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85AD1ED-A85E-7349-8B6D-6A0F871D0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7F4CB1-9677-944A-AE4F-86677792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C546-81D3-C74A-A586-FD5BF1FD2CB3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C5FBFF0-8A12-2C4F-942C-3AC9003F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7DDDDBA-67CD-BE4E-8B85-02195591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7B031-4BC6-FA4A-92F0-5F4277DFE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4D17FAC-6320-2F47-BEAD-AD0CBE1DEE97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3527F64-8CF0-B544-8E51-16A9F1408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A7ADB52-01D6-074D-908B-934D2CD3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8FBE-A1A2-084F-9B02-EDD3245DDA14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7E6A622F-524A-3C46-A107-D3AC6249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ADFF3982-7EFF-7D43-81B8-EDB04455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A649-1B9F-9241-A1A1-02853CC01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7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CFAA3214-24E6-7341-B8D1-CEC5ED1CF0C4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0DE31C8-5004-254D-8D7E-D5D4F9206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E349431-C025-B748-AD31-84B92EC3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73CF5-32EE-F34D-A240-8BFC24135E08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9CE5A43-71D6-544F-B00B-288B4730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2B92746-CF98-1C4A-8A84-5CFDEE77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4B9AE-97B3-4443-B448-6EB94800A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8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13DE0E0-7A51-B148-A17D-ED57077C75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4B86E04-A870-1546-ADB7-C12C09E3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B750-2231-964B-BF6A-E805C967F692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4AE6F07-7900-754B-AF50-AB91F305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D12870E-27E1-1641-98D1-323EEA2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FC39A-3486-FC4D-8D4E-DA8CB2DF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0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CFAA370D-F654-134C-AFDF-34ED2CBD775A}"/>
              </a:ext>
            </a:extLst>
          </p:cNvPr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45416CB-C495-924B-A2CB-ACCBCC122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51598B-FB7E-5A46-9FCF-B64DCB5DA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327A4-5BBA-0D4F-BBC7-27A1881BA786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1F368AF-4806-1F42-AC20-DBDC3805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F729A19-3266-B14D-A57C-C09DDD08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FF331-E056-7347-9D0E-B3339942E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rtlCol="0" anchor="t"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3F3EB-0511-B84D-ABEB-A569C288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86200" y="6042025"/>
            <a:ext cx="976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0B5A5-22B7-DC43-A116-6C90D0655EAE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0729B-0B8B-3846-929D-DC493DE5E9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0550" y="6042025"/>
            <a:ext cx="3295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F4E34-697A-3143-B75E-09AEE28D7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62513" y="5916613"/>
            <a:ext cx="1062037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11343-3CC0-B84D-80B1-95535D859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5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2EEC8-44DE-6C4E-8207-871B07D96F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36739-E414-3149-B942-5421773A34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09625" y="2184400"/>
            <a:ext cx="10563225" cy="36750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8C1AF-D17F-0140-99BC-04338ADEA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4A83C-82F0-2846-A97D-DE09C9789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E6A14D2-9341-F64D-B8D1-5F214DC261EB}" type="datetimeFigureOut">
              <a:rPr lang="en-US"/>
              <a:pPr>
                <a:defRPr/>
              </a:pPr>
              <a:t>7/13/2018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B5C5E-7732-B142-B711-FC5002E5A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938986CB-C22A-1045-8A55-ED1DA5B08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AA31CFD3-7986-A846-A8B9-4F848F5FD3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04" r:id="rId10"/>
    <p:sldLayoutId id="2147484014" r:id="rId11"/>
    <p:sldLayoutId id="2147484015" r:id="rId12"/>
    <p:sldLayoutId id="2147484016" r:id="rId13"/>
    <p:sldLayoutId id="2147484017" r:id="rId14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5" Type="http://schemas.openxmlformats.org/officeDocument/2006/relationships/image" Target="../media/image2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8EF8B3-796A-FC48-B96B-4F22333BA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088" y="5397500"/>
            <a:ext cx="8753475" cy="434975"/>
          </a:xfrm>
        </p:spPr>
        <p:txBody>
          <a:bodyPr rtlCol="0"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en-US" sz="5400" dirty="0"/>
              <a:t>Introductory Lesson 4</a:t>
            </a:r>
          </a:p>
        </p:txBody>
      </p:sp>
      <p:pic>
        <p:nvPicPr>
          <p:cNvPr id="17410" name="Picture 4">
            <a:extLst>
              <a:ext uri="{FF2B5EF4-FFF2-40B4-BE49-F238E27FC236}">
                <a16:creationId xmlns:a16="http://schemas.microsoft.com/office/drawing/2014/main" id="{D722CC3E-7C6B-8B47-9CA9-F9FF4B054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28588"/>
            <a:ext cx="35036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>
            <a:extLst>
              <a:ext uri="{FF2B5EF4-FFF2-40B4-BE49-F238E27FC236}">
                <a16:creationId xmlns:a16="http://schemas.microsoft.com/office/drawing/2014/main" id="{3DE81EC3-CF3A-994C-8577-D5390F4B6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2858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>
            <a:extLst>
              <a:ext uri="{FF2B5EF4-FFF2-40B4-BE49-F238E27FC236}">
                <a16:creationId xmlns:a16="http://schemas.microsoft.com/office/drawing/2014/main" id="{5DC27CF3-8BA3-C04D-816B-3E40EB8C1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689">
            <a:off x="1997075" y="1230313"/>
            <a:ext cx="419417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Verbs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2" y="2285664"/>
            <a:ext cx="11039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400" b="1" dirty="0"/>
              <a:t>VERBS tell what NOUNS do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0151A90-2A11-F643-A848-6BF069BD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2" y="3160601"/>
            <a:ext cx="84463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800" dirty="0"/>
              <a:t>A superhero is a person — that makes a superhero a </a:t>
            </a:r>
            <a:r>
              <a:rPr lang="en-CA" altLang="en-US" sz="2800" i="1" dirty="0"/>
              <a:t>noun.</a:t>
            </a:r>
          </a:p>
          <a:p>
            <a:endParaRPr lang="en-CA" altLang="en-US" sz="2800" dirty="0"/>
          </a:p>
          <a:p>
            <a:r>
              <a:rPr lang="en-CA" altLang="en-US" sz="2800" dirty="0"/>
              <a:t>What are some things a superhero does?</a:t>
            </a:r>
            <a:endParaRPr lang="en-CA" altLang="en-US" sz="32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A842F64-73BE-7C4D-B625-DDDE5BBAD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14" y="2884153"/>
            <a:ext cx="35036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47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Verb Conjugation – </a:t>
            </a:r>
            <a:r>
              <a:rPr lang="en-CA" sz="3200" spc="15" dirty="0"/>
              <a:t>Simple Present Tense</a:t>
            </a:r>
            <a:endParaRPr lang="en-US" sz="3600"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000" b="1" dirty="0"/>
              <a:t>Verbs change depending on the type of noun/pronoun they are paired with.</a:t>
            </a:r>
            <a:endParaRPr lang="en-US" sz="2000"/>
          </a:p>
          <a:p>
            <a:pPr algn="ctr"/>
            <a:r>
              <a:rPr lang="en-US" sz="2000" b="1" dirty="0"/>
              <a:t>Let's look at the verb "to play"</a:t>
            </a:r>
            <a:endParaRPr lang="en-US" sz="2000" dirty="0"/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996" y="2868469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6BBC8E-E34D-45B2-A518-8F6D4F30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907101"/>
              </p:ext>
            </p:extLst>
          </p:nvPr>
        </p:nvGraphicFramePr>
        <p:xfrm>
          <a:off x="2013526" y="2775866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Play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He/She/It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  <p:sp>
        <p:nvSpPr>
          <p:cNvPr id="10" name="TextBox 5">
            <a:extLst>
              <a:ext uri="{FF2B5EF4-FFF2-40B4-BE49-F238E27FC236}">
                <a16:creationId xmlns:a16="http://schemas.microsoft.com/office/drawing/2014/main" id="{9F53BA5B-ED84-4652-A63D-5AAA0A65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797" y="5084284"/>
            <a:ext cx="811645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000" dirty="0"/>
              <a:t>Examples: </a:t>
            </a:r>
            <a:endParaRPr lang="en-US" dirty="0"/>
          </a:p>
          <a:p>
            <a:pPr algn="ctr"/>
            <a:r>
              <a:rPr lang="en-CA" sz="2000" dirty="0"/>
              <a:t>I </a:t>
            </a:r>
            <a:r>
              <a:rPr lang="en-CA" sz="2000" i="1" dirty="0">
                <a:solidFill>
                  <a:srgbClr val="FF0000"/>
                </a:solidFill>
              </a:rPr>
              <a:t>play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dirty="0"/>
              <a:t>soccer.</a:t>
            </a:r>
            <a:endParaRPr lang="en-CA" dirty="0"/>
          </a:p>
          <a:p>
            <a:pPr algn="ctr"/>
            <a:r>
              <a:rPr lang="en-CA" sz="2000" dirty="0"/>
              <a:t>You </a:t>
            </a:r>
            <a:r>
              <a:rPr lang="en-CA" sz="2000" i="1" dirty="0">
                <a:solidFill>
                  <a:srgbClr val="FF0000"/>
                </a:solidFill>
              </a:rPr>
              <a:t>play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dirty="0"/>
              <a:t>with your friend.</a:t>
            </a:r>
          </a:p>
          <a:p>
            <a:pPr algn="ctr"/>
            <a:r>
              <a:rPr lang="en-CA" altLang="en-US" sz="2000" dirty="0"/>
              <a:t>She </a:t>
            </a:r>
            <a:r>
              <a:rPr lang="en-CA" altLang="en-US" sz="2000" i="1" dirty="0">
                <a:solidFill>
                  <a:srgbClr val="FF0000"/>
                </a:solidFill>
              </a:rPr>
              <a:t>play</a:t>
            </a:r>
            <a:r>
              <a:rPr lang="en-CA" altLang="en-US" sz="2000" b="1" i="1" u="sng" dirty="0">
                <a:solidFill>
                  <a:srgbClr val="FF0000"/>
                </a:solidFill>
              </a:rPr>
              <a:t>s</a:t>
            </a:r>
            <a:r>
              <a:rPr lang="en-CA" altLang="en-US" sz="2000" dirty="0"/>
              <a:t> in the park.</a:t>
            </a:r>
            <a:endParaRPr lang="en-US" dirty="0"/>
          </a:p>
          <a:p>
            <a:pPr algn="ctr"/>
            <a:r>
              <a:rPr lang="en-CA" sz="2000" dirty="0"/>
              <a:t>They </a:t>
            </a:r>
            <a:r>
              <a:rPr lang="en-CA" sz="2000" i="1" dirty="0">
                <a:solidFill>
                  <a:srgbClr val="FF0000"/>
                </a:solidFill>
              </a:rPr>
              <a:t>play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dirty="0"/>
              <a:t>together.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085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>
              <a:defRPr/>
            </a:pPr>
            <a:r>
              <a:rPr lang="en-CA" spc="15" dirty="0"/>
              <a:t>Verb Conjugation – </a:t>
            </a:r>
            <a:r>
              <a:rPr lang="en-CA" sz="3200" spc="15" dirty="0"/>
              <a:t>Simple Present Tense</a:t>
            </a:r>
            <a:endParaRPr lang="en-CA" sz="3600" b="0"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000" b="1" dirty="0"/>
              <a:t>Verbs change depending on the type of noun/pronoun they are paired with.</a:t>
            </a:r>
            <a:endParaRPr lang="en-US" sz="2000"/>
          </a:p>
          <a:p>
            <a:pPr algn="ctr"/>
            <a:r>
              <a:rPr lang="en-US" sz="2000" b="1" dirty="0"/>
              <a:t>Let's look at the verb "to walk"</a:t>
            </a:r>
            <a:endParaRPr lang="en-US" sz="2000" dirty="0"/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996" y="2868469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6BBC8E-E34D-45B2-A518-8F6D4F30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46135"/>
              </p:ext>
            </p:extLst>
          </p:nvPr>
        </p:nvGraphicFramePr>
        <p:xfrm>
          <a:off x="2013526" y="2775866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Walk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He/She/It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  <p:sp>
        <p:nvSpPr>
          <p:cNvPr id="10" name="TextBox 5">
            <a:extLst>
              <a:ext uri="{FF2B5EF4-FFF2-40B4-BE49-F238E27FC236}">
                <a16:creationId xmlns:a16="http://schemas.microsoft.com/office/drawing/2014/main" id="{9F53BA5B-ED84-4652-A63D-5AAA0A65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797" y="5084284"/>
            <a:ext cx="811645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000" dirty="0"/>
              <a:t>Examples: </a:t>
            </a:r>
            <a:endParaRPr lang="en-US" dirty="0"/>
          </a:p>
          <a:p>
            <a:pPr algn="ctr"/>
            <a:r>
              <a:rPr lang="en-CA" sz="2000" dirty="0"/>
              <a:t>I </a:t>
            </a:r>
            <a:r>
              <a:rPr lang="en-CA" sz="2000" i="1" dirty="0">
                <a:solidFill>
                  <a:srgbClr val="FF0000"/>
                </a:solidFill>
              </a:rPr>
              <a:t>walk </a:t>
            </a:r>
            <a:r>
              <a:rPr lang="en-CA" sz="2000" dirty="0"/>
              <a:t>home.</a:t>
            </a:r>
            <a:endParaRPr lang="en-CA"/>
          </a:p>
          <a:p>
            <a:pPr algn="ctr"/>
            <a:r>
              <a:rPr lang="en-CA" sz="2000" dirty="0"/>
              <a:t>Sam </a:t>
            </a:r>
            <a:r>
              <a:rPr lang="en-CA" sz="2000" i="1" dirty="0">
                <a:solidFill>
                  <a:srgbClr val="FF0000"/>
                </a:solidFill>
              </a:rPr>
              <a:t>walk</a:t>
            </a:r>
            <a:r>
              <a:rPr lang="en-CA" sz="2000" b="1" i="1" u="sng" dirty="0">
                <a:solidFill>
                  <a:srgbClr val="FF0000"/>
                </a:solidFill>
              </a:rPr>
              <a:t>s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dirty="0"/>
              <a:t>to school.</a:t>
            </a:r>
          </a:p>
          <a:p>
            <a:pPr algn="ctr"/>
            <a:r>
              <a:rPr lang="en-CA" altLang="en-US" sz="2000" dirty="0"/>
              <a:t>The dog </a:t>
            </a:r>
            <a:r>
              <a:rPr lang="en-CA" altLang="en-US" sz="2000" i="1" dirty="0">
                <a:solidFill>
                  <a:srgbClr val="FF0000"/>
                </a:solidFill>
              </a:rPr>
              <a:t>walk</a:t>
            </a:r>
            <a:r>
              <a:rPr lang="en-CA" altLang="en-US" sz="2000" b="1" i="1" u="sng" dirty="0">
                <a:solidFill>
                  <a:srgbClr val="FF0000"/>
                </a:solidFill>
              </a:rPr>
              <a:t>s</a:t>
            </a:r>
            <a:r>
              <a:rPr lang="en-CA" altLang="en-US" sz="2000" i="1" dirty="0">
                <a:solidFill>
                  <a:srgbClr val="FF0000"/>
                </a:solidFill>
              </a:rPr>
              <a:t> </a:t>
            </a:r>
            <a:r>
              <a:rPr lang="en-CA" altLang="en-US" sz="2000" dirty="0">
                <a:solidFill>
                  <a:srgbClr val="000000"/>
                </a:solidFill>
              </a:rPr>
              <a:t>down the road</a:t>
            </a:r>
            <a:r>
              <a:rPr lang="en-CA" altLang="en-US" sz="2000" dirty="0"/>
              <a:t>.</a:t>
            </a:r>
            <a:endParaRPr lang="en-US" dirty="0"/>
          </a:p>
          <a:p>
            <a:pPr algn="ctr"/>
            <a:r>
              <a:rPr lang="en-CA" sz="2000" dirty="0">
                <a:solidFill>
                  <a:srgbClr val="000000"/>
                </a:solidFill>
              </a:rPr>
              <a:t>Kelly and Robert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i="1" dirty="0">
                <a:solidFill>
                  <a:srgbClr val="FF0000"/>
                </a:solidFill>
              </a:rPr>
              <a:t>walk </a:t>
            </a:r>
            <a:r>
              <a:rPr lang="en-CA" sz="2000" dirty="0"/>
              <a:t>on the beach.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512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>
              <a:defRPr/>
            </a:pPr>
            <a:r>
              <a:rPr lang="en-CA" spc="15" dirty="0"/>
              <a:t>Verb Conjugation – </a:t>
            </a:r>
            <a:r>
              <a:rPr lang="en-CA" sz="3200" spc="15" dirty="0"/>
              <a:t>Simple Present Tense</a:t>
            </a:r>
            <a:endParaRPr lang="en-CA" sz="3600" b="0"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000" b="1" dirty="0"/>
              <a:t>Let's try "to eat"</a:t>
            </a:r>
            <a:endParaRPr lang="en-US" dirty="0"/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996" y="2868469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6BBC8E-E34D-45B2-A518-8F6D4F30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296257"/>
              </p:ext>
            </p:extLst>
          </p:nvPr>
        </p:nvGraphicFramePr>
        <p:xfrm>
          <a:off x="2013526" y="2540339"/>
          <a:ext cx="8128000" cy="2966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Eat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47239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52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737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>
              <a:defRPr/>
            </a:pPr>
            <a:r>
              <a:rPr lang="en-CA" spc="15" dirty="0"/>
              <a:t>Verb Conjugation – </a:t>
            </a:r>
            <a:r>
              <a:rPr lang="en-CA" sz="3200" spc="15" dirty="0"/>
              <a:t>Simple Present Tense</a:t>
            </a:r>
            <a:endParaRPr lang="en-CA" sz="3200" b="0" spc="15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Let's try "to eat"</a:t>
            </a:r>
            <a:endParaRPr lang="en-US" sz="2400" dirty="0"/>
          </a:p>
          <a:p>
            <a:pPr algn="ctr"/>
            <a:r>
              <a:rPr lang="en-CA" altLang="en-US" sz="2000" b="1" dirty="0"/>
              <a:t>Fill in the blanks</a:t>
            </a:r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8" y="2494396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9F53BA5B-ED84-4652-A63D-5AAA0A65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507" y="2493482"/>
            <a:ext cx="8116454" cy="32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endParaRPr lang="en-US" dirty="0"/>
          </a:p>
          <a:p>
            <a:pPr algn="ctr">
              <a:lnSpc>
                <a:spcPct val="200000"/>
              </a:lnSpc>
            </a:pPr>
            <a:r>
              <a:rPr lang="en-CA" sz="2400" dirty="0"/>
              <a:t>I </a:t>
            </a:r>
            <a:r>
              <a:rPr lang="en-CA" sz="2400" i="1" dirty="0">
                <a:solidFill>
                  <a:srgbClr val="000000"/>
                </a:solidFill>
              </a:rPr>
              <a:t>_______ </a:t>
            </a:r>
            <a:r>
              <a:rPr lang="en-CA" sz="2400" dirty="0">
                <a:solidFill>
                  <a:srgbClr val="000000"/>
                </a:solidFill>
              </a:rPr>
              <a:t>a cookie</a:t>
            </a:r>
            <a:r>
              <a:rPr lang="en-CA" sz="2400" dirty="0"/>
              <a:t>.</a:t>
            </a:r>
            <a:endParaRPr lang="en-CA" sz="2400"/>
          </a:p>
          <a:p>
            <a:pPr algn="ctr">
              <a:lnSpc>
                <a:spcPct val="200000"/>
              </a:lnSpc>
            </a:pPr>
            <a:r>
              <a:rPr lang="en-CA" sz="2400" dirty="0"/>
              <a:t>Sarah </a:t>
            </a:r>
            <a:r>
              <a:rPr lang="en-CA" sz="2400" i="1" dirty="0">
                <a:solidFill>
                  <a:srgbClr val="000000"/>
                </a:solidFill>
              </a:rPr>
              <a:t>_______ </a:t>
            </a:r>
            <a:r>
              <a:rPr lang="en-CA" sz="2400" dirty="0"/>
              <a:t>a sandwich.</a:t>
            </a:r>
          </a:p>
          <a:p>
            <a:pPr algn="ctr">
              <a:lnSpc>
                <a:spcPct val="200000"/>
              </a:lnSpc>
            </a:pPr>
            <a:r>
              <a:rPr lang="en-CA" altLang="en-US" sz="2400" dirty="0"/>
              <a:t>The horse _______ an apple.</a:t>
            </a:r>
            <a:endParaRPr lang="en-US" sz="2400" dirty="0"/>
          </a:p>
          <a:p>
            <a:pPr algn="ctr">
              <a:lnSpc>
                <a:spcPct val="200000"/>
              </a:lnSpc>
            </a:pPr>
            <a:r>
              <a:rPr lang="en-CA" sz="2400" dirty="0"/>
              <a:t>My family and I _______ dinner together.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CB8A9C-4ACD-49C8-930E-343918A2B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195997"/>
              </p:ext>
            </p:extLst>
          </p:nvPr>
        </p:nvGraphicFramePr>
        <p:xfrm>
          <a:off x="8631380" y="2050472"/>
          <a:ext cx="3332778" cy="2935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389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1666389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547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Eat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eat</a:t>
                      </a:r>
                      <a:r>
                        <a:rPr lang="en-US" sz="1800" b="1" i="0" u="none" strike="noStrike" noProof="0" dirty="0">
                          <a:solidFill>
                            <a:srgbClr val="FF0000"/>
                          </a:solidFill>
                          <a:latin typeface="Century Gothic"/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020139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eat</a:t>
                      </a:r>
                      <a:r>
                        <a:rPr lang="en-US" sz="1800" b="1" i="0" u="none" strike="noStrike" noProof="0" dirty="0">
                          <a:solidFill>
                            <a:srgbClr val="FF0000"/>
                          </a:solidFill>
                          <a:latin typeface="Century Gothic"/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30535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eat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280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Fill in the blanks with VERBS</a:t>
            </a:r>
            <a:endParaRPr spc="1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820842-D0F6-B84F-883B-D2A3F91A2301}"/>
              </a:ext>
            </a:extLst>
          </p:cNvPr>
          <p:cNvSpPr txBox="1"/>
          <p:nvPr/>
        </p:nvSpPr>
        <p:spPr>
          <a:xfrm>
            <a:off x="888999" y="2062394"/>
            <a:ext cx="82124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The boy ______ his lunch.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The pig ______ in the mud.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We _____ at school.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I ______ books.</a:t>
            </a:r>
          </a:p>
        </p:txBody>
      </p:sp>
    </p:spTree>
    <p:extLst>
      <p:ext uri="{BB962C8B-B14F-4D97-AF65-F5344CB8AC3E}">
        <p14:creationId xmlns:p14="http://schemas.microsoft.com/office/powerpoint/2010/main" val="34265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Find the verbs in the following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240280"/>
            <a:ext cx="738313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CA" altLang="en-US" sz="2400" dirty="0"/>
              <a:t>Rocket is a superhero. He flies really fast, and he is very strong. He lives in a big city. He saves the day by fighting bad guys and carrying people to safety.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C26E91-B57C-A449-B44D-7DB927BD3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04" y="722917"/>
            <a:ext cx="60833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073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04FE-E7C9-8C48-8369-44334360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939" y="1466850"/>
            <a:ext cx="45100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play CHARADES</a:t>
            </a:r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313C5E13-1662-1544-ACDC-5F4484A2A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3328988"/>
            <a:ext cx="339883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482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04FE-E7C9-8C48-8369-44334360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0" y="1708150"/>
            <a:ext cx="45100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did I learn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EAAC2-A543-CB49-8363-97FDB6A278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4FA4D-FB46-D247-9864-5CEC5DC3D819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VERBS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46F13E-698D-B24E-839D-5CBBCC5B3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0" y="3270250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6C9D-BC2B-844C-946F-841E318F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70114-C5B5-134C-97D6-A304815837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881A9-F464-FF4C-AFEB-506CBA60EE2A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What is a verb?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9E2AA0B6-D2F1-AA49-9711-DDBB5EAB6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8D87-E429-3B4C-B8C7-8D4E0709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Last Week’s Homework: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F81264FE-9E91-9344-B724-E84199F6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>
            <a:extLst>
              <a:ext uri="{FF2B5EF4-FFF2-40B4-BE49-F238E27FC236}">
                <a16:creationId xmlns:a16="http://schemas.microsoft.com/office/drawing/2014/main" id="{E48E0579-255E-EA45-85E6-63D75208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247900"/>
            <a:ext cx="73390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dirty="0"/>
              <a:t>Write down 5 nouns and whether each is a person, a place, or a thing.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E4EBF-E621-D148-ACEF-25A156CC35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D9C62C-2E3A-8347-AD97-9171DB0139B6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971550" lvl="1" indent="-514350" eaLnBrk="1" fontAlgn="auto" hangingPunct="1">
              <a:spcBef>
                <a:spcPts val="0"/>
              </a:spcBef>
              <a:spcAft>
                <a:spcPts val="0"/>
              </a:spcAft>
              <a:buAutoNum type="arabicPeriod" startAt="2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Verb Conjugation</a:t>
            </a:r>
            <a:endParaRPr lang="en-US" sz="3200" b="1" dirty="0"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0E3A13-3190-7140-B3DC-51A0435C8106}"/>
              </a:ext>
            </a:extLst>
          </p:cNvPr>
          <p:cNvSpPr txBox="1">
            <a:spLocks/>
          </p:cNvSpPr>
          <p:nvPr/>
        </p:nvSpPr>
        <p:spPr bwMode="auto">
          <a:xfrm>
            <a:off x="1333500" y="1708150"/>
            <a:ext cx="5335588" cy="885825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 cap="none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Let’s review</a:t>
            </a:r>
            <a:endParaRPr lang="en-US" dirty="0"/>
          </a:p>
        </p:txBody>
      </p:sp>
      <p:pic>
        <p:nvPicPr>
          <p:cNvPr id="52228" name="Picture 8">
            <a:extLst>
              <a:ext uri="{FF2B5EF4-FFF2-40B4-BE49-F238E27FC236}">
                <a16:creationId xmlns:a16="http://schemas.microsoft.com/office/drawing/2014/main" id="{1635C26C-5CA8-6E4D-94EF-D74FA1EC3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926E7-B913-F34C-B245-5DC07B684B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A23E2-E6B6-4E45-8068-A59366DD6715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3.  Acting out verbs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1243C-4EE8-3F45-8BAF-0A9CD804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pic>
        <p:nvPicPr>
          <p:cNvPr id="54276" name="Picture 8">
            <a:extLst>
              <a:ext uri="{FF2B5EF4-FFF2-40B4-BE49-F238E27FC236}">
                <a16:creationId xmlns:a16="http://schemas.microsoft.com/office/drawing/2014/main" id="{DF2C1819-EC6A-694E-A23F-89F0B210F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E624-4EC5-0B40-A16D-D5FA1477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Homework:</a:t>
            </a:r>
          </a:p>
        </p:txBody>
      </p:sp>
      <p:sp>
        <p:nvSpPr>
          <p:cNvPr id="58370" name="TextBox 3">
            <a:extLst>
              <a:ext uri="{FF2B5EF4-FFF2-40B4-BE49-F238E27FC236}">
                <a16:creationId xmlns:a16="http://schemas.microsoft.com/office/drawing/2014/main" id="{BAD7F1B2-5844-5B47-83C6-94AE89467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247900"/>
            <a:ext cx="821531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dirty="0"/>
              <a:t>What are things you like to do? Write down 3 sentences about things you do using verbs.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800" dirty="0"/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dirty="0"/>
              <a:t>For example:</a:t>
            </a:r>
          </a:p>
          <a:p>
            <a:pPr marL="514350" indent="-51435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altLang="en-US" sz="2800" dirty="0"/>
              <a:t>I </a:t>
            </a:r>
            <a:r>
              <a:rPr lang="en-US" altLang="en-US" sz="2800" b="1" dirty="0"/>
              <a:t>read</a:t>
            </a:r>
            <a:r>
              <a:rPr lang="en-US" altLang="en-US" sz="2800" dirty="0"/>
              <a:t> books.</a:t>
            </a:r>
          </a:p>
          <a:p>
            <a:pPr marL="514350" indent="-51435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altLang="en-US" sz="2800" dirty="0"/>
              <a:t>I </a:t>
            </a:r>
            <a:r>
              <a:rPr lang="en-US" altLang="en-US" sz="2800" b="1" dirty="0"/>
              <a:t>walk</a:t>
            </a:r>
            <a:r>
              <a:rPr lang="en-US" altLang="en-US" sz="2800" dirty="0"/>
              <a:t> my dog.</a:t>
            </a:r>
          </a:p>
          <a:p>
            <a:pPr marL="514350" indent="-51435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altLang="en-US" sz="2800" dirty="0"/>
              <a:t>I </a:t>
            </a:r>
            <a:r>
              <a:rPr lang="en-US" altLang="en-US" sz="2800" b="1" dirty="0"/>
              <a:t>eat </a:t>
            </a:r>
            <a:r>
              <a:rPr lang="en-US" altLang="en-US" sz="2800"/>
              <a:t>ice cream.</a:t>
            </a:r>
            <a:endParaRPr lang="en-US" altLang="en-US" sz="2800" dirty="0"/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1E8A159A-1E41-994C-A512-4F51AD68E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7952-6737-F64C-BE50-70FE516F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will I be learning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1EA6A-8224-EA44-8A0F-2010C45364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7842B-7F61-154B-95F1-D4F557D941AC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VERBS</a:t>
            </a: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297BEDB5-9A9A-2443-A5B2-592C5EB75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0" y="3270250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FBE1507-4587-3C4F-B6DE-D05234AA5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553" y="2777507"/>
            <a:ext cx="4080494" cy="40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9DFFC-6C54-7B4F-A2CF-FF8AFF9A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2236864"/>
            <a:ext cx="4234922" cy="2008188"/>
          </a:xfrm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/>
              <a:t>Let’s learn about verbs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What are verbs?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42" y="2361056"/>
            <a:ext cx="7063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800" b="1" dirty="0"/>
              <a:t>Verbs are “action” or “doing” words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7AEA5-D3FC-5140-AC8E-88A2D9E88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2066" y="4665828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walk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26EBE-0D64-894D-A64E-79DF2C82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138" y="5877441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84CFE-F176-254D-AB6F-A1C8A6F7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448" y="4665828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learn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78BB2-C9E1-DB4C-ABB1-41E9E4868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339" y="3154401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read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EA410-C8DB-7E42-9CB3-4844F226D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863" y="4264952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sleep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D7F89-E79E-634F-9001-BC5A31D9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620" y="6212040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play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9EF6D-C294-F848-ADAE-3786C1BCE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748" y="4158547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swim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3C689-B9D7-B241-885B-2A38B8FC1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052" y="6069082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5D849-E793-A348-900D-22C512D00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870" y="6074925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dance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EBE94B-9A3F-A447-BC7F-ED32D3F0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443" y="4217254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eat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8D12CF-BF8B-D844-99A5-52EEA0D83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2575" y="3181129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talk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0CBC95-A03A-3345-9B3F-FB74A5D6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97" y="5970991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jump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ED60AB-FFCB-9E4E-92D9-7B9824A3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438" y="6208425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run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D8B47-8D16-B643-AA65-C39F6A17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72" y="2969030"/>
            <a:ext cx="1527963" cy="1527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B990E5-5D93-2E44-B53F-90D477ECF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087" y="3162136"/>
            <a:ext cx="1370960" cy="1068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D87ED6-C11E-E14C-97C9-2D907FB6B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485" y="3203572"/>
            <a:ext cx="1414392" cy="9861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493C95-97F3-3A4F-87AE-D679E89D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641" y="2969030"/>
            <a:ext cx="1144552" cy="1318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6317FB-58BF-3241-B01C-D6521AB32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607" y="1910302"/>
            <a:ext cx="1253077" cy="1337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866903-A039-544B-80F7-BFE1BF121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6808" y="1907611"/>
            <a:ext cx="1128591" cy="14026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34011A-1895-1044-B105-E715AA1F6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3817" y="3625732"/>
            <a:ext cx="1032072" cy="10965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9CB811-1C61-FC40-AF07-D1BD38D6C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479" y="3069961"/>
            <a:ext cx="1166855" cy="15953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A2ABA5-1CFD-E140-9197-0B9DACA97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92973" y="4651416"/>
            <a:ext cx="896259" cy="14151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ED735C-9EED-2A4E-8D2C-18C202D204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9844" y="4579082"/>
            <a:ext cx="1407020" cy="14070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69A1EB-9033-534B-83A5-F6BDD5E1D0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3105" y="5020659"/>
            <a:ext cx="1407694" cy="12792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D695E1-7F73-874E-A987-93F25A1E69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5277" y="5114360"/>
            <a:ext cx="1286322" cy="8551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D9D0B0C-38D6-BC41-AE3E-00CD2250DE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9564" y="4882805"/>
            <a:ext cx="1086696" cy="1314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EE5F53-8EDD-4541-9A3D-AA8EC6A753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446" y="4896125"/>
            <a:ext cx="1105384" cy="1145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BC6396-AD0A-3447-9500-C43ECDE47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2" y="4315473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120340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43223"/>
            <a:ext cx="8634052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Find the verbs in each sentence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374911"/>
            <a:ext cx="706395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800" dirty="0"/>
              <a:t>She dances beautifully.</a:t>
            </a:r>
          </a:p>
          <a:p>
            <a:endParaRPr lang="en-CA" altLang="en-US" sz="2800" dirty="0"/>
          </a:p>
          <a:p>
            <a:r>
              <a:rPr lang="en-CA" altLang="en-US" sz="2800" dirty="0"/>
              <a:t>Henry cooks dinner for everyone.</a:t>
            </a:r>
          </a:p>
          <a:p>
            <a:endParaRPr lang="en-CA" altLang="en-US" sz="2800" dirty="0"/>
          </a:p>
          <a:p>
            <a:r>
              <a:rPr lang="en-CA" altLang="en-US" sz="2800" dirty="0"/>
              <a:t>My mother reads a lot of books.</a:t>
            </a:r>
          </a:p>
          <a:p>
            <a:endParaRPr lang="en-CA" altLang="en-US" sz="2800" dirty="0"/>
          </a:p>
          <a:p>
            <a:r>
              <a:rPr lang="en-CA" altLang="en-US" sz="2800" dirty="0"/>
              <a:t>We like English.</a:t>
            </a:r>
          </a:p>
          <a:p>
            <a:endParaRPr lang="en-CA" altLang="en-US" sz="2800" dirty="0"/>
          </a:p>
          <a:p>
            <a:r>
              <a:rPr lang="en-CA" altLang="en-US" sz="2800" dirty="0"/>
              <a:t>They walk to school every day.</a:t>
            </a:r>
          </a:p>
        </p:txBody>
      </p:sp>
    </p:spTree>
    <p:extLst>
      <p:ext uri="{BB962C8B-B14F-4D97-AF65-F5344CB8AC3E}">
        <p14:creationId xmlns:p14="http://schemas.microsoft.com/office/powerpoint/2010/main" val="135056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9DFFC-6C54-7B4F-A2CF-FF8AFF9A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2236864"/>
            <a:ext cx="4234922" cy="2008188"/>
          </a:xfrm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/>
              <a:t>Let’s review nouns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24586-3496-C144-9DD5-383BBAE8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569">
            <a:off x="623133" y="3478322"/>
            <a:ext cx="32797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32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AC12F-E6DB-2A48-88A1-C1FA8D761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569">
            <a:off x="516808" y="237363"/>
            <a:ext cx="32797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0B44F189-238F-734E-B4A6-4F7F7A76BF02}"/>
              </a:ext>
            </a:extLst>
          </p:cNvPr>
          <p:cNvSpPr/>
          <p:nvPr/>
        </p:nvSpPr>
        <p:spPr>
          <a:xfrm>
            <a:off x="4033947" y="177293"/>
            <a:ext cx="3124137" cy="1607772"/>
          </a:xfrm>
          <a:prstGeom prst="wedgeRoundRectCallout">
            <a:avLst>
              <a:gd name="adj1" fmla="val -86032"/>
              <a:gd name="adj2" fmla="val 52066"/>
              <a:gd name="adj3" fmla="val 16667"/>
            </a:avLst>
          </a:prstGeom>
          <a:solidFill>
            <a:srgbClr val="1F7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AB503-F3C2-344E-9F88-3D311AA873B2}"/>
              </a:ext>
            </a:extLst>
          </p:cNvPr>
          <p:cNvSpPr txBox="1"/>
          <p:nvPr/>
        </p:nvSpPr>
        <p:spPr>
          <a:xfrm>
            <a:off x="4197573" y="401758"/>
            <a:ext cx="284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Nouns are PEOPLE, PLACES, or THINGS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D126DE8E-7840-1D42-BCFE-4945A7323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5224"/>
              </p:ext>
            </p:extLst>
          </p:nvPr>
        </p:nvGraphicFramePr>
        <p:xfrm>
          <a:off x="2659694" y="2573079"/>
          <a:ext cx="7220037" cy="3527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679">
                  <a:extLst>
                    <a:ext uri="{9D8B030D-6E8A-4147-A177-3AD203B41FA5}">
                      <a16:colId xmlns:a16="http://schemas.microsoft.com/office/drawing/2014/main" val="2995989879"/>
                    </a:ext>
                  </a:extLst>
                </a:gridCol>
                <a:gridCol w="2406679">
                  <a:extLst>
                    <a:ext uri="{9D8B030D-6E8A-4147-A177-3AD203B41FA5}">
                      <a16:colId xmlns:a16="http://schemas.microsoft.com/office/drawing/2014/main" val="907673726"/>
                    </a:ext>
                  </a:extLst>
                </a:gridCol>
                <a:gridCol w="2406679">
                  <a:extLst>
                    <a:ext uri="{9D8B030D-6E8A-4147-A177-3AD203B41FA5}">
                      <a16:colId xmlns:a16="http://schemas.microsoft.com/office/drawing/2014/main" val="1405563668"/>
                    </a:ext>
                  </a:extLst>
                </a:gridCol>
              </a:tblGrid>
              <a:tr h="50388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Nouns</a:t>
                      </a:r>
                    </a:p>
                  </a:txBody>
                  <a:tcPr marL="107501" marR="107501" marT="53751" marB="5375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322453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People</a:t>
                      </a:r>
                    </a:p>
                  </a:txBody>
                  <a:tcPr marL="107501" marR="107501" marT="53751" marB="53751">
                    <a:solidFill>
                      <a:srgbClr val="1F72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Places</a:t>
                      </a:r>
                    </a:p>
                  </a:txBody>
                  <a:tcPr marL="107501" marR="107501" marT="53751" marB="53751">
                    <a:solidFill>
                      <a:srgbClr val="1F72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Things</a:t>
                      </a:r>
                    </a:p>
                  </a:txBody>
                  <a:tcPr marL="107501" marR="107501" marT="53751" marB="53751">
                    <a:solidFill>
                      <a:srgbClr val="1F72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84024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girl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Canada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pencil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1018046350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teacher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school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computer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240160348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Justin Trudeau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Hong Kong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apple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1136267492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friend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home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dog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1579735616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man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store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chair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68410095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Verbs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2" y="2299062"/>
            <a:ext cx="11039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400" b="1" dirty="0"/>
              <a:t>VERBS tell what NOUNS do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0151A90-2A11-F643-A848-6BF069BD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2" y="3160600"/>
            <a:ext cx="1103976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3200" dirty="0"/>
              <a:t>The </a:t>
            </a:r>
            <a:r>
              <a:rPr lang="en-CA" altLang="en-US" sz="3200" i="1" dirty="0"/>
              <a:t>dog</a:t>
            </a:r>
            <a:r>
              <a:rPr lang="en-CA" altLang="en-US" sz="3200" dirty="0"/>
              <a:t> </a:t>
            </a:r>
            <a:r>
              <a:rPr lang="en-CA" altLang="en-US" sz="3200" b="1" dirty="0"/>
              <a:t>barks</a:t>
            </a:r>
            <a:r>
              <a:rPr lang="en-CA" altLang="en-US" sz="2400" dirty="0"/>
              <a:t>.</a:t>
            </a:r>
          </a:p>
          <a:p>
            <a:endParaRPr lang="en-CA" altLang="en-US" sz="2400" dirty="0"/>
          </a:p>
          <a:p>
            <a:r>
              <a:rPr lang="en-CA" altLang="en-US" sz="2400" dirty="0"/>
              <a:t>The </a:t>
            </a:r>
            <a:r>
              <a:rPr lang="en-CA" altLang="en-US" sz="2400" i="1" dirty="0"/>
              <a:t>dog </a:t>
            </a:r>
            <a:r>
              <a:rPr lang="en-CA" altLang="en-US" sz="2400" dirty="0"/>
              <a:t>is a thing — that makes </a:t>
            </a:r>
            <a:r>
              <a:rPr lang="en-CA" altLang="en-US" sz="2400" i="1" dirty="0"/>
              <a:t>dog</a:t>
            </a:r>
            <a:r>
              <a:rPr lang="en-CA" altLang="en-US" sz="2400" dirty="0"/>
              <a:t> a noun</a:t>
            </a:r>
          </a:p>
          <a:p>
            <a:r>
              <a:rPr lang="en-CA" altLang="en-US" sz="2400" b="1" dirty="0"/>
              <a:t>barks </a:t>
            </a:r>
            <a:r>
              <a:rPr lang="en-CA" altLang="en-US" sz="2400" dirty="0"/>
              <a:t>tells us what the </a:t>
            </a:r>
            <a:r>
              <a:rPr lang="en-CA" altLang="en-US" sz="2400" i="1" dirty="0"/>
              <a:t>dog</a:t>
            </a:r>
            <a:r>
              <a:rPr lang="en-CA" altLang="en-US" sz="2400" dirty="0"/>
              <a:t> does — </a:t>
            </a:r>
            <a:r>
              <a:rPr lang="en-CA" altLang="en-US" sz="2400" b="1" dirty="0"/>
              <a:t>barks</a:t>
            </a:r>
            <a:r>
              <a:rPr lang="en-CA" altLang="en-US" sz="2400" dirty="0"/>
              <a:t> is a verb</a:t>
            </a:r>
            <a:endParaRPr lang="en-CA" altLang="en-US" sz="20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EA1F30-7D02-844D-AC51-262E8784A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877" y="2561097"/>
            <a:ext cx="3642887" cy="32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551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425C7C62-F843-4CD5-9EED-C48978AF6F6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introductory\Documents"/>
  <p:tag name="ISPRING_PRESENTATION_TITLE" val="ESLAO-Intro-4-ispring-student"/>
  <p:tag name="ISPRING_FIRST_PUBLI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21568</TotalTime>
  <Words>494</Words>
  <Application>Microsoft Office PowerPoint</Application>
  <PresentationFormat>Widescreen</PresentationFormat>
  <Paragraphs>200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Century Gothic</vt:lpstr>
      <vt:lpstr>Wingdings 2</vt:lpstr>
      <vt:lpstr>Quotable</vt:lpstr>
      <vt:lpstr>PowerPoint Presentation</vt:lpstr>
      <vt:lpstr>Last Week’s Homework:</vt:lpstr>
      <vt:lpstr>What will I be learning today?</vt:lpstr>
      <vt:lpstr>Let’s learn about verbs</vt:lpstr>
      <vt:lpstr>What are verbs?</vt:lpstr>
      <vt:lpstr>Find the verbs in each sentence</vt:lpstr>
      <vt:lpstr>Let’s review nouns</vt:lpstr>
      <vt:lpstr>PowerPoint Presentation</vt:lpstr>
      <vt:lpstr>Verbs</vt:lpstr>
      <vt:lpstr>Verbs</vt:lpstr>
      <vt:lpstr>Verb Conjugation – Simple Present Tense</vt:lpstr>
      <vt:lpstr>Verb Conjugation – Simple Present Tense</vt:lpstr>
      <vt:lpstr>Verb Conjugation – Simple Present Tense</vt:lpstr>
      <vt:lpstr>Verb Conjugation – Simple Present Tense</vt:lpstr>
      <vt:lpstr>Fill in the blanks with VERBS</vt:lpstr>
      <vt:lpstr>Find the verbs in the following</vt:lpstr>
      <vt:lpstr>Let’s play CHARADES</vt:lpstr>
      <vt:lpstr>What did I learn today?</vt:lpstr>
      <vt:lpstr>Let’s review</vt:lpstr>
      <vt:lpstr>PowerPoint Presentation</vt:lpstr>
      <vt:lpstr>Let’s review</vt:lpstr>
      <vt:lpstr>Homework: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ESLAO-Intro-4-ispring-student</dc:title>
  <dc:subject/>
  <dc:creator>Marisa L</dc:creator>
  <cp:keywords/>
  <dc:description/>
  <cp:lastModifiedBy>Lakshmi Priya</cp:lastModifiedBy>
  <cp:revision>255</cp:revision>
  <cp:lastPrinted>2017-01-09T00:28:05Z</cp:lastPrinted>
  <dcterms:created xsi:type="dcterms:W3CDTF">2016-05-04T22:58:26Z</dcterms:created>
  <dcterms:modified xsi:type="dcterms:W3CDTF">2018-07-13T12:33:35Z</dcterms:modified>
  <cp:category/>
</cp:coreProperties>
</file>