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3004800" cy="9753600"/>
  <p:notesSz cx="13004800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017000"/>
            <a:ext cx="13004800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93700" y="1955800"/>
            <a:ext cx="12114212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2242800" y="1816100"/>
            <a:ext cx="228598" cy="7391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91330" y="0"/>
            <a:ext cx="201606" cy="9752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50900" y="2095500"/>
            <a:ext cx="11480798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50900" y="8915400"/>
            <a:ext cx="11480798" cy="228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658018" y="2070900"/>
            <a:ext cx="228593" cy="69961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2215812" y="2311400"/>
            <a:ext cx="225423" cy="6642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90600" y="254000"/>
            <a:ext cx="11010898" cy="2349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63718" y="952501"/>
            <a:ext cx="9677362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017000"/>
            <a:ext cx="13004800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93700" y="1955800"/>
            <a:ext cx="12114212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2242800" y="1816100"/>
            <a:ext cx="228598" cy="7391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91330" y="0"/>
            <a:ext cx="201606" cy="9752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50900" y="2095500"/>
            <a:ext cx="11480798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50900" y="8915400"/>
            <a:ext cx="11480798" cy="228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658018" y="2070900"/>
            <a:ext cx="228593" cy="69961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2215812" y="2311400"/>
            <a:ext cx="225423" cy="6642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90600" y="254000"/>
            <a:ext cx="11010898" cy="2349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4E74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5A7C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4E74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4E74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3363912" cy="97535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255962" y="0"/>
            <a:ext cx="3370261" cy="9753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908552" y="0"/>
            <a:ext cx="3096247" cy="9753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646862" y="0"/>
            <a:ext cx="3370884" cy="97452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FFFFFF">
              <a:alpha val="658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0637" y="769939"/>
            <a:ext cx="10303525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004E74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4041" y="2438400"/>
            <a:ext cx="11696717" cy="307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5A7C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jpg"/><Relationship Id="rId18" Type="http://schemas.openxmlformats.org/officeDocument/2006/relationships/image" Target="../media/image29.jpg"/><Relationship Id="rId3" Type="http://schemas.openxmlformats.org/officeDocument/2006/relationships/image" Target="../media/image6.png"/><Relationship Id="rId21" Type="http://schemas.openxmlformats.org/officeDocument/2006/relationships/image" Target="../media/image31.jpg"/><Relationship Id="rId7" Type="http://schemas.openxmlformats.org/officeDocument/2006/relationships/image" Target="../media/image10.png"/><Relationship Id="rId12" Type="http://schemas.openxmlformats.org/officeDocument/2006/relationships/image" Target="../media/image23.jpg"/><Relationship Id="rId17" Type="http://schemas.openxmlformats.org/officeDocument/2006/relationships/image" Target="../media/image28.pn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30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5" Type="http://schemas.openxmlformats.org/officeDocument/2006/relationships/image" Target="../media/image35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3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68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6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17122" y="1325563"/>
            <a:ext cx="5963386" cy="3656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4150" y="6542088"/>
            <a:ext cx="3072192" cy="3211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4563" y="0"/>
            <a:ext cx="1914753" cy="2879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15169" y="6534150"/>
            <a:ext cx="2989630" cy="2879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2515" y="5530661"/>
            <a:ext cx="10234760" cy="2857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2300" y="2349500"/>
            <a:ext cx="11760198" cy="419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87" y="0"/>
            <a:ext cx="12977812" cy="9753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56744" y="596901"/>
            <a:ext cx="58953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5" dirty="0">
                <a:solidFill>
                  <a:srgbClr val="FF412D"/>
                </a:solidFill>
              </a:rPr>
              <a:t>A</a:t>
            </a:r>
            <a:r>
              <a:rPr sz="8000" spc="0" dirty="0">
                <a:solidFill>
                  <a:srgbClr val="FF412D"/>
                </a:solidFill>
              </a:rPr>
              <a:t>d</a:t>
            </a:r>
            <a:r>
              <a:rPr sz="8000" spc="-5" dirty="0">
                <a:solidFill>
                  <a:srgbClr val="FF412D"/>
                </a:solidFill>
              </a:rPr>
              <a:t>ventures!</a:t>
            </a:r>
            <a:endParaRPr sz="8000"/>
          </a:p>
        </p:txBody>
      </p:sp>
      <p:sp>
        <p:nvSpPr>
          <p:cNvPr id="11" name="object 11"/>
          <p:cNvSpPr/>
          <p:nvPr/>
        </p:nvSpPr>
        <p:spPr>
          <a:xfrm>
            <a:off x="5680075" y="8909050"/>
            <a:ext cx="1671636" cy="6286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6125" y="773112"/>
            <a:ext cx="11217275" cy="6551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362" y="5956300"/>
            <a:ext cx="11233150" cy="2736850"/>
          </a:xfrm>
          <a:custGeom>
            <a:avLst/>
            <a:gdLst/>
            <a:ahLst/>
            <a:cxnLst/>
            <a:rect l="l" t="t" r="r" b="b"/>
            <a:pathLst>
              <a:path w="11233150" h="2736850">
                <a:moveTo>
                  <a:pt x="0" y="0"/>
                </a:moveTo>
                <a:lnTo>
                  <a:pt x="11233150" y="0"/>
                </a:lnTo>
                <a:lnTo>
                  <a:pt x="11233150" y="2736850"/>
                </a:lnTo>
                <a:lnTo>
                  <a:pt x="0" y="27368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11275" y="6697980"/>
            <a:ext cx="4420870" cy="87185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58800" marR="5080" indent="-546735">
              <a:lnSpc>
                <a:spcPts val="3300"/>
              </a:lnSpc>
              <a:spcBef>
                <a:spcPts val="259"/>
              </a:spcBef>
              <a:tabLst>
                <a:tab pos="4036695" algn="l"/>
              </a:tabLst>
            </a:pPr>
            <a:r>
              <a:rPr sz="2800" spc="-5" dirty="0">
                <a:latin typeface="Century Gothic"/>
                <a:cs typeface="Century Gothic"/>
              </a:rPr>
              <a:t>I</a:t>
            </a:r>
            <a:r>
              <a:rPr sz="2800" dirty="0">
                <a:latin typeface="Century Gothic"/>
                <a:cs typeface="Century Gothic"/>
              </a:rPr>
              <a:t>t </a:t>
            </a:r>
            <a:r>
              <a:rPr sz="2800" spc="-5" dirty="0">
                <a:latin typeface="Century Gothic"/>
                <a:cs typeface="Century Gothic"/>
              </a:rPr>
              <a:t>wa</a:t>
            </a:r>
            <a:r>
              <a:rPr sz="2800" dirty="0">
                <a:latin typeface="Century Gothic"/>
                <a:cs typeface="Century Gothic"/>
              </a:rPr>
              <a:t>s time for take-o</a:t>
            </a:r>
            <a:r>
              <a:rPr sz="2800" spc="0" dirty="0">
                <a:latin typeface="Century Gothic"/>
                <a:cs typeface="Century Gothic"/>
              </a:rPr>
              <a:t>f</a:t>
            </a:r>
            <a:r>
              <a:rPr sz="2800" dirty="0">
                <a:latin typeface="Century Gothic"/>
                <a:cs typeface="Century Gothic"/>
              </a:rPr>
              <a:t>f	</a:t>
            </a:r>
            <a:r>
              <a:rPr sz="2800" spc="-5" dirty="0">
                <a:latin typeface="Century Gothic"/>
                <a:cs typeface="Century Gothic"/>
              </a:rPr>
              <a:t>so  Marcella sat</a:t>
            </a:r>
            <a:r>
              <a:rPr sz="2800" spc="-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down.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2613" y="6527648"/>
            <a:ext cx="4745990" cy="130365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ctr">
              <a:lnSpc>
                <a:spcPts val="3300"/>
              </a:lnSpc>
              <a:spcBef>
                <a:spcPts val="259"/>
              </a:spcBef>
            </a:pPr>
            <a:r>
              <a:rPr sz="2800" dirty="0">
                <a:latin typeface="Century Gothic"/>
                <a:cs typeface="Century Gothic"/>
              </a:rPr>
              <a:t>“I </a:t>
            </a:r>
            <a:r>
              <a:rPr sz="2800" spc="-5" dirty="0">
                <a:latin typeface="Century Gothic"/>
                <a:cs typeface="Century Gothic"/>
              </a:rPr>
              <a:t>am </a:t>
            </a:r>
            <a:r>
              <a:rPr sz="2800" dirty="0">
                <a:latin typeface="Century Gothic"/>
                <a:cs typeface="Century Gothic"/>
              </a:rPr>
              <a:t>going to</a:t>
            </a:r>
            <a:r>
              <a:rPr sz="2800" spc="-9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Grandma’s</a:t>
            </a:r>
            <a:r>
              <a:rPr sz="2800" spc="-5" dirty="0">
                <a:latin typeface="MS PGothic"/>
                <a:cs typeface="MS PGothic"/>
              </a:rPr>
              <a:t>”  </a:t>
            </a:r>
            <a:r>
              <a:rPr sz="2800" spc="-5" dirty="0">
                <a:latin typeface="Century Gothic"/>
                <a:cs typeface="Century Gothic"/>
              </a:rPr>
              <a:t>she said. She</a:t>
            </a:r>
            <a:r>
              <a:rPr sz="2800" spc="-2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was</a:t>
            </a:r>
            <a:endParaRPr sz="2800">
              <a:latin typeface="Century Gothic"/>
              <a:cs typeface="Century Gothic"/>
            </a:endParaRPr>
          </a:p>
          <a:p>
            <a:pPr algn="ctr">
              <a:lnSpc>
                <a:spcPts val="3300"/>
              </a:lnSpc>
            </a:pPr>
            <a:r>
              <a:rPr sz="2800" spc="-5" dirty="0">
                <a:latin typeface="Century Gothic"/>
                <a:cs typeface="Century Gothic"/>
              </a:rPr>
              <a:t>very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excited.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1362" y="484187"/>
            <a:ext cx="11304587" cy="6442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362" y="6605587"/>
            <a:ext cx="11306175" cy="2735580"/>
          </a:xfrm>
          <a:custGeom>
            <a:avLst/>
            <a:gdLst/>
            <a:ahLst/>
            <a:cxnLst/>
            <a:rect l="l" t="t" r="r" b="b"/>
            <a:pathLst>
              <a:path w="11306175" h="2735579">
                <a:moveTo>
                  <a:pt x="0" y="0"/>
                </a:moveTo>
                <a:lnTo>
                  <a:pt x="11306175" y="0"/>
                </a:lnTo>
                <a:lnTo>
                  <a:pt x="11306175" y="2735262"/>
                </a:lnTo>
                <a:lnTo>
                  <a:pt x="0" y="27352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38163" y="7125969"/>
            <a:ext cx="4356735" cy="1303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1270" algn="ctr">
              <a:lnSpc>
                <a:spcPct val="99700"/>
              </a:lnSpc>
              <a:spcBef>
                <a:spcPts val="110"/>
              </a:spcBef>
            </a:pPr>
            <a:r>
              <a:rPr sz="2800" dirty="0">
                <a:latin typeface="Century Gothic"/>
                <a:cs typeface="Century Gothic"/>
              </a:rPr>
              <a:t>“Everything </a:t>
            </a:r>
            <a:r>
              <a:rPr sz="2800" spc="-5" dirty="0">
                <a:latin typeface="Century Gothic"/>
                <a:cs typeface="Century Gothic"/>
              </a:rPr>
              <a:t>is so small!”  said Marcella. </a:t>
            </a:r>
            <a:r>
              <a:rPr sz="2800" dirty="0">
                <a:latin typeface="Century Gothic"/>
                <a:cs typeface="Century Gothic"/>
              </a:rPr>
              <a:t>“Is that</a:t>
            </a:r>
            <a:r>
              <a:rPr sz="2800" spc="-65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my  house?”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98680" y="7125969"/>
            <a:ext cx="4468495" cy="1303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algn="ctr">
              <a:lnSpc>
                <a:spcPct val="99700"/>
              </a:lnSpc>
              <a:spcBef>
                <a:spcPts val="110"/>
              </a:spcBef>
            </a:pPr>
            <a:r>
              <a:rPr sz="2800" spc="-5" dirty="0">
                <a:latin typeface="Century Gothic"/>
                <a:cs typeface="Century Gothic"/>
              </a:rPr>
              <a:t>Marcella was </a:t>
            </a:r>
            <a:r>
              <a:rPr sz="2800" dirty="0">
                <a:latin typeface="Century Gothic"/>
                <a:cs typeface="Century Gothic"/>
              </a:rPr>
              <a:t>having a</a:t>
            </a:r>
            <a:r>
              <a:rPr sz="2800" spc="-7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lot  </a:t>
            </a:r>
            <a:r>
              <a:rPr sz="2800" dirty="0">
                <a:latin typeface="Century Gothic"/>
                <a:cs typeface="Century Gothic"/>
              </a:rPr>
              <a:t>of fun. </a:t>
            </a:r>
            <a:r>
              <a:rPr sz="2800" spc="-5" dirty="0">
                <a:latin typeface="Century Gothic"/>
                <a:cs typeface="Century Gothic"/>
              </a:rPr>
              <a:t>She did </a:t>
            </a:r>
            <a:r>
              <a:rPr sz="2800" dirty="0">
                <a:latin typeface="Century Gothic"/>
                <a:cs typeface="Century Gothic"/>
              </a:rPr>
              <a:t>not miss  her</a:t>
            </a:r>
            <a:r>
              <a:rPr sz="2800" spc="-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dolls.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7262" y="700087"/>
            <a:ext cx="5130800" cy="604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67425" y="700087"/>
            <a:ext cx="5661025" cy="6069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7262" y="6605587"/>
            <a:ext cx="10801350" cy="2735580"/>
          </a:xfrm>
          <a:custGeom>
            <a:avLst/>
            <a:gdLst/>
            <a:ahLst/>
            <a:cxnLst/>
            <a:rect l="l" t="t" r="r" b="b"/>
            <a:pathLst>
              <a:path w="10801350" h="2735579">
                <a:moveTo>
                  <a:pt x="0" y="0"/>
                </a:moveTo>
                <a:lnTo>
                  <a:pt x="10801350" y="0"/>
                </a:lnTo>
                <a:lnTo>
                  <a:pt x="10801350" y="2735262"/>
                </a:lnTo>
                <a:lnTo>
                  <a:pt x="0" y="27352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76784" y="7339330"/>
            <a:ext cx="4279900" cy="87185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96035" marR="5080" indent="-1283970">
              <a:lnSpc>
                <a:spcPts val="3300"/>
              </a:lnSpc>
              <a:spcBef>
                <a:spcPts val="259"/>
              </a:spcBef>
            </a:pPr>
            <a:r>
              <a:rPr sz="2800" dirty="0">
                <a:latin typeface="Century Gothic"/>
                <a:cs typeface="Century Gothic"/>
              </a:rPr>
              <a:t>“Look </a:t>
            </a:r>
            <a:r>
              <a:rPr sz="2800" spc="-5" dirty="0">
                <a:latin typeface="Century Gothic"/>
                <a:cs typeface="Century Gothic"/>
              </a:rPr>
              <a:t>who </a:t>
            </a:r>
            <a:r>
              <a:rPr sz="2800" dirty="0">
                <a:latin typeface="Century Gothic"/>
                <a:cs typeface="Century Gothic"/>
              </a:rPr>
              <a:t>I found!”</a:t>
            </a:r>
            <a:r>
              <a:rPr sz="2800" spc="-9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nice  man</a:t>
            </a:r>
            <a:r>
              <a:rPr sz="2800" spc="-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said.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26124" y="6912609"/>
            <a:ext cx="4012565" cy="17227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-1270" algn="ctr">
              <a:lnSpc>
                <a:spcPct val="99200"/>
              </a:lnSpc>
              <a:spcBef>
                <a:spcPts val="125"/>
              </a:spcBef>
            </a:pPr>
            <a:r>
              <a:rPr sz="2800" dirty="0">
                <a:latin typeface="Century Gothic"/>
                <a:cs typeface="Century Gothic"/>
              </a:rPr>
              <a:t>The </a:t>
            </a:r>
            <a:r>
              <a:rPr sz="2800" spc="-5" dirty="0">
                <a:latin typeface="Century Gothic"/>
                <a:cs typeface="Century Gothic"/>
              </a:rPr>
              <a:t>plane landed.  Marcella </a:t>
            </a:r>
            <a:r>
              <a:rPr sz="2800" dirty="0">
                <a:latin typeface="Century Gothic"/>
                <a:cs typeface="Century Gothic"/>
              </a:rPr>
              <a:t>told her  </a:t>
            </a:r>
            <a:r>
              <a:rPr sz="2800" spc="-5" dirty="0">
                <a:latin typeface="Century Gothic"/>
                <a:cs typeface="Century Gothic"/>
              </a:rPr>
              <a:t>Grandma all about</a:t>
            </a:r>
            <a:r>
              <a:rPr sz="2800" spc="-85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her  trip!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4387" y="769937"/>
            <a:ext cx="5594350" cy="670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7937" y="773112"/>
            <a:ext cx="5595937" cy="670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7262" y="6605587"/>
            <a:ext cx="11017250" cy="2735580"/>
          </a:xfrm>
          <a:custGeom>
            <a:avLst/>
            <a:gdLst/>
            <a:ahLst/>
            <a:cxnLst/>
            <a:rect l="l" t="t" r="r" b="b"/>
            <a:pathLst>
              <a:path w="11017250" h="2735579">
                <a:moveTo>
                  <a:pt x="0" y="0"/>
                </a:moveTo>
                <a:lnTo>
                  <a:pt x="11017250" y="0"/>
                </a:lnTo>
                <a:lnTo>
                  <a:pt x="11017250" y="2735262"/>
                </a:lnTo>
                <a:lnTo>
                  <a:pt x="0" y="27352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25627" y="7125969"/>
            <a:ext cx="2981960" cy="1303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700"/>
              </a:lnSpc>
              <a:spcBef>
                <a:spcPts val="110"/>
              </a:spcBef>
            </a:pPr>
            <a:r>
              <a:rPr sz="2800" dirty="0">
                <a:latin typeface="Century Gothic"/>
                <a:cs typeface="Century Gothic"/>
              </a:rPr>
              <a:t>Then </a:t>
            </a:r>
            <a:r>
              <a:rPr sz="2800" spc="-5" dirty="0">
                <a:latin typeface="Century Gothic"/>
                <a:cs typeface="Century Gothic"/>
              </a:rPr>
              <a:t>Marcella  remembered</a:t>
            </a:r>
            <a:r>
              <a:rPr sz="2800" spc="-8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the  Raggedy’s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45581" y="6915098"/>
            <a:ext cx="4760595" cy="215455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8575" marR="21590" algn="ctr">
              <a:lnSpc>
                <a:spcPts val="3300"/>
              </a:lnSpc>
              <a:spcBef>
                <a:spcPts val="259"/>
              </a:spcBef>
            </a:pPr>
            <a:r>
              <a:rPr sz="2800" spc="-5" dirty="0">
                <a:latin typeface="Century Gothic"/>
                <a:cs typeface="Century Gothic"/>
              </a:rPr>
              <a:t>“Are </a:t>
            </a:r>
            <a:r>
              <a:rPr sz="2800" dirty="0">
                <a:latin typeface="Century Gothic"/>
                <a:cs typeface="Century Gothic"/>
              </a:rPr>
              <a:t>these </a:t>
            </a:r>
            <a:r>
              <a:rPr sz="2800" spc="-5" dirty="0">
                <a:latin typeface="Century Gothic"/>
                <a:cs typeface="Century Gothic"/>
              </a:rPr>
              <a:t>dolls yours?”</a:t>
            </a:r>
            <a:r>
              <a:rPr sz="2800" spc="-8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the  nice man</a:t>
            </a:r>
            <a:r>
              <a:rPr sz="2800" spc="-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asked.</a:t>
            </a:r>
            <a:endParaRPr sz="2800">
              <a:latin typeface="Century Gothic"/>
              <a:cs typeface="Century Gothic"/>
            </a:endParaRPr>
          </a:p>
          <a:p>
            <a:pPr marL="12700" marR="5080" algn="ctr">
              <a:lnSpc>
                <a:spcPts val="3300"/>
              </a:lnSpc>
              <a:spcBef>
                <a:spcPts val="100"/>
              </a:spcBef>
            </a:pPr>
            <a:r>
              <a:rPr sz="2800" spc="-45" dirty="0">
                <a:latin typeface="Century Gothic"/>
                <a:cs typeface="Century Gothic"/>
              </a:rPr>
              <a:t>“Yes!” </a:t>
            </a:r>
            <a:r>
              <a:rPr sz="2800" dirty="0">
                <a:latin typeface="Century Gothic"/>
                <a:cs typeface="Century Gothic"/>
              </a:rPr>
              <a:t>cried </a:t>
            </a:r>
            <a:r>
              <a:rPr sz="2800" spc="-5" dirty="0">
                <a:latin typeface="Century Gothic"/>
                <a:cs typeface="Century Gothic"/>
              </a:rPr>
              <a:t>Marcella. </a:t>
            </a:r>
            <a:r>
              <a:rPr sz="2800" dirty="0">
                <a:latin typeface="Century Gothic"/>
                <a:cs typeface="Century Gothic"/>
              </a:rPr>
              <a:t>“I</a:t>
            </a:r>
            <a:r>
              <a:rPr sz="2800" spc="-5" dirty="0">
                <a:latin typeface="Century Gothic"/>
                <a:cs typeface="Century Gothic"/>
              </a:rPr>
              <a:t> am  so </a:t>
            </a:r>
            <a:r>
              <a:rPr sz="2800" dirty="0">
                <a:latin typeface="Century Gothic"/>
                <a:cs typeface="Century Gothic"/>
              </a:rPr>
              <a:t>glad to </a:t>
            </a:r>
            <a:r>
              <a:rPr sz="2800" spc="-5" dirty="0">
                <a:latin typeface="Century Gothic"/>
                <a:cs typeface="Century Gothic"/>
              </a:rPr>
              <a:t>see</a:t>
            </a:r>
            <a:r>
              <a:rPr sz="2800" spc="-3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you!”</a:t>
            </a:r>
            <a:endParaRPr sz="2800">
              <a:latin typeface="Century Gothic"/>
              <a:cs typeface="Century Gothic"/>
            </a:endParaRPr>
          </a:p>
          <a:p>
            <a:pPr marL="73660">
              <a:lnSpc>
                <a:spcPts val="3300"/>
              </a:lnSpc>
            </a:pPr>
            <a:r>
              <a:rPr sz="2800" spc="-5" dirty="0">
                <a:latin typeface="Century Gothic"/>
                <a:cs typeface="Century Gothic"/>
              </a:rPr>
              <a:t>Marcella </a:t>
            </a:r>
            <a:r>
              <a:rPr sz="2800" dirty="0">
                <a:latin typeface="Century Gothic"/>
                <a:cs typeface="Century Gothic"/>
              </a:rPr>
              <a:t>hugged her</a:t>
            </a:r>
            <a:r>
              <a:rPr sz="2800" spc="-6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dolls.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9925" y="773112"/>
            <a:ext cx="11445875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9925" y="6605587"/>
            <a:ext cx="11449050" cy="2735580"/>
          </a:xfrm>
          <a:custGeom>
            <a:avLst/>
            <a:gdLst/>
            <a:ahLst/>
            <a:cxnLst/>
            <a:rect l="l" t="t" r="r" b="b"/>
            <a:pathLst>
              <a:path w="11449050" h="2735579">
                <a:moveTo>
                  <a:pt x="0" y="0"/>
                </a:moveTo>
                <a:lnTo>
                  <a:pt x="11449050" y="0"/>
                </a:lnTo>
                <a:lnTo>
                  <a:pt x="11449050" y="2735262"/>
                </a:lnTo>
                <a:lnTo>
                  <a:pt x="0" y="27352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90514" y="7555230"/>
            <a:ext cx="9156065" cy="87185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049780" marR="5080" indent="-2037714">
              <a:lnSpc>
                <a:spcPts val="3300"/>
              </a:lnSpc>
              <a:spcBef>
                <a:spcPts val="259"/>
              </a:spcBef>
            </a:pPr>
            <a:r>
              <a:rPr sz="2800" dirty="0">
                <a:latin typeface="Century Gothic"/>
                <a:cs typeface="Century Gothic"/>
              </a:rPr>
              <a:t>“I </a:t>
            </a:r>
            <a:r>
              <a:rPr sz="2800" spc="-5" dirty="0">
                <a:latin typeface="Century Gothic"/>
                <a:cs typeface="Century Gothic"/>
              </a:rPr>
              <a:t>am sorry you </a:t>
            </a:r>
            <a:r>
              <a:rPr sz="2800" dirty="0">
                <a:latin typeface="Century Gothic"/>
                <a:cs typeface="Century Gothic"/>
              </a:rPr>
              <a:t>fell out of my </a:t>
            </a:r>
            <a:r>
              <a:rPr sz="2800" spc="-5" dirty="0">
                <a:latin typeface="Century Gothic"/>
                <a:cs typeface="Century Gothic"/>
              </a:rPr>
              <a:t>suitcase,” Marcella said.  </a:t>
            </a:r>
            <a:r>
              <a:rPr sz="2800" dirty="0">
                <a:latin typeface="Century Gothic"/>
                <a:cs typeface="Century Gothic"/>
              </a:rPr>
              <a:t>“I hope </a:t>
            </a:r>
            <a:r>
              <a:rPr sz="2800" spc="-5" dirty="0">
                <a:latin typeface="Century Gothic"/>
                <a:cs typeface="Century Gothic"/>
              </a:rPr>
              <a:t>you did </a:t>
            </a:r>
            <a:r>
              <a:rPr sz="2800" dirty="0">
                <a:latin typeface="Century Gothic"/>
                <a:cs typeface="Century Gothic"/>
              </a:rPr>
              <a:t>not miss</a:t>
            </a:r>
            <a:r>
              <a:rPr sz="2800" spc="-2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me.”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1883" y="700195"/>
            <a:ext cx="6368008" cy="7561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34198" y="700088"/>
            <a:ext cx="5040630" cy="7561580"/>
          </a:xfrm>
          <a:custGeom>
            <a:avLst/>
            <a:gdLst/>
            <a:ahLst/>
            <a:cxnLst/>
            <a:rect l="l" t="t" r="r" b="b"/>
            <a:pathLst>
              <a:path w="5040630" h="7561580">
                <a:moveTo>
                  <a:pt x="0" y="0"/>
                </a:moveTo>
                <a:lnTo>
                  <a:pt x="5040312" y="0"/>
                </a:lnTo>
                <a:lnTo>
                  <a:pt x="5040312" y="7561262"/>
                </a:lnTo>
                <a:lnTo>
                  <a:pt x="0" y="75612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15967" y="3528059"/>
            <a:ext cx="4883785" cy="17227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ctr">
              <a:lnSpc>
                <a:spcPct val="99200"/>
              </a:lnSpc>
              <a:spcBef>
                <a:spcPts val="125"/>
              </a:spcBef>
            </a:pPr>
            <a:r>
              <a:rPr sz="2800" b="0" dirty="0">
                <a:solidFill>
                  <a:srgbClr val="000000"/>
                </a:solidFill>
                <a:latin typeface="Century Gothic"/>
                <a:cs typeface="Century Gothic"/>
              </a:rPr>
              <a:t>Raggedy Ann </a:t>
            </a:r>
            <a:r>
              <a:rPr sz="2800" b="0" spc="-5" dirty="0">
                <a:solidFill>
                  <a:srgbClr val="000000"/>
                </a:solidFill>
                <a:latin typeface="Century Gothic"/>
                <a:cs typeface="Century Gothic"/>
              </a:rPr>
              <a:t>and </a:t>
            </a:r>
            <a:r>
              <a:rPr sz="2800" b="0" dirty="0">
                <a:solidFill>
                  <a:srgbClr val="000000"/>
                </a:solidFill>
                <a:latin typeface="Century Gothic"/>
                <a:cs typeface="Century Gothic"/>
              </a:rPr>
              <a:t>Andy</a:t>
            </a:r>
            <a:r>
              <a:rPr sz="2800" b="0" spc="-9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entury Gothic"/>
                <a:cs typeface="Century Gothic"/>
              </a:rPr>
              <a:t>just  smiled. Because </a:t>
            </a:r>
            <a:r>
              <a:rPr sz="2800" b="0" dirty="0">
                <a:solidFill>
                  <a:srgbClr val="000000"/>
                </a:solidFill>
                <a:latin typeface="Century Gothic"/>
                <a:cs typeface="Century Gothic"/>
              </a:rPr>
              <a:t>everyone  knows that rag </a:t>
            </a:r>
            <a:r>
              <a:rPr sz="2800" b="0" spc="-5" dirty="0">
                <a:solidFill>
                  <a:srgbClr val="000000"/>
                </a:solidFill>
                <a:latin typeface="Century Gothic"/>
                <a:cs typeface="Century Gothic"/>
              </a:rPr>
              <a:t>dolls do </a:t>
            </a:r>
            <a:r>
              <a:rPr sz="2800" b="0" dirty="0">
                <a:solidFill>
                  <a:srgbClr val="000000"/>
                </a:solidFill>
                <a:latin typeface="Century Gothic"/>
                <a:cs typeface="Century Gothic"/>
              </a:rPr>
              <a:t>not  talk!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55626"/>
            <a:ext cx="13004800" cy="1368425"/>
          </a:xfrm>
          <a:custGeom>
            <a:avLst/>
            <a:gdLst/>
            <a:ahLst/>
            <a:cxnLst/>
            <a:rect l="l" t="t" r="r" b="b"/>
            <a:pathLst>
              <a:path w="13004800" h="1368425">
                <a:moveTo>
                  <a:pt x="0" y="0"/>
                </a:moveTo>
                <a:lnTo>
                  <a:pt x="13004800" y="0"/>
                </a:lnTo>
                <a:lnTo>
                  <a:pt x="13004800" y="1368425"/>
                </a:lnTo>
                <a:lnTo>
                  <a:pt x="0" y="1368425"/>
                </a:lnTo>
                <a:lnTo>
                  <a:pt x="0" y="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dirty="0"/>
              <a:t>Where </a:t>
            </a:r>
            <a:r>
              <a:rPr spc="-5" dirty="0"/>
              <a:t>are </a:t>
            </a:r>
            <a:r>
              <a:rPr dirty="0"/>
              <a:t>we </a:t>
            </a:r>
            <a:r>
              <a:rPr spc="-5" dirty="0"/>
              <a:t>going</a:t>
            </a:r>
            <a:r>
              <a:rPr spc="-95" dirty="0"/>
              <a:t> </a:t>
            </a:r>
            <a:r>
              <a:rPr dirty="0"/>
              <a:t>today?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00" y="1336041"/>
            <a:ext cx="325966" cy="391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66376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Using </a:t>
            </a:r>
            <a:r>
              <a:rPr dirty="0"/>
              <a:t>a</a:t>
            </a:r>
            <a:r>
              <a:rPr spc="-90" dirty="0"/>
              <a:t> </a:t>
            </a:r>
            <a:r>
              <a:rPr spc="-5" dirty="0"/>
              <a:t>dictionary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59583" y="3125470"/>
            <a:ext cx="56915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4E74"/>
                </a:solidFill>
                <a:latin typeface="Century Gothic"/>
                <a:cs typeface="Century Gothic"/>
              </a:rPr>
              <a:t>What </a:t>
            </a:r>
            <a:r>
              <a:rPr sz="4400" spc="-5" dirty="0">
                <a:solidFill>
                  <a:srgbClr val="004E74"/>
                </a:solidFill>
                <a:latin typeface="Century Gothic"/>
                <a:cs typeface="Century Gothic"/>
              </a:rPr>
              <a:t>is </a:t>
            </a:r>
            <a:r>
              <a:rPr sz="4400" dirty="0">
                <a:solidFill>
                  <a:srgbClr val="004E74"/>
                </a:solidFill>
                <a:latin typeface="Century Gothic"/>
                <a:cs typeface="Century Gothic"/>
              </a:rPr>
              <a:t>a</a:t>
            </a:r>
            <a:r>
              <a:rPr sz="4400" spc="-10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4400" spc="-5" dirty="0">
                <a:solidFill>
                  <a:srgbClr val="004E74"/>
                </a:solidFill>
                <a:latin typeface="Century Gothic"/>
                <a:cs typeface="Century Gothic"/>
              </a:rPr>
              <a:t>dictionary?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17625" y="3940175"/>
            <a:ext cx="10657205" cy="2160905"/>
          </a:xfrm>
          <a:prstGeom prst="rect">
            <a:avLst/>
          </a:prstGeom>
          <a:solidFill>
            <a:srgbClr val="FFF2ED"/>
          </a:solidFill>
        </p:spPr>
        <p:txBody>
          <a:bodyPr vert="horz" wrap="square" lIns="0" tIns="440055" rIns="0" bIns="0" rtlCol="0">
            <a:spAutoFit/>
          </a:bodyPr>
          <a:lstStyle/>
          <a:p>
            <a:pPr marL="2844165" marR="372745" indent="-2458720">
              <a:lnSpc>
                <a:spcPts val="5200"/>
              </a:lnSpc>
              <a:spcBef>
                <a:spcPts val="3465"/>
              </a:spcBef>
              <a:tabLst>
                <a:tab pos="7661909" algn="l"/>
              </a:tabLst>
            </a:pPr>
            <a:r>
              <a:rPr sz="4400" b="1" dirty="0">
                <a:solidFill>
                  <a:srgbClr val="6B6BCF"/>
                </a:solidFill>
                <a:latin typeface="Century Gothic"/>
                <a:cs typeface="Century Gothic"/>
              </a:rPr>
              <a:t>A </a:t>
            </a:r>
            <a:r>
              <a:rPr sz="4400" b="1" spc="-5" dirty="0">
                <a:solidFill>
                  <a:srgbClr val="6B6BCF"/>
                </a:solidFill>
                <a:latin typeface="Century Gothic"/>
                <a:cs typeface="Century Gothic"/>
              </a:rPr>
              <a:t>dictionary </a:t>
            </a:r>
            <a:r>
              <a:rPr sz="4400" b="1" dirty="0">
                <a:solidFill>
                  <a:srgbClr val="6B6BCF"/>
                </a:solidFill>
                <a:latin typeface="Century Gothic"/>
                <a:cs typeface="Century Gothic"/>
              </a:rPr>
              <a:t>is a</a:t>
            </a:r>
            <a:r>
              <a:rPr sz="4400" b="1" spc="25" dirty="0">
                <a:solidFill>
                  <a:srgbClr val="6B6BCF"/>
                </a:solidFill>
                <a:latin typeface="Century Gothic"/>
                <a:cs typeface="Century Gothic"/>
              </a:rPr>
              <a:t> </a:t>
            </a:r>
            <a:r>
              <a:rPr sz="4400" b="1" spc="-5" dirty="0">
                <a:solidFill>
                  <a:srgbClr val="6B6BCF"/>
                </a:solidFill>
                <a:latin typeface="Century Gothic"/>
                <a:cs typeface="Century Gothic"/>
              </a:rPr>
              <a:t>book</a:t>
            </a:r>
            <a:r>
              <a:rPr sz="4400" b="1" dirty="0">
                <a:solidFill>
                  <a:srgbClr val="6B6BCF"/>
                </a:solidFill>
                <a:latin typeface="Century Gothic"/>
                <a:cs typeface="Century Gothic"/>
              </a:rPr>
              <a:t> </a:t>
            </a:r>
            <a:r>
              <a:rPr sz="4400" b="1" spc="-5" dirty="0">
                <a:solidFill>
                  <a:srgbClr val="6B6BCF"/>
                </a:solidFill>
                <a:latin typeface="Century Gothic"/>
                <a:cs typeface="Century Gothic"/>
              </a:rPr>
              <a:t>that	helps</a:t>
            </a:r>
            <a:r>
              <a:rPr sz="4400" b="1" spc="-95" dirty="0">
                <a:solidFill>
                  <a:srgbClr val="6B6BCF"/>
                </a:solidFill>
                <a:latin typeface="Century Gothic"/>
                <a:cs typeface="Century Gothic"/>
              </a:rPr>
              <a:t> </a:t>
            </a:r>
            <a:r>
              <a:rPr sz="4400" b="1" spc="-5" dirty="0">
                <a:solidFill>
                  <a:srgbClr val="6B6BCF"/>
                </a:solidFill>
                <a:latin typeface="Century Gothic"/>
                <a:cs typeface="Century Gothic"/>
              </a:rPr>
              <a:t>you  understand</a:t>
            </a:r>
            <a:r>
              <a:rPr sz="4400" b="1" spc="-10" dirty="0">
                <a:solidFill>
                  <a:srgbClr val="6B6BCF"/>
                </a:solidFill>
                <a:latin typeface="Century Gothic"/>
                <a:cs typeface="Century Gothic"/>
              </a:rPr>
              <a:t> </a:t>
            </a:r>
            <a:r>
              <a:rPr sz="4400" b="1" dirty="0">
                <a:solidFill>
                  <a:srgbClr val="6B6BCF"/>
                </a:solidFill>
                <a:latin typeface="Century Gothic"/>
                <a:cs typeface="Century Gothic"/>
              </a:rPr>
              <a:t>words.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62764" y="6389687"/>
            <a:ext cx="3743323" cy="2495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38350" y="6389688"/>
            <a:ext cx="4002087" cy="25003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00" y="1336041"/>
            <a:ext cx="325966" cy="391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66376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Using </a:t>
            </a:r>
            <a:r>
              <a:rPr dirty="0"/>
              <a:t>a</a:t>
            </a:r>
            <a:r>
              <a:rPr spc="-90" dirty="0"/>
              <a:t> </a:t>
            </a:r>
            <a:r>
              <a:rPr spc="-5" dirty="0"/>
              <a:t>dictionary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0" y="4165600"/>
            <a:ext cx="4318000" cy="3314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24765" y="4088131"/>
            <a:ext cx="6065520" cy="3303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 algn="ctr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Dog:</a:t>
            </a:r>
            <a:endParaRPr sz="3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850">
              <a:latin typeface="Times New Roman"/>
              <a:cs typeface="Times New Roman"/>
            </a:endParaRPr>
          </a:p>
          <a:p>
            <a:pPr marL="12700" marR="5080" algn="ctr">
              <a:lnSpc>
                <a:spcPts val="4300"/>
              </a:lnSpc>
              <a:spcBef>
                <a:spcPts val="5"/>
              </a:spcBef>
            </a:pP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An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animal with </a:t>
            </a:r>
            <a:r>
              <a:rPr sz="3600" spc="-95" dirty="0">
                <a:solidFill>
                  <a:srgbClr val="004E74"/>
                </a:solidFill>
                <a:latin typeface="Century Gothic"/>
                <a:cs typeface="Century Gothic"/>
              </a:rPr>
              <a:t>fur,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four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legs  and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a</a:t>
            </a:r>
            <a:r>
              <a:rPr sz="3600" spc="-1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tail.</a:t>
            </a:r>
            <a:endParaRPr sz="3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50">
              <a:latin typeface="Times New Roman"/>
              <a:cs typeface="Times New Roman"/>
            </a:endParaRPr>
          </a:p>
          <a:p>
            <a:pPr marL="16510" algn="ctr">
              <a:lnSpc>
                <a:spcPct val="100000"/>
              </a:lnSpc>
            </a:pP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People keep them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as</a:t>
            </a:r>
            <a:r>
              <a:rPr sz="3600" spc="-9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pets.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017000"/>
            <a:ext cx="13004800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700" y="1955800"/>
            <a:ext cx="12114212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42800" y="1816100"/>
            <a:ext cx="228598" cy="7391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1330" y="0"/>
            <a:ext cx="201606" cy="9752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2095500"/>
            <a:ext cx="11480798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0900" y="8915400"/>
            <a:ext cx="11480798" cy="228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018" y="2070900"/>
            <a:ext cx="228593" cy="69961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5812" y="2311400"/>
            <a:ext cx="225423" cy="6642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600" y="254000"/>
            <a:ext cx="11010898" cy="2349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70000" y="1336041"/>
            <a:ext cx="325966" cy="3911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82118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Today’s letters! -&gt;</a:t>
            </a:r>
            <a:r>
              <a:rPr spc="-100" dirty="0"/>
              <a:t> </a:t>
            </a:r>
            <a:r>
              <a:rPr dirty="0"/>
              <a:t>‘NN’</a:t>
            </a:r>
          </a:p>
        </p:txBody>
      </p:sp>
      <p:sp>
        <p:nvSpPr>
          <p:cNvPr id="14" name="object 14"/>
          <p:cNvSpPr/>
          <p:nvPr/>
        </p:nvSpPr>
        <p:spPr>
          <a:xfrm>
            <a:off x="3529012" y="3178175"/>
            <a:ext cx="5475286" cy="53085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017000"/>
            <a:ext cx="13004800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700" y="1955800"/>
            <a:ext cx="12114212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42800" y="1816100"/>
            <a:ext cx="228598" cy="7391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1330" y="0"/>
            <a:ext cx="201606" cy="9752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2095500"/>
            <a:ext cx="11480798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0900" y="8915400"/>
            <a:ext cx="11480798" cy="228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018" y="2070900"/>
            <a:ext cx="228593" cy="69961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5812" y="2311400"/>
            <a:ext cx="225423" cy="6642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600" y="254000"/>
            <a:ext cx="11010898" cy="2349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4813" y="7429500"/>
            <a:ext cx="4152899" cy="2158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52850" y="2667000"/>
            <a:ext cx="2940050" cy="23241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32900" y="5778500"/>
            <a:ext cx="3479798" cy="38099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0050" y="2667000"/>
            <a:ext cx="3054350" cy="2032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0050" y="5002212"/>
            <a:ext cx="3130550" cy="21605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251325" y="825501"/>
            <a:ext cx="449389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-5" dirty="0">
                <a:solidFill>
                  <a:srgbClr val="FCFCFC"/>
                </a:solidFill>
              </a:rPr>
              <a:t>A</a:t>
            </a:r>
            <a:r>
              <a:rPr sz="6400" spc="0" dirty="0">
                <a:solidFill>
                  <a:srgbClr val="FCFCFC"/>
                </a:solidFill>
              </a:rPr>
              <a:t>d</a:t>
            </a:r>
            <a:r>
              <a:rPr sz="6400" spc="-5" dirty="0">
                <a:solidFill>
                  <a:srgbClr val="FCFCFC"/>
                </a:solidFill>
              </a:rPr>
              <a:t>ventures</a:t>
            </a:r>
            <a:endParaRPr sz="6400"/>
          </a:p>
        </p:txBody>
      </p:sp>
      <p:sp>
        <p:nvSpPr>
          <p:cNvPr id="18" name="object 18"/>
          <p:cNvSpPr/>
          <p:nvPr/>
        </p:nvSpPr>
        <p:spPr>
          <a:xfrm>
            <a:off x="5162550" y="5435600"/>
            <a:ext cx="3638550" cy="4191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02700" y="2717800"/>
            <a:ext cx="3809998" cy="29718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32212" y="5435600"/>
            <a:ext cx="2178050" cy="17272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0200" y="76200"/>
            <a:ext cx="1181098" cy="4445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62764" y="2644775"/>
            <a:ext cx="1876423" cy="23034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4600" y="3167379"/>
            <a:ext cx="96113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Listen closely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and see if you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know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what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</a:t>
            </a:r>
            <a:r>
              <a:rPr sz="3000" spc="-7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is!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760200" y="76200"/>
            <a:ext cx="1181098" cy="44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0000" y="1336041"/>
            <a:ext cx="325966" cy="39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63718" y="952501"/>
            <a:ext cx="714438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What is that</a:t>
            </a:r>
            <a:r>
              <a:rPr sz="6000" b="1" spc="-10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sound?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54400" y="3810000"/>
            <a:ext cx="5596872" cy="5114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ESLAO-2-3-Audio-Owl-Hooting">
            <a:hlinkClick r:id="" action="ppaction://media"/>
            <a:extLst>
              <a:ext uri="{FF2B5EF4-FFF2-40B4-BE49-F238E27FC236}">
                <a16:creationId xmlns:a16="http://schemas.microsoft.com/office/drawing/2014/main" id="{F7564CCE-D1FC-4D72-AE8E-227AC0CDF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3845" y="5486400"/>
            <a:ext cx="1217981" cy="1217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6150" y="6324600"/>
            <a:ext cx="3179762" cy="2514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3600" y="3754120"/>
            <a:ext cx="200350" cy="195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3600" y="4465320"/>
            <a:ext cx="200350" cy="195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98608" y="3302000"/>
            <a:ext cx="6216650" cy="1447800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Do you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have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any</a:t>
            </a:r>
            <a:r>
              <a:rPr sz="3000" spc="-2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questions?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Do you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understand the</a:t>
            </a:r>
            <a:r>
              <a:rPr sz="3000" spc="-8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handout?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3400" y="6908800"/>
            <a:ext cx="4318000" cy="1904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77300" y="4495800"/>
            <a:ext cx="3301998" cy="4343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60200" y="76200"/>
            <a:ext cx="1181098" cy="444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70000" y="1336041"/>
            <a:ext cx="325966" cy="39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51777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Final</a:t>
            </a:r>
            <a:r>
              <a:rPr spc="-95" dirty="0"/>
              <a:t> </a:t>
            </a:r>
            <a:r>
              <a:rPr dirty="0"/>
              <a:t>Thoughts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00"/>
            <a:ext cx="1155699" cy="1130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3800" y="2636520"/>
            <a:ext cx="200350" cy="1955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3800" y="3804920"/>
            <a:ext cx="200350" cy="1955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3800" y="4516120"/>
            <a:ext cx="200350" cy="1955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93800" y="5227320"/>
            <a:ext cx="200350" cy="1955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745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Listen </a:t>
            </a:r>
            <a:r>
              <a:rPr spc="-5" dirty="0"/>
              <a:t>and read along with </a:t>
            </a:r>
            <a:r>
              <a:rPr dirty="0"/>
              <a:t>the </a:t>
            </a:r>
            <a:r>
              <a:rPr spc="-5" dirty="0"/>
              <a:t>‘Raggedy </a:t>
            </a:r>
            <a:r>
              <a:rPr dirty="0"/>
              <a:t>Ann </a:t>
            </a:r>
            <a:r>
              <a:rPr spc="-5" dirty="0"/>
              <a:t>and </a:t>
            </a:r>
            <a:r>
              <a:rPr dirty="0"/>
              <a:t>Andy’  </a:t>
            </a:r>
            <a:r>
              <a:rPr spc="-5" dirty="0"/>
              <a:t>book</a:t>
            </a:r>
          </a:p>
          <a:p>
            <a:pPr marL="1187450" marR="1651000">
              <a:lnSpc>
                <a:spcPts val="5600"/>
              </a:lnSpc>
              <a:spcBef>
                <a:spcPts val="520"/>
              </a:spcBef>
            </a:pPr>
            <a:r>
              <a:rPr dirty="0"/>
              <a:t>Read </a:t>
            </a:r>
            <a:r>
              <a:rPr spc="-5" dirty="0"/>
              <a:t>book </a:t>
            </a:r>
            <a:r>
              <a:rPr dirty="0"/>
              <a:t>to </a:t>
            </a:r>
            <a:r>
              <a:rPr spc="-5" dirty="0"/>
              <a:t>yourself and </a:t>
            </a:r>
            <a:r>
              <a:rPr dirty="0"/>
              <a:t>to </a:t>
            </a:r>
            <a:r>
              <a:rPr spc="-5" dirty="0"/>
              <a:t>your </a:t>
            </a:r>
            <a:r>
              <a:rPr dirty="0"/>
              <a:t>family/friends  Complete the</a:t>
            </a:r>
            <a:r>
              <a:rPr spc="-5" dirty="0"/>
              <a:t> worksheet</a:t>
            </a:r>
          </a:p>
          <a:p>
            <a:pPr marL="1187450">
              <a:lnSpc>
                <a:spcPct val="100000"/>
              </a:lnSpc>
              <a:spcBef>
                <a:spcPts val="1480"/>
              </a:spcBef>
            </a:pPr>
            <a:r>
              <a:rPr dirty="0"/>
              <a:t>Practice </a:t>
            </a:r>
            <a:r>
              <a:rPr spc="-5" dirty="0"/>
              <a:t>writing </a:t>
            </a:r>
            <a:r>
              <a:rPr dirty="0"/>
              <a:t>new </a:t>
            </a:r>
            <a:r>
              <a:rPr spc="-5" dirty="0"/>
              <a:t>vocabulary</a:t>
            </a:r>
            <a:r>
              <a:rPr spc="-10" dirty="0"/>
              <a:t> words</a:t>
            </a:r>
          </a:p>
        </p:txBody>
      </p:sp>
      <p:sp>
        <p:nvSpPr>
          <p:cNvPr id="10" name="object 10"/>
          <p:cNvSpPr/>
          <p:nvPr/>
        </p:nvSpPr>
        <p:spPr>
          <a:xfrm>
            <a:off x="11760200" y="76200"/>
            <a:ext cx="1181098" cy="444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55800" y="6283325"/>
            <a:ext cx="9385300" cy="1868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70000" y="1336041"/>
            <a:ext cx="325966" cy="3911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764603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Before </a:t>
            </a:r>
            <a:r>
              <a:rPr dirty="0"/>
              <a:t>the </a:t>
            </a:r>
            <a:r>
              <a:rPr spc="-5" dirty="0"/>
              <a:t>next</a:t>
            </a:r>
            <a:r>
              <a:rPr spc="-85" dirty="0"/>
              <a:t> </a:t>
            </a:r>
            <a:r>
              <a:rPr spc="-5" dirty="0"/>
              <a:t>class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00"/>
            <a:ext cx="1155699" cy="1130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0000" y="1336041"/>
            <a:ext cx="325966" cy="39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85940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What will I learn</a:t>
            </a:r>
            <a:r>
              <a:rPr spc="-100" dirty="0"/>
              <a:t> </a:t>
            </a:r>
            <a:r>
              <a:rPr dirty="0"/>
              <a:t>today?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52625" y="2377949"/>
            <a:ext cx="4413885" cy="287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4635">
              <a:lnSpc>
                <a:spcPct val="155600"/>
              </a:lnSpc>
              <a:spcBef>
                <a:spcPts val="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Use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simple</a:t>
            </a:r>
            <a:r>
              <a:rPr sz="3000" spc="-9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dictionaries  </a:t>
            </a:r>
            <a:r>
              <a:rPr sz="3000" spc="-40" dirty="0">
                <a:solidFill>
                  <a:srgbClr val="005A7C"/>
                </a:solidFill>
                <a:latin typeface="Century Gothic"/>
                <a:cs typeface="Century Gothic"/>
              </a:rPr>
              <a:t>Word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 Banks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40" dirty="0">
                <a:solidFill>
                  <a:srgbClr val="005A7C"/>
                </a:solidFill>
                <a:latin typeface="Century Gothic"/>
                <a:cs typeface="Century Gothic"/>
              </a:rPr>
              <a:t>Word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35" dirty="0">
                <a:solidFill>
                  <a:srgbClr val="005A7C"/>
                </a:solidFill>
                <a:latin typeface="Century Gothic"/>
                <a:cs typeface="Century Gothic"/>
              </a:rPr>
              <a:t>Walls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of 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letters</a:t>
            </a:r>
            <a:r>
              <a:rPr sz="3000" spc="-9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‘nn’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60200" y="76200"/>
            <a:ext cx="1181098" cy="444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0950" y="2719387"/>
            <a:ext cx="498475" cy="5016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50950" y="3409950"/>
            <a:ext cx="498475" cy="5016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70000" y="4084637"/>
            <a:ext cx="498474" cy="5000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97800" y="4713287"/>
            <a:ext cx="4916486" cy="4787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23975" y="4805362"/>
            <a:ext cx="498475" cy="5000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0512" y="1852613"/>
            <a:ext cx="6984998" cy="6802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36277" y="674795"/>
            <a:ext cx="6545580" cy="1784985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R="10795" algn="ctr">
              <a:lnSpc>
                <a:spcPct val="100000"/>
              </a:lnSpc>
              <a:spcBef>
                <a:spcPts val="1285"/>
              </a:spcBef>
            </a:pPr>
            <a:r>
              <a:rPr sz="6400" spc="-5" dirty="0">
                <a:solidFill>
                  <a:srgbClr val="FF0000"/>
                </a:solidFill>
              </a:rPr>
              <a:t>Story</a:t>
            </a:r>
            <a:r>
              <a:rPr sz="6400" spc="-20" dirty="0">
                <a:solidFill>
                  <a:srgbClr val="FF0000"/>
                </a:solidFill>
              </a:rPr>
              <a:t> </a:t>
            </a:r>
            <a:r>
              <a:rPr sz="6400" dirty="0">
                <a:solidFill>
                  <a:srgbClr val="FF0000"/>
                </a:solidFill>
              </a:rPr>
              <a:t>Time!</a:t>
            </a:r>
            <a:endParaRPr sz="6400"/>
          </a:p>
          <a:p>
            <a:pPr algn="ctr">
              <a:lnSpc>
                <a:spcPct val="100000"/>
              </a:lnSpc>
              <a:spcBef>
                <a:spcPts val="670"/>
              </a:spcBef>
            </a:pPr>
            <a:r>
              <a:rPr sz="3600" b="0" spc="-5" dirty="0">
                <a:solidFill>
                  <a:srgbClr val="000000"/>
                </a:solidFill>
                <a:latin typeface="Century Gothic"/>
                <a:cs typeface="Century Gothic"/>
              </a:rPr>
              <a:t>Where </a:t>
            </a:r>
            <a:r>
              <a:rPr sz="3600" b="0" spc="-10" dirty="0">
                <a:solidFill>
                  <a:srgbClr val="000000"/>
                </a:solidFill>
                <a:latin typeface="Century Gothic"/>
                <a:cs typeface="Century Gothic"/>
              </a:rPr>
              <a:t>are </a:t>
            </a:r>
            <a:r>
              <a:rPr sz="3600" b="0" spc="-5" dirty="0">
                <a:solidFill>
                  <a:srgbClr val="000000"/>
                </a:solidFill>
                <a:latin typeface="Century Gothic"/>
                <a:cs typeface="Century Gothic"/>
              </a:rPr>
              <a:t>we </a:t>
            </a:r>
            <a:r>
              <a:rPr sz="3600" b="0" dirty="0">
                <a:solidFill>
                  <a:srgbClr val="000000"/>
                </a:solidFill>
                <a:latin typeface="Century Gothic"/>
                <a:cs typeface="Century Gothic"/>
              </a:rPr>
              <a:t>going today</a:t>
            </a:r>
            <a:r>
              <a:rPr sz="3600" b="0" spc="-6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entury Gothic"/>
                <a:cs typeface="Century Gothic"/>
              </a:rPr>
              <a:t>?!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125" y="2068513"/>
            <a:ext cx="12588875" cy="6921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0606" y="645794"/>
            <a:ext cx="116681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6600"/>
                </a:solidFill>
              </a:rPr>
              <a:t>We </a:t>
            </a:r>
            <a:r>
              <a:rPr sz="5400" spc="-5" dirty="0">
                <a:solidFill>
                  <a:srgbClr val="FF6600"/>
                </a:solidFill>
              </a:rPr>
              <a:t>are going </a:t>
            </a:r>
            <a:r>
              <a:rPr sz="5400" dirty="0">
                <a:solidFill>
                  <a:srgbClr val="FF6600"/>
                </a:solidFill>
              </a:rPr>
              <a:t>to Grandma’s</a:t>
            </a:r>
            <a:r>
              <a:rPr sz="5400" spc="-90" dirty="0">
                <a:solidFill>
                  <a:srgbClr val="FF6600"/>
                </a:solidFill>
              </a:rPr>
              <a:t> </a:t>
            </a:r>
            <a:r>
              <a:rPr sz="5400" spc="-5" dirty="0">
                <a:solidFill>
                  <a:srgbClr val="FF6600"/>
                </a:solidFill>
              </a:rPr>
              <a:t>House!</a:t>
            </a:r>
            <a:endParaRPr sz="5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3363912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55962" y="0"/>
            <a:ext cx="3370261" cy="975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8552" y="0"/>
            <a:ext cx="3096247" cy="975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46862" y="0"/>
            <a:ext cx="3370884" cy="9745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FFFFFF">
              <a:alpha val="658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29050" y="2170912"/>
            <a:ext cx="2070100" cy="2894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02850" y="2068512"/>
            <a:ext cx="2336798" cy="3251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77298" y="2847975"/>
            <a:ext cx="1270000" cy="469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8315" y="2640190"/>
            <a:ext cx="2176145" cy="3417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16200" y="5146672"/>
            <a:ext cx="1371600" cy="762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31250" y="6156325"/>
            <a:ext cx="2514600" cy="2616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04250" y="6054725"/>
            <a:ext cx="2781298" cy="2971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60332" y="2341244"/>
            <a:ext cx="6258560" cy="59334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95855" marR="5080" indent="-965200">
              <a:lnSpc>
                <a:spcPts val="3800"/>
              </a:lnSpc>
              <a:spcBef>
                <a:spcPts val="260"/>
              </a:spcBef>
            </a:pPr>
            <a:r>
              <a:rPr sz="3200" dirty="0">
                <a:latin typeface="Century Gothic"/>
                <a:cs typeface="Century Gothic"/>
              </a:rPr>
              <a:t>Raggedy Ann </a:t>
            </a:r>
            <a:r>
              <a:rPr sz="3200" spc="-5" dirty="0">
                <a:latin typeface="Century Gothic"/>
                <a:cs typeface="Century Gothic"/>
              </a:rPr>
              <a:t>and</a:t>
            </a:r>
            <a:r>
              <a:rPr sz="3200" spc="-100" dirty="0">
                <a:latin typeface="Century Gothic"/>
                <a:cs typeface="Century Gothic"/>
              </a:rPr>
              <a:t> </a:t>
            </a:r>
            <a:r>
              <a:rPr sz="3200" dirty="0">
                <a:latin typeface="Century Gothic"/>
                <a:cs typeface="Century Gothic"/>
              </a:rPr>
              <a:t>Andy  </a:t>
            </a:r>
            <a:r>
              <a:rPr sz="3200" dirty="0">
                <a:solidFill>
                  <a:srgbClr val="3366FF"/>
                </a:solidFill>
                <a:latin typeface="Century Gothic"/>
                <a:cs typeface="Century Gothic"/>
              </a:rPr>
              <a:t>They </a:t>
            </a:r>
            <a:r>
              <a:rPr sz="3200" spc="-10" dirty="0">
                <a:solidFill>
                  <a:srgbClr val="3366FF"/>
                </a:solidFill>
                <a:latin typeface="Century Gothic"/>
                <a:cs typeface="Century Gothic"/>
              </a:rPr>
              <a:t>are </a:t>
            </a:r>
            <a:r>
              <a:rPr sz="3200" spc="-5" dirty="0">
                <a:solidFill>
                  <a:srgbClr val="3366FF"/>
                </a:solidFill>
                <a:latin typeface="Century Gothic"/>
                <a:cs typeface="Century Gothic"/>
              </a:rPr>
              <a:t>dolls</a:t>
            </a:r>
            <a:r>
              <a:rPr sz="3200" spc="-25" dirty="0">
                <a:solidFill>
                  <a:srgbClr val="3366FF"/>
                </a:solidFill>
                <a:latin typeface="Century Gothic"/>
                <a:cs typeface="Century Gothic"/>
              </a:rPr>
              <a:t> </a:t>
            </a:r>
            <a:r>
              <a:rPr sz="3200" dirty="0">
                <a:solidFill>
                  <a:srgbClr val="3366FF"/>
                </a:solidFill>
                <a:latin typeface="Century Gothic"/>
                <a:cs typeface="Century Gothic"/>
              </a:rPr>
              <a:t>!</a:t>
            </a:r>
            <a:endParaRPr sz="3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3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00">
              <a:latin typeface="Times New Roman"/>
              <a:cs typeface="Times New Roman"/>
            </a:endParaRPr>
          </a:p>
          <a:p>
            <a:pPr marL="490855" marR="1458595" indent="569595">
              <a:lnSpc>
                <a:spcPts val="3800"/>
              </a:lnSpc>
            </a:pPr>
            <a:r>
              <a:rPr sz="3200" dirty="0">
                <a:latin typeface="Century Gothic"/>
                <a:cs typeface="Century Gothic"/>
              </a:rPr>
              <a:t>Flight Attendant  </a:t>
            </a:r>
            <a:r>
              <a:rPr sz="3200" spc="-5" dirty="0">
                <a:solidFill>
                  <a:srgbClr val="3366FF"/>
                </a:solidFill>
                <a:latin typeface="Century Gothic"/>
                <a:cs typeface="Century Gothic"/>
              </a:rPr>
              <a:t>She </a:t>
            </a:r>
            <a:r>
              <a:rPr sz="3200" dirty="0">
                <a:solidFill>
                  <a:srgbClr val="3366FF"/>
                </a:solidFill>
                <a:latin typeface="Century Gothic"/>
                <a:cs typeface="Century Gothic"/>
              </a:rPr>
              <a:t>helps </a:t>
            </a:r>
            <a:r>
              <a:rPr sz="3200" spc="-5" dirty="0">
                <a:solidFill>
                  <a:srgbClr val="3366FF"/>
                </a:solidFill>
                <a:latin typeface="Century Gothic"/>
                <a:cs typeface="Century Gothic"/>
              </a:rPr>
              <a:t>people</a:t>
            </a:r>
            <a:r>
              <a:rPr sz="3200" spc="-90" dirty="0">
                <a:solidFill>
                  <a:srgbClr val="3366FF"/>
                </a:solidFill>
                <a:latin typeface="Century Gothic"/>
                <a:cs typeface="Century Gothic"/>
              </a:rPr>
              <a:t> </a:t>
            </a:r>
            <a:r>
              <a:rPr sz="3200" spc="-5" dirty="0">
                <a:solidFill>
                  <a:srgbClr val="3366FF"/>
                </a:solidFill>
                <a:latin typeface="Century Gothic"/>
                <a:cs typeface="Century Gothic"/>
              </a:rPr>
              <a:t>stay</a:t>
            </a:r>
            <a:endParaRPr sz="3200">
              <a:latin typeface="Century Gothic"/>
              <a:cs typeface="Century Gothic"/>
            </a:endParaRPr>
          </a:p>
          <a:p>
            <a:pPr marL="903605">
              <a:lnSpc>
                <a:spcPts val="3675"/>
              </a:lnSpc>
            </a:pPr>
            <a:r>
              <a:rPr sz="3200" spc="-5" dirty="0">
                <a:solidFill>
                  <a:srgbClr val="3366FF"/>
                </a:solidFill>
                <a:latin typeface="Century Gothic"/>
                <a:cs typeface="Century Gothic"/>
              </a:rPr>
              <a:t>safe </a:t>
            </a:r>
            <a:r>
              <a:rPr sz="3200" dirty="0">
                <a:solidFill>
                  <a:srgbClr val="3366FF"/>
                </a:solidFill>
                <a:latin typeface="Century Gothic"/>
                <a:cs typeface="Century Gothic"/>
              </a:rPr>
              <a:t>on the</a:t>
            </a:r>
            <a:r>
              <a:rPr sz="3200" spc="-15" dirty="0">
                <a:solidFill>
                  <a:srgbClr val="3366FF"/>
                </a:solidFill>
                <a:latin typeface="Century Gothic"/>
                <a:cs typeface="Century Gothic"/>
              </a:rPr>
              <a:t> </a:t>
            </a:r>
            <a:r>
              <a:rPr sz="3200" spc="-5" dirty="0">
                <a:solidFill>
                  <a:srgbClr val="3366FF"/>
                </a:solidFill>
                <a:latin typeface="Century Gothic"/>
                <a:cs typeface="Century Gothic"/>
              </a:rPr>
              <a:t>plane</a:t>
            </a:r>
            <a:endParaRPr sz="3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3900">
              <a:latin typeface="Times New Roman"/>
              <a:cs typeface="Times New Roman"/>
            </a:endParaRPr>
          </a:p>
          <a:p>
            <a:pPr marL="1630045">
              <a:lnSpc>
                <a:spcPts val="3820"/>
              </a:lnSpc>
              <a:spcBef>
                <a:spcPts val="3479"/>
              </a:spcBef>
            </a:pPr>
            <a:r>
              <a:rPr sz="3200" spc="-5" dirty="0">
                <a:latin typeface="Century Gothic"/>
                <a:cs typeface="Century Gothic"/>
              </a:rPr>
              <a:t>Marcella</a:t>
            </a:r>
            <a:endParaRPr sz="3200">
              <a:latin typeface="Century Gothic"/>
              <a:cs typeface="Century Gothic"/>
            </a:endParaRPr>
          </a:p>
          <a:p>
            <a:pPr marL="12700" marR="1268095" algn="ctr">
              <a:lnSpc>
                <a:spcPts val="3800"/>
              </a:lnSpc>
              <a:spcBef>
                <a:spcPts val="135"/>
              </a:spcBef>
            </a:pPr>
            <a:r>
              <a:rPr sz="3200" dirty="0">
                <a:solidFill>
                  <a:srgbClr val="3366FF"/>
                </a:solidFill>
                <a:latin typeface="Century Gothic"/>
                <a:cs typeface="Century Gothic"/>
              </a:rPr>
              <a:t>The girl </a:t>
            </a:r>
            <a:r>
              <a:rPr sz="3200" spc="-5" dirty="0">
                <a:solidFill>
                  <a:srgbClr val="3366FF"/>
                </a:solidFill>
                <a:latin typeface="Century Gothic"/>
                <a:cs typeface="Century Gothic"/>
              </a:rPr>
              <a:t>in </a:t>
            </a:r>
            <a:r>
              <a:rPr sz="3200" dirty="0">
                <a:solidFill>
                  <a:srgbClr val="3366FF"/>
                </a:solidFill>
                <a:latin typeface="Century Gothic"/>
                <a:cs typeface="Century Gothic"/>
              </a:rPr>
              <a:t>the </a:t>
            </a:r>
            <a:r>
              <a:rPr sz="3200" spc="-5" dirty="0">
                <a:solidFill>
                  <a:srgbClr val="3366FF"/>
                </a:solidFill>
                <a:latin typeface="Century Gothic"/>
                <a:cs typeface="Century Gothic"/>
              </a:rPr>
              <a:t>story</a:t>
            </a:r>
            <a:r>
              <a:rPr sz="3200" spc="-95" dirty="0">
                <a:solidFill>
                  <a:srgbClr val="3366FF"/>
                </a:solidFill>
                <a:latin typeface="Century Gothic"/>
                <a:cs typeface="Century Gothic"/>
              </a:rPr>
              <a:t> </a:t>
            </a:r>
            <a:r>
              <a:rPr sz="3200" spc="-5" dirty="0">
                <a:solidFill>
                  <a:srgbClr val="3366FF"/>
                </a:solidFill>
                <a:latin typeface="Century Gothic"/>
                <a:cs typeface="Century Gothic"/>
              </a:rPr>
              <a:t>visiting  </a:t>
            </a:r>
            <a:r>
              <a:rPr sz="3200" dirty="0">
                <a:solidFill>
                  <a:srgbClr val="3366FF"/>
                </a:solidFill>
                <a:latin typeface="Century Gothic"/>
                <a:cs typeface="Century Gothic"/>
              </a:rPr>
              <a:t>her</a:t>
            </a:r>
            <a:r>
              <a:rPr sz="3200" spc="-10" dirty="0">
                <a:solidFill>
                  <a:srgbClr val="3366FF"/>
                </a:solidFill>
                <a:latin typeface="Century Gothic"/>
                <a:cs typeface="Century Gothic"/>
              </a:rPr>
              <a:t> </a:t>
            </a:r>
            <a:r>
              <a:rPr sz="3200" spc="-5" dirty="0">
                <a:solidFill>
                  <a:srgbClr val="3366FF"/>
                </a:solidFill>
                <a:latin typeface="Century Gothic"/>
                <a:cs typeface="Century Gothic"/>
              </a:rPr>
              <a:t>Grandma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11998" y="6861175"/>
            <a:ext cx="1270000" cy="4699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634551" y="645794"/>
            <a:ext cx="37426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6600"/>
                </a:solidFill>
              </a:rPr>
              <a:t>New</a:t>
            </a:r>
            <a:r>
              <a:rPr sz="5400" spc="-85" dirty="0">
                <a:solidFill>
                  <a:srgbClr val="FF6600"/>
                </a:solidFill>
              </a:rPr>
              <a:t> </a:t>
            </a:r>
            <a:r>
              <a:rPr sz="5400" spc="-5" dirty="0">
                <a:solidFill>
                  <a:srgbClr val="FF6600"/>
                </a:solidFill>
              </a:rPr>
              <a:t>Words</a:t>
            </a:r>
            <a:endParaRPr sz="5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9724" y="2421737"/>
            <a:ext cx="3606800" cy="476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3525" y="2319337"/>
            <a:ext cx="3873500" cy="5118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02298" y="3192959"/>
            <a:ext cx="6646545" cy="183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0" marR="5080" indent="-813435">
              <a:lnSpc>
                <a:spcPct val="134900"/>
              </a:lnSpc>
              <a:spcBef>
                <a:spcPts val="100"/>
              </a:spcBef>
            </a:pPr>
            <a:r>
              <a:rPr sz="4400" b="0" dirty="0">
                <a:solidFill>
                  <a:srgbClr val="000000"/>
                </a:solidFill>
                <a:latin typeface="Century Gothic"/>
                <a:cs typeface="Century Gothic"/>
              </a:rPr>
              <a:t>Raggedy Ann </a:t>
            </a:r>
            <a:r>
              <a:rPr sz="4400" b="0" spc="-5" dirty="0">
                <a:solidFill>
                  <a:srgbClr val="000000"/>
                </a:solidFill>
                <a:latin typeface="Century Gothic"/>
                <a:cs typeface="Century Gothic"/>
              </a:rPr>
              <a:t>and</a:t>
            </a:r>
            <a:r>
              <a:rPr sz="4400" b="0" spc="-1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entury Gothic"/>
                <a:cs typeface="Century Gothic"/>
              </a:rPr>
              <a:t>Andy  </a:t>
            </a:r>
            <a:r>
              <a:rPr sz="4400" b="0" spc="-5" dirty="0">
                <a:solidFill>
                  <a:srgbClr val="000000"/>
                </a:solidFill>
                <a:latin typeface="Century Gothic"/>
                <a:cs typeface="Century Gothic"/>
              </a:rPr>
              <a:t>Visiting</a:t>
            </a:r>
            <a:r>
              <a:rPr sz="4400" b="0" spc="-1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entury Gothic"/>
                <a:cs typeface="Century Gothic"/>
              </a:rPr>
              <a:t>Grandma!</a:t>
            </a:r>
            <a:endParaRPr sz="4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14" y="857250"/>
            <a:ext cx="11304585" cy="5111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362" y="5956300"/>
            <a:ext cx="11233150" cy="2736850"/>
          </a:xfrm>
          <a:custGeom>
            <a:avLst/>
            <a:gdLst/>
            <a:ahLst/>
            <a:cxnLst/>
            <a:rect l="l" t="t" r="r" b="b"/>
            <a:pathLst>
              <a:path w="11233150" h="2736850">
                <a:moveTo>
                  <a:pt x="0" y="0"/>
                </a:moveTo>
                <a:lnTo>
                  <a:pt x="11233150" y="0"/>
                </a:lnTo>
                <a:lnTo>
                  <a:pt x="11233150" y="2736850"/>
                </a:lnTo>
                <a:lnTo>
                  <a:pt x="0" y="27368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7087" y="6697980"/>
            <a:ext cx="5381625" cy="87185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08000" marR="5080" indent="-495934">
              <a:lnSpc>
                <a:spcPts val="3300"/>
              </a:lnSpc>
              <a:spcBef>
                <a:spcPts val="259"/>
              </a:spcBef>
            </a:pPr>
            <a:r>
              <a:rPr sz="2800" spc="-45" dirty="0">
                <a:latin typeface="MS PGothic"/>
                <a:cs typeface="MS PGothic"/>
              </a:rPr>
              <a:t>“</a:t>
            </a:r>
            <a:r>
              <a:rPr sz="2800" spc="-45" dirty="0">
                <a:latin typeface="Century Gothic"/>
                <a:cs typeface="Century Gothic"/>
              </a:rPr>
              <a:t>We </a:t>
            </a:r>
            <a:r>
              <a:rPr sz="2800" spc="-10" dirty="0">
                <a:latin typeface="Century Gothic"/>
                <a:cs typeface="Century Gothic"/>
              </a:rPr>
              <a:t>are </a:t>
            </a:r>
            <a:r>
              <a:rPr sz="2800" dirty="0">
                <a:latin typeface="Century Gothic"/>
                <a:cs typeface="Century Gothic"/>
              </a:rPr>
              <a:t>going to </a:t>
            </a:r>
            <a:r>
              <a:rPr sz="2800" spc="-5" dirty="0">
                <a:latin typeface="Century Gothic"/>
                <a:cs typeface="Century Gothic"/>
              </a:rPr>
              <a:t>Grandma</a:t>
            </a:r>
            <a:r>
              <a:rPr sz="2800" spc="-5" dirty="0">
                <a:latin typeface="MS PGothic"/>
                <a:cs typeface="MS PGothic"/>
              </a:rPr>
              <a:t>’</a:t>
            </a:r>
            <a:r>
              <a:rPr sz="2800" spc="-5" dirty="0">
                <a:latin typeface="Century Gothic"/>
                <a:cs typeface="Century Gothic"/>
              </a:rPr>
              <a:t>s!</a:t>
            </a:r>
            <a:r>
              <a:rPr sz="2800" spc="-5" dirty="0">
                <a:latin typeface="MS PGothic"/>
                <a:cs typeface="MS PGothic"/>
              </a:rPr>
              <a:t>”  </a:t>
            </a:r>
            <a:r>
              <a:rPr sz="2800" spc="-5" dirty="0">
                <a:latin typeface="Century Gothic"/>
                <a:cs typeface="Century Gothic"/>
              </a:rPr>
              <a:t>Marcella said </a:t>
            </a:r>
            <a:r>
              <a:rPr sz="2800" dirty="0">
                <a:latin typeface="Century Gothic"/>
                <a:cs typeface="Century Gothic"/>
              </a:rPr>
              <a:t>to her</a:t>
            </a:r>
            <a:r>
              <a:rPr sz="2800" spc="-3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dolls.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83184" y="6740296"/>
            <a:ext cx="4944110" cy="87185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662430" marR="5080" indent="-1650364">
              <a:lnSpc>
                <a:spcPts val="3300"/>
              </a:lnSpc>
              <a:spcBef>
                <a:spcPts val="259"/>
              </a:spcBef>
            </a:pPr>
            <a:r>
              <a:rPr sz="2800" spc="-5" dirty="0">
                <a:latin typeface="MS PGothic"/>
                <a:cs typeface="MS PGothic"/>
              </a:rPr>
              <a:t>“</a:t>
            </a:r>
            <a:r>
              <a:rPr sz="2800" spc="-5" dirty="0">
                <a:latin typeface="Century Gothic"/>
                <a:cs typeface="Century Gothic"/>
              </a:rPr>
              <a:t>It is </a:t>
            </a:r>
            <a:r>
              <a:rPr sz="2800" dirty="0">
                <a:latin typeface="Century Gothic"/>
                <a:cs typeface="Century Gothic"/>
              </a:rPr>
              <a:t>our first </a:t>
            </a:r>
            <a:r>
              <a:rPr sz="2800" spc="-5" dirty="0">
                <a:latin typeface="Century Gothic"/>
                <a:cs typeface="Century Gothic"/>
              </a:rPr>
              <a:t>plane ride!</a:t>
            </a:r>
            <a:r>
              <a:rPr sz="2800" spc="-5" dirty="0">
                <a:latin typeface="MS PGothic"/>
                <a:cs typeface="MS PGothic"/>
              </a:rPr>
              <a:t>”</a:t>
            </a:r>
            <a:r>
              <a:rPr sz="2800" spc="-130" dirty="0">
                <a:latin typeface="MS PGothic"/>
                <a:cs typeface="MS P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said  Marcella.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9925" y="844551"/>
            <a:ext cx="5977255" cy="7704455"/>
          </a:xfrm>
          <a:custGeom>
            <a:avLst/>
            <a:gdLst/>
            <a:ahLst/>
            <a:cxnLst/>
            <a:rect l="l" t="t" r="r" b="b"/>
            <a:pathLst>
              <a:path w="5977255" h="7704455">
                <a:moveTo>
                  <a:pt x="0" y="0"/>
                </a:moveTo>
                <a:lnTo>
                  <a:pt x="5976937" y="0"/>
                </a:lnTo>
                <a:lnTo>
                  <a:pt x="5976937" y="7704137"/>
                </a:lnTo>
                <a:lnTo>
                  <a:pt x="0" y="77041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78600" y="838200"/>
            <a:ext cx="5340350" cy="772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887" y="2600959"/>
            <a:ext cx="5586095" cy="386270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4300"/>
              </a:lnSpc>
              <a:spcBef>
                <a:spcPts val="260"/>
              </a:spcBef>
            </a:pPr>
            <a:r>
              <a:rPr sz="3600" spc="-65" dirty="0">
                <a:latin typeface="MS PGothic"/>
                <a:cs typeface="MS PGothic"/>
              </a:rPr>
              <a:t>‘</a:t>
            </a:r>
            <a:r>
              <a:rPr sz="3600" spc="-65" dirty="0">
                <a:latin typeface="Century Gothic"/>
                <a:cs typeface="Century Gothic"/>
              </a:rPr>
              <a:t>Your </a:t>
            </a:r>
            <a:r>
              <a:rPr sz="3600" spc="-5" dirty="0">
                <a:latin typeface="Century Gothic"/>
                <a:cs typeface="Century Gothic"/>
              </a:rPr>
              <a:t>suitcase is </a:t>
            </a:r>
            <a:r>
              <a:rPr sz="3600" dirty="0">
                <a:latin typeface="Century Gothic"/>
                <a:cs typeface="Century Gothic"/>
              </a:rPr>
              <a:t>too </a:t>
            </a:r>
            <a:r>
              <a:rPr sz="3600" spc="-5" dirty="0">
                <a:latin typeface="Century Gothic"/>
                <a:cs typeface="Century Gothic"/>
              </a:rPr>
              <a:t>big!</a:t>
            </a:r>
            <a:r>
              <a:rPr sz="3600" spc="-5" dirty="0">
                <a:latin typeface="MS PGothic"/>
                <a:cs typeface="MS PGothic"/>
              </a:rPr>
              <a:t>”  </a:t>
            </a:r>
            <a:r>
              <a:rPr sz="3600" spc="-5" dirty="0">
                <a:latin typeface="Century Gothic"/>
                <a:cs typeface="Century Gothic"/>
              </a:rPr>
              <a:t>said </a:t>
            </a:r>
            <a:r>
              <a:rPr sz="3600" dirty="0">
                <a:latin typeface="Century Gothic"/>
                <a:cs typeface="Century Gothic"/>
              </a:rPr>
              <a:t>the flight</a:t>
            </a:r>
            <a:r>
              <a:rPr sz="3600" spc="-85" dirty="0">
                <a:latin typeface="Century Gothic"/>
                <a:cs typeface="Century Gothic"/>
              </a:rPr>
              <a:t> </a:t>
            </a:r>
            <a:r>
              <a:rPr sz="3600" spc="-5" dirty="0">
                <a:latin typeface="Century Gothic"/>
                <a:cs typeface="Century Gothic"/>
              </a:rPr>
              <a:t>attendant.</a:t>
            </a:r>
            <a:endParaRPr sz="3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550">
              <a:latin typeface="Times New Roman"/>
              <a:cs typeface="Times New Roman"/>
            </a:endParaRPr>
          </a:p>
          <a:p>
            <a:pPr marL="443865" marR="446405" algn="ctr">
              <a:lnSpc>
                <a:spcPct val="100299"/>
              </a:lnSpc>
            </a:pPr>
            <a:r>
              <a:rPr sz="3600" spc="-5" dirty="0">
                <a:latin typeface="MS PGothic"/>
                <a:cs typeface="MS PGothic"/>
              </a:rPr>
              <a:t>“</a:t>
            </a:r>
            <a:r>
              <a:rPr sz="3600" spc="-5" dirty="0">
                <a:latin typeface="Century Gothic"/>
                <a:cs typeface="Century Gothic"/>
              </a:rPr>
              <a:t>But </a:t>
            </a:r>
            <a:r>
              <a:rPr sz="3600" dirty="0">
                <a:latin typeface="Century Gothic"/>
                <a:cs typeface="Century Gothic"/>
              </a:rPr>
              <a:t>do not worry,  </a:t>
            </a:r>
            <a:r>
              <a:rPr sz="3600" spc="-5" dirty="0">
                <a:latin typeface="Century Gothic"/>
                <a:cs typeface="Century Gothic"/>
              </a:rPr>
              <a:t>we will put it with </a:t>
            </a:r>
            <a:r>
              <a:rPr sz="3600" dirty="0">
                <a:latin typeface="Century Gothic"/>
                <a:cs typeface="Century Gothic"/>
              </a:rPr>
              <a:t>the  other </a:t>
            </a:r>
            <a:r>
              <a:rPr sz="3600" spc="-5" dirty="0">
                <a:latin typeface="Century Gothic"/>
                <a:cs typeface="Century Gothic"/>
              </a:rPr>
              <a:t>suitcases</a:t>
            </a:r>
            <a:r>
              <a:rPr sz="3600" spc="-100" dirty="0">
                <a:latin typeface="Century Gothic"/>
                <a:cs typeface="Century Gothic"/>
              </a:rPr>
              <a:t> </a:t>
            </a:r>
            <a:r>
              <a:rPr sz="3600" dirty="0">
                <a:latin typeface="Century Gothic"/>
                <a:cs typeface="Century Gothic"/>
              </a:rPr>
              <a:t>under  the</a:t>
            </a:r>
            <a:r>
              <a:rPr sz="3600" spc="-10" dirty="0">
                <a:latin typeface="Century Gothic"/>
                <a:cs typeface="Century Gothic"/>
              </a:rPr>
              <a:t> </a:t>
            </a:r>
            <a:r>
              <a:rPr sz="3600" spc="-5" dirty="0">
                <a:latin typeface="Century Gothic"/>
                <a:cs typeface="Century Gothic"/>
              </a:rPr>
              <a:t>plane!</a:t>
            </a:r>
            <a:r>
              <a:rPr sz="3600" spc="-5" dirty="0">
                <a:latin typeface="MS PGothic"/>
                <a:cs typeface="MS PGothic"/>
              </a:rPr>
              <a:t>”</a:t>
            </a:r>
            <a:endParaRPr sz="3600">
              <a:latin typeface="MS PGothic"/>
              <a:cs typeface="MS P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393</Words>
  <Application>Microsoft Office PowerPoint</Application>
  <PresentationFormat>Custom</PresentationFormat>
  <Paragraphs>57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MS PGothic</vt:lpstr>
      <vt:lpstr>Calibri</vt:lpstr>
      <vt:lpstr>Century Gothic</vt:lpstr>
      <vt:lpstr>Times New Roman</vt:lpstr>
      <vt:lpstr>Office Theme</vt:lpstr>
      <vt:lpstr>Adventures!</vt:lpstr>
      <vt:lpstr>Adventures</vt:lpstr>
      <vt:lpstr>What will I learn today?</vt:lpstr>
      <vt:lpstr>Story Time! Where are we going today ?!</vt:lpstr>
      <vt:lpstr>We are going to Grandma’s House!</vt:lpstr>
      <vt:lpstr>New Words</vt:lpstr>
      <vt:lpstr>Raggedy Ann and Andy  Visiting Grandma!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Raggedy Ann and Andy just  smiled. Because everyone  knows that rag dolls do not  talk!</vt:lpstr>
      <vt:lpstr>Where are we going today?</vt:lpstr>
      <vt:lpstr>Using a dictionary</vt:lpstr>
      <vt:lpstr>Using a dictionary</vt:lpstr>
      <vt:lpstr>Today’s letters! -&gt; ‘NN’</vt:lpstr>
      <vt:lpstr>PowerPoint Presentation</vt:lpstr>
      <vt:lpstr>Final Thoughts</vt:lpstr>
      <vt:lpstr>Before the 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Adventures!</dc:title>
  <cp:lastModifiedBy>Lakshmi Priya</cp:lastModifiedBy>
  <cp:revision>4</cp:revision>
  <dcterms:created xsi:type="dcterms:W3CDTF">2018-06-11T18:12:28Z</dcterms:created>
  <dcterms:modified xsi:type="dcterms:W3CDTF">2018-06-11T19:12:39Z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2016-04-06T00:00:00Z</vt:filetime>
  </property>
  <property fmtid="{D5CDD505-2E9C-101B-9397-08002B2CF9AE}" pid="3" name="Creator">
    <vt:lpwstr>PowerPoint</vt:lpwstr>
  </property>
  <property fmtid="{D5CDD505-2E9C-101B-9397-08002B2CF9AE}" pid="4" name="LastSaved">
    <vt:filetime>2018-06-11T00:00:00Z</vt:filetime>
  </property>
</Properties>
</file>