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83"/>
  </p:notesMasterIdLst>
  <p:sldIdLst>
    <p:sldId id="256" r:id="rId32"/>
    <p:sldId id="263" r:id="rId33"/>
    <p:sldId id="295" r:id="rId34"/>
    <p:sldId id="258" r:id="rId35"/>
    <p:sldId id="304" r:id="rId36"/>
    <p:sldId id="265" r:id="rId37"/>
    <p:sldId id="264" r:id="rId38"/>
    <p:sldId id="393" r:id="rId39"/>
    <p:sldId id="419" r:id="rId40"/>
    <p:sldId id="394" r:id="rId41"/>
    <p:sldId id="395" r:id="rId42"/>
    <p:sldId id="396" r:id="rId43"/>
    <p:sldId id="397" r:id="rId44"/>
    <p:sldId id="398" r:id="rId45"/>
    <p:sldId id="399" r:id="rId46"/>
    <p:sldId id="302" r:id="rId47"/>
    <p:sldId id="293" r:id="rId48"/>
    <p:sldId id="289" r:id="rId49"/>
    <p:sldId id="335" r:id="rId50"/>
    <p:sldId id="383" r:id="rId51"/>
    <p:sldId id="338" r:id="rId52"/>
    <p:sldId id="384" r:id="rId53"/>
    <p:sldId id="341" r:id="rId54"/>
    <p:sldId id="385" r:id="rId55"/>
    <p:sldId id="402" r:id="rId56"/>
    <p:sldId id="403" r:id="rId57"/>
    <p:sldId id="404" r:id="rId58"/>
    <p:sldId id="336" r:id="rId59"/>
    <p:sldId id="343" r:id="rId60"/>
    <p:sldId id="405" r:id="rId61"/>
    <p:sldId id="408" r:id="rId62"/>
    <p:sldId id="409" r:id="rId63"/>
    <p:sldId id="410" r:id="rId64"/>
    <p:sldId id="411" r:id="rId65"/>
    <p:sldId id="412" r:id="rId66"/>
    <p:sldId id="413" r:id="rId67"/>
    <p:sldId id="344" r:id="rId68"/>
    <p:sldId id="345" r:id="rId69"/>
    <p:sldId id="346" r:id="rId70"/>
    <p:sldId id="347" r:id="rId71"/>
    <p:sldId id="348" r:id="rId72"/>
    <p:sldId id="349" r:id="rId73"/>
    <p:sldId id="414" r:id="rId74"/>
    <p:sldId id="350" r:id="rId75"/>
    <p:sldId id="292" r:id="rId76"/>
    <p:sldId id="288" r:id="rId77"/>
    <p:sldId id="279" r:id="rId78"/>
    <p:sldId id="392" r:id="rId79"/>
    <p:sldId id="415" r:id="rId80"/>
    <p:sldId id="416" r:id="rId81"/>
    <p:sldId id="418" r:id="rId82"/>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extLst>
    <p:ext uri="{EFAFB233-063F-42B5-8137-9DF3F51BA10A}">
      <p15:sldGuideLst xmlns:p15="http://schemas.microsoft.com/office/powerpoint/2012/main">
        <p15:guide id="1" orient="horz" pos="3027">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67"/>
    <a:srgbClr val="CF4C82"/>
    <a:srgbClr val="D02175"/>
    <a:srgbClr val="FEFFF8"/>
    <a:srgbClr val="DA5258"/>
    <a:srgbClr val="606099"/>
    <a:srgbClr val="F5B948"/>
    <a:srgbClr val="FF4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72" y="84"/>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slide" Target="slides/slide4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tableStyles" Target="tableStyles.xml"/><Relationship Id="rId61" Type="http://schemas.openxmlformats.org/officeDocument/2006/relationships/slide" Target="slides/slide30.xml"/><Relationship Id="rId8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 uri="{FAA26D3D-D897-4be2-8F04-BA451C77F1D7}">
              <ma14:placeholderFlag xmlns="" xmlns:ma14="http://schemas.microsoft.com/office/mac/drawingml/2011/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Play the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Down By the Bay</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video for the student before showing this slide.  Once you show the video, come back to these slides and go over all of the rhyming words, the sentences in GREEN.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Go through each of these story slides and talk about any new words that may arise.  Tell the students to write these words down in their word dictionary.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Let the students know that each lesson they will be going on a trip with you!  After showing this slide, play the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Where are we going today?</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video clip for the students.  Talk about airplanes and if they would be scared or excited to go on an airplane.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Here you can play the video called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Dog surfing</a:t>
            </a:r>
            <a:r>
              <a:rPr lang="en-US" sz="2200" baseline="0" dirty="0">
                <a:latin typeface="Lucida Grande" charset="0"/>
                <a:cs typeface="Lucida Grande" charset="0"/>
                <a:sym typeface="Lucida Grande" charset="0"/>
              </a:rPr>
              <a:t> competition</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Before you play the video, be sure to talk about the pictures on the slide, introducing the video.  Ask the students what they think the dog surfing is.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800" dirty="0">
                <a:latin typeface="Lucida Grande" charset="0"/>
                <a:cs typeface="Lucida Grande" charset="0"/>
                <a:sym typeface="Lucida Grande" charset="0"/>
              </a:rPr>
              <a:t>What</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s going on?</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  &lt;- each lesson in this unit will have a section called </a:t>
            </a:r>
            <a:r>
              <a:rPr lang="en-US" sz="1800" dirty="0" err="1">
                <a:latin typeface="Lucida Grande" charset="0"/>
                <a:cs typeface="Lucida Grande" charset="0"/>
                <a:sym typeface="Lucida Grande" charset="0"/>
              </a:rPr>
              <a:t>Whats</a:t>
            </a:r>
            <a:r>
              <a:rPr lang="en-US" sz="1800" dirty="0">
                <a:latin typeface="Lucida Grande" charset="0"/>
                <a:cs typeface="Lucida Grande" charset="0"/>
                <a:sym typeface="Lucida Grande" charset="0"/>
              </a:rPr>
              <a:t> going on in the beginning to stimulate conversation and break the ice before class begins!  Make your pen </a:t>
            </a:r>
            <a:r>
              <a:rPr lang="en-US" sz="1800" dirty="0" err="1">
                <a:latin typeface="Lucida Grande" charset="0"/>
                <a:cs typeface="Lucida Grande" charset="0"/>
                <a:sym typeface="Lucida Grande" charset="0"/>
              </a:rPr>
              <a:t>colour</a:t>
            </a:r>
            <a:r>
              <a:rPr lang="en-US" sz="1800" dirty="0">
                <a:latin typeface="Lucida Grande" charset="0"/>
                <a:cs typeface="Lucida Grande" charset="0"/>
                <a:sym typeface="Lucida Grande" charset="0"/>
              </a:rPr>
              <a:t> white and draw all of the key words on the board that the students come up with when they are describing or talking about the picture.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Have an open discussion with the students about their pets.  Let them know that if they do not have a pet they can make one up or choose one from the pictures on the slide.  Go to a separate whiteboard slide and have the students continue the discussion.  Try to have one line written down per student about the pet they would or would not take surfing.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Have the students draw their animals onto the surf boards in this slide, make sure the pictures reflect the story that you wrote on the whiteboard with them about their pets on surfboards.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Descriptive adjectives, have the students tell you a few more nouns to ensure that they remember what a noun is.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All of the examples above work (in the green circles) so no matter what the students choose will work.  You can go over the sentence three times with each different word being represented in the box.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Have the students circle the correct descriptive adjective.</a:t>
            </a:r>
          </a:p>
          <a:p>
            <a:pPr>
              <a:defRPr/>
            </a:pPr>
            <a:r>
              <a:rPr lang="en-US" sz="2200" dirty="0">
                <a:latin typeface="Lucida Grande" charset="0"/>
                <a:cs typeface="Lucida Grande" charset="0"/>
                <a:sym typeface="Lucida Grande" charset="0"/>
              </a:rPr>
              <a:t>(green, funny, red, yellow, heavy, light, black, scary)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Talk about the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MM</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sound and have them try it out.  Write the other </a:t>
            </a:r>
            <a:r>
              <a:rPr lang="ja-JP" altLang="en-US" sz="2200" dirty="0">
                <a:latin typeface="Arial"/>
                <a:cs typeface="Lucida Grande" charset="0"/>
                <a:sym typeface="Lucida Grande" charset="0"/>
              </a:rPr>
              <a:t>‘</a:t>
            </a:r>
            <a:r>
              <a:rPr lang="en-US" sz="2200">
                <a:latin typeface="Lucida Grande" charset="0"/>
                <a:cs typeface="Lucida Grande" charset="0"/>
                <a:sym typeface="Lucida Grande" charset="0"/>
              </a:rPr>
              <a:t>MM</a:t>
            </a:r>
            <a:r>
              <a:rPr lang="ja-JP" altLang="en-US" sz="2200">
                <a:latin typeface="Arial"/>
                <a:cs typeface="Lucida Grande" charset="0"/>
                <a:sym typeface="Lucida Grande" charset="0"/>
              </a:rPr>
              <a:t>’</a:t>
            </a:r>
            <a:r>
              <a:rPr lang="en-US" sz="2200" dirty="0">
                <a:latin typeface="Lucida Grande" charset="0"/>
                <a:cs typeface="Lucida Grande" charset="0"/>
                <a:sym typeface="Lucida Grande" charset="0"/>
              </a:rPr>
              <a:t> words the students can think of on the whiteboard for them so that they know how to spell it.  Have them sound the word out as well. </a:t>
            </a:r>
          </a:p>
          <a:p>
            <a:pPr>
              <a:defRPr/>
            </a:pPr>
            <a:r>
              <a:rPr lang="en-US" sz="2200" dirty="0">
                <a:latin typeface="Lucida Grande" charset="0"/>
                <a:cs typeface="Lucida Grande" charset="0"/>
                <a:sym typeface="Lucida Grande" charset="0"/>
              </a:rPr>
              <a:t>bandanna </a:t>
            </a:r>
            <a:r>
              <a:rPr lang="en-US" sz="2200" dirty="0" err="1">
                <a:latin typeface="Lucida Grande" charset="0"/>
                <a:cs typeface="Lucida Grande" charset="0"/>
                <a:sym typeface="Lucida Grande" charset="0"/>
              </a:rPr>
              <a:t>etc</a:t>
            </a:r>
            <a:r>
              <a:rPr lang="en-US" sz="2200" dirty="0">
                <a:latin typeface="Lucida Grande" charset="0"/>
                <a:cs typeface="Lucida Grande" charset="0"/>
                <a:sym typeface="Lucida Grande" charset="0"/>
              </a:rPr>
              <a:t> ..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Have the students fill in the blanks with their pens.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Recap what the students learned in the previous lesson. </a:t>
            </a:r>
          </a:p>
          <a:p>
            <a:pPr>
              <a:defRPr/>
            </a:pPr>
            <a:r>
              <a:rPr lang="en-US" dirty="0">
                <a:latin typeface="Lucida Grande" charset="0"/>
                <a:cs typeface="Lucida Grande" charset="0"/>
                <a:sym typeface="Lucida Grande" charset="0"/>
              </a:rPr>
              <a:t>Congratulate them!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Have the students fill in the blanks with their pens.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Have the students fill in the blanks with their pens.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Have the students fill in the blanks with their pens.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Have the students fill in the blanks with their pens.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Have the students fill in the blanks with their pens.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Read this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mm</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poem with the students.  Talk about the different types of food in the picture! </a:t>
            </a:r>
          </a:p>
          <a:p>
            <a:pPr>
              <a:defRPr/>
            </a:pPr>
            <a:r>
              <a:rPr lang="en-US" sz="2200" dirty="0">
                <a:latin typeface="Lucida Grande" charset="0"/>
                <a:cs typeface="Lucida Grande" charset="0"/>
                <a:sym typeface="Lucida Grande" charset="0"/>
              </a:rPr>
              <a:t>Which one is their </a:t>
            </a:r>
            <a:r>
              <a:rPr lang="en-US" sz="2200" dirty="0" err="1">
                <a:latin typeface="Lucida Grande" charset="0"/>
                <a:cs typeface="Lucida Grande" charset="0"/>
                <a:sym typeface="Lucida Grande" charset="0"/>
              </a:rPr>
              <a:t>favourite</a:t>
            </a:r>
            <a:r>
              <a:rPr lang="en-US" sz="2200" dirty="0">
                <a:latin typeface="Lucida Grande" charset="0"/>
                <a:cs typeface="Lucida Grande" charset="0"/>
                <a:sym typeface="Lucida Grande" charset="0"/>
              </a:rPr>
              <a:t> food?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Read this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mm</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poem with the students.  Talk about the different types of food in the picture! </a:t>
            </a:r>
          </a:p>
          <a:p>
            <a:pPr>
              <a:defRPr/>
            </a:pPr>
            <a:r>
              <a:rPr lang="en-US" sz="2200" dirty="0">
                <a:latin typeface="Lucida Grande" charset="0"/>
                <a:cs typeface="Lucida Grande" charset="0"/>
                <a:sym typeface="Lucida Grande" charset="0"/>
              </a:rPr>
              <a:t>Which one is their </a:t>
            </a:r>
            <a:r>
              <a:rPr lang="en-US" sz="2200" dirty="0" err="1">
                <a:latin typeface="Lucida Grande" charset="0"/>
                <a:cs typeface="Lucida Grande" charset="0"/>
                <a:sym typeface="Lucida Grande" charset="0"/>
              </a:rPr>
              <a:t>favourite</a:t>
            </a:r>
            <a:r>
              <a:rPr lang="en-US" sz="2200">
                <a:latin typeface="Lucida Grande" charset="0"/>
                <a:cs typeface="Lucida Grande" charset="0"/>
                <a:sym typeface="Lucida Grande" charset="0"/>
              </a:rPr>
              <a:t> food?</a:t>
            </a:r>
            <a:endParaRPr lang="en-US" sz="2200" dirty="0">
              <a:latin typeface="Lucida Grande" charset="0"/>
              <a:cs typeface="Lucida Grande" charset="0"/>
              <a:sym typeface="Lucida Grande"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Find the movie clip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Grizzly Bear</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and play it for the students.  It is a blank image so that the students can only hear the bear and not see it.  Have the students guess before showing them the next slide.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Read out the description for bears.  See if they have ever seen a bear in a zoo before, ask them to tell you what it looked like, where it lived etc..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solidFill>
                  <a:srgbClr val="000000"/>
                </a:solidFill>
                <a:latin typeface="System Font Regular" charset="0"/>
                <a:cs typeface="System Font Regular" charset="0"/>
                <a:sym typeface="System Font Regular" charset="0"/>
              </a:rPr>
              <a:t>Have the students read the goals if they can. </a:t>
            </a:r>
            <a:r>
              <a:rPr lang="en-US">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solidFill>
                  <a:srgbClr val="000000"/>
                </a:solidFill>
                <a:latin typeface="System Font Regular" charset="0"/>
                <a:cs typeface="System Font Regular" charset="0"/>
                <a:sym typeface="System Font Regular" charset="0"/>
              </a:rPr>
              <a:t>Have the students read the goals if they can. </a:t>
            </a:r>
            <a:r>
              <a:rPr lang="en-US">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a:solidFill>
                  <a:srgbClr val="000000"/>
                </a:solidFill>
                <a:latin typeface="System Font Regular" charset="0"/>
                <a:cs typeface="System Font Regular" charset="0"/>
                <a:sym typeface="System Font Regular" charset="0"/>
              </a:rPr>
              <a:t>Have the students read the goals if they can. </a:t>
            </a:r>
            <a:r>
              <a:rPr lang="en-US">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Congratulate them.</a:t>
            </a:r>
          </a:p>
          <a:p>
            <a:pPr marL="171450" indent="-171450">
              <a:defRPr/>
            </a:pPr>
            <a:endParaRPr lang="en-US" dirty="0">
              <a:solidFill>
                <a:srgbClr val="000000"/>
              </a:solidFill>
              <a:latin typeface="System Font Regular" charset="0"/>
              <a:cs typeface="System Font Regular" charset="0"/>
              <a:sym typeface="System Font Regular" charset="0"/>
            </a:endParaRPr>
          </a:p>
          <a:p>
            <a:pPr marL="171450" indent="-171450">
              <a:defRPr/>
            </a:pPr>
            <a:r>
              <a:rPr lang="en-US" dirty="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Vocabulary</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 These are the words that the students should be practicing!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This is where you let the students know what they should be doing between now and their next session with you, you can tell them to read the story on their own and then to their family members as well as practicing the new vocab words.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a:latin typeface="Lucida Grande" charset="0"/>
                <a:cs typeface="Lucida Grande" charset="0"/>
                <a:sym typeface="Lucida Grande" charset="0"/>
              </a:rPr>
              <a:t>llama on a surfboard!</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a:latin typeface="Lucida Grande" charset="0"/>
                <a:cs typeface="Lucida Grande" charset="0"/>
                <a:sym typeface="Lucida Grande" charset="0"/>
              </a:rPr>
              <a:t>Write a story about this picture! </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a:latin typeface="Lucida Grande" charset="0"/>
                <a:cs typeface="Lucida Grande" charset="0"/>
                <a:sym typeface="Lucida Grande" charset="0"/>
              </a:rPr>
              <a:t>Write a story about this picture! </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Font typeface="Arial" charset="0"/>
              <a:buNone/>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a:latin typeface="Lucida Grande" charset="0"/>
                <a:cs typeface="Lucida Grande" charset="0"/>
                <a:sym typeface="Lucida Grande" charset="0"/>
              </a:rPr>
              <a:t>You can ask the students where they think they are going today.</a:t>
            </a:r>
          </a:p>
          <a:p>
            <a:pPr>
              <a:defRPr/>
            </a:pPr>
            <a:r>
              <a:rPr lang="en-US" sz="1400" dirty="0">
                <a:latin typeface="Lucida Grande" charset="0"/>
                <a:cs typeface="Lucida Grande" charset="0"/>
                <a:sym typeface="Lucida Grande" charset="0"/>
              </a:rPr>
              <a:t>Play the movie clip called </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Where are we going today?</a:t>
            </a:r>
            <a:r>
              <a:rPr lang="ja-JP" altLang="en-US" sz="1400" dirty="0">
                <a:latin typeface="Arial"/>
                <a:cs typeface="Lucida Grande" charset="0"/>
                <a:sym typeface="Lucida Grande" charset="0"/>
              </a:rPr>
              <a:t>”</a:t>
            </a:r>
            <a:endParaRPr lang="en-US" sz="1400" dirty="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Let the students know that each lesson they will be going on a trip with you!  After showing this slide, play the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Where are we going today?</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video clip for the students, go to the next slide, do not play the Down By the Bay clip just yet!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Talk about what a bay is and introduce the song to the students.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Talk about what a bay is and introduce the song to the students.</a:t>
            </a:r>
          </a:p>
        </p:txBody>
      </p:sp>
    </p:spTree>
    <p:extLst>
      <p:ext uri="{BB962C8B-B14F-4D97-AF65-F5344CB8AC3E}">
        <p14:creationId xmlns:p14="http://schemas.microsoft.com/office/powerpoint/2010/main" val="1577569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4442638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357001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4947953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0451046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5096255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301909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754530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913225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6958568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539168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5776787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15034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0017794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476635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270669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4088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65286286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74300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0006795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9182894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078354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7386563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0084879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1067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910235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84255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9605243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3254646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5834239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0545969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852075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54075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503564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949958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185866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362351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5940297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63671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192829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8350316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672377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8679053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023056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957232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834820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3112953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1259181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8736220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7240192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6495377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7815805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894293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260356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5178491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33488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2394805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7000630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684787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5785244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4471988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323983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508678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4882113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47400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309082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725866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875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843468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9433327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712799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664712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069782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1969373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5083321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738936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0947149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8888397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9549039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4158093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657077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912740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8742332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67169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515481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863408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7439461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540918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05881481"/>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482038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617101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0437641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676889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28200662"/>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774533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165680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243604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8867264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306544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40744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91148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1735147"/>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2137842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95904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655633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7626450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757457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122199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41710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3776027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3443681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018725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7532587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19131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0647156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78781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522557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33258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751786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374920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2805859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8603011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9116331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499870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3138469"/>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682694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965215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9581906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8758534"/>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4948131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29578492"/>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9168410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9450644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237127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07531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258576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138443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9418967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9200277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7432144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0092720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62926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1938504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860696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65047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234510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059852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4724324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403700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889523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21394853"/>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462019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30479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5282836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808969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6063871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1979010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6023104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018144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767992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3556598"/>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4651541"/>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6294029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46576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12351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937296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25629441"/>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7486782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0931965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048220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983308"/>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101630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259371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360070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3859496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3396146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64468026"/>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863585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926834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868957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200265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094820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760093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8093145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3666987"/>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3967672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5511123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39555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860700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8790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7405676"/>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4546038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8352884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352692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3187436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8683870"/>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6963246"/>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04038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2849823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2886008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9892291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366702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8775602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157256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5999579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851167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05744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62377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73988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6575016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25496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393960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045720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57983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183768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42742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403883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168816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4809346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746833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577889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387293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065491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97105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48077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5246026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922543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510594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5429791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9720433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024739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718795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183278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105165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38694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82299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152512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8459455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8218218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4671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47997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9116419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3259005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53181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7322874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838847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1159032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2809125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440944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96016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5272307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026058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0.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12.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1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0.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12.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1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0.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12.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1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0.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12.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11.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0.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12.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11.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0.pn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12.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1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0.pn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12.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1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0.pn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12.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1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0.pn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12.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11.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0.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6" Type="http://schemas.openxmlformats.org/officeDocument/2006/relationships/image" Target="../media/image24.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12.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0.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12.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2.jpeg"/><Relationship Id="rId18" Type="http://schemas.openxmlformats.org/officeDocument/2006/relationships/image" Target="../media/image29.pn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17" Type="http://schemas.openxmlformats.org/officeDocument/2006/relationships/image" Target="../media/image28.png"/><Relationship Id="rId2" Type="http://schemas.openxmlformats.org/officeDocument/2006/relationships/slideLayout" Target="../slideLayouts/slideLayout332.xml"/><Relationship Id="rId16" Type="http://schemas.openxmlformats.org/officeDocument/2006/relationships/image" Target="../media/image27.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26.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2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18" Type="http://schemas.openxmlformats.org/officeDocument/2006/relationships/image" Target="../media/image17.png"/><Relationship Id="rId3" Type="http://schemas.openxmlformats.org/officeDocument/2006/relationships/slideLayout" Target="../slideLayouts/slideLayout36.xml"/><Relationship Id="rId21" Type="http://schemas.openxmlformats.org/officeDocument/2006/relationships/image" Target="../media/image20.png"/><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16.png"/><Relationship Id="rId2" Type="http://schemas.openxmlformats.org/officeDocument/2006/relationships/slideLayout" Target="../slideLayouts/slideLayout35.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4.png"/><Relationship Id="rId10" Type="http://schemas.openxmlformats.org/officeDocument/2006/relationships/slideLayout" Target="../slideLayouts/slideLayout43.xml"/><Relationship Id="rId19" Type="http://schemas.openxmlformats.org/officeDocument/2006/relationships/image" Target="../media/image18.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3.png"/><Relationship Id="rId22"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6.png"/><Relationship Id="rId2" Type="http://schemas.openxmlformats.org/officeDocument/2006/relationships/slideLayout" Target="../slideLayouts/slideLayout57.xml"/><Relationship Id="rId16" Type="http://schemas.openxmlformats.org/officeDocument/2006/relationships/image" Target="../media/image5.png"/><Relationship Id="rId20" Type="http://schemas.openxmlformats.org/officeDocument/2006/relationships/image" Target="../media/image2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19" Type="http://schemas.openxmlformats.org/officeDocument/2006/relationships/image" Target="../media/image8.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9700" y="4775200"/>
            <a:ext cx="52832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01" y="5689"/>
              <a:ext cx="8199" cy="117"/>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18" y="3014"/>
              <a:ext cx="6176" cy="148"/>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cstate="email">
              <a:alphaModFix amt="70000"/>
              <a:extLst>
                <a:ext uri="{28A0092B-C50C-407E-A947-70E740481C1C}">
                  <a14:useLocalDpi xmlns:a14="http://schemas.microsoft.com/office/drawing/2010/main" val="0"/>
                </a:ext>
              </a:extLst>
            </a:blip>
            <a:srcRect/>
            <a:stretch>
              <a:fillRect/>
            </a:stretch>
          </p:blipFill>
          <p:spPr bwMode="auto">
            <a:xfrm>
              <a:off x="392" y="6044"/>
              <a:ext cx="8192" cy="72"/>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cstate="email">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cstate="email">
              <a:alphaModFix amt="70000"/>
              <a:extLst>
                <a:ext uri="{28A0092B-C50C-407E-A947-70E740481C1C}">
                  <a14:useLocalDpi xmlns:a14="http://schemas.microsoft.com/office/drawing/2010/main" val="0"/>
                </a:ext>
              </a:extLst>
            </a:blip>
            <a:srcRect/>
            <a:stretch>
              <a:fillRect/>
            </a:stretch>
          </p:blipFill>
          <p:spPr bwMode="auto">
            <a:xfrm rot="-5400000">
              <a:off x="-2307" y="3372"/>
              <a:ext cx="6144" cy="127"/>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cstate="email">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6350" y="6415088"/>
            <a:ext cx="3363913"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 name="Picture 3"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0" y="3065463"/>
            <a:ext cx="3363913"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4" name="Picture 4"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t="8905"/>
          <a:stretch>
            <a:fillRect/>
          </a:stretch>
        </p:blipFill>
        <p:spPr bwMode="auto">
          <a:xfrm>
            <a:off x="0" y="0"/>
            <a:ext cx="3363913" cy="306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5" name="Picture 5"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3255963" y="6389688"/>
            <a:ext cx="3363912"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6" name="Picture 6"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3262313" y="3038475"/>
            <a:ext cx="3363912"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7" name="Picture 7"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t="9673"/>
          <a:stretch>
            <a:fillRect/>
          </a:stretch>
        </p:blipFill>
        <p:spPr bwMode="auto">
          <a:xfrm>
            <a:off x="3262313" y="0"/>
            <a:ext cx="3363912" cy="303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128" name="Group 14"/>
          <p:cNvGrpSpPr>
            <a:grpSpLocks/>
          </p:cNvGrpSpPr>
          <p:nvPr userDrawn="1"/>
        </p:nvGrpSpPr>
        <p:grpSpPr bwMode="auto">
          <a:xfrm flipH="1">
            <a:off x="6646863" y="0"/>
            <a:ext cx="6357937" cy="9771063"/>
            <a:chOff x="6716732" y="8683"/>
            <a:chExt cx="6358618" cy="9770687"/>
          </a:xfrm>
        </p:grpSpPr>
        <p:pic>
          <p:nvPicPr>
            <p:cNvPr id="5130" name="Picture 8"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l="8163"/>
            <a:stretch>
              <a:fillRect/>
            </a:stretch>
          </p:blipFill>
          <p:spPr bwMode="auto">
            <a:xfrm>
              <a:off x="6716732" y="6414738"/>
              <a:ext cx="3089964" cy="3364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1" name="Picture 9"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l="7967"/>
            <a:stretch>
              <a:fillRect/>
            </a:stretch>
          </p:blipFill>
          <p:spPr bwMode="auto">
            <a:xfrm>
              <a:off x="6716732" y="3065004"/>
              <a:ext cx="3096579" cy="3364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2" name="Picture 10"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l="7967" t="9164"/>
            <a:stretch>
              <a:fillRect/>
            </a:stretch>
          </p:blipFill>
          <p:spPr bwMode="auto">
            <a:xfrm>
              <a:off x="6716732" y="8683"/>
              <a:ext cx="3096579" cy="305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3" name="Picture 11"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9704104" y="6388968"/>
              <a:ext cx="3364632" cy="3364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4" name="Picture 12"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9710718" y="3039234"/>
              <a:ext cx="3364632" cy="3364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5" name="Picture 13"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t="9930" b="-2"/>
            <a:stretch>
              <a:fillRect/>
            </a:stretch>
          </p:blipFill>
          <p:spPr bwMode="auto">
            <a:xfrm>
              <a:off x="9710718" y="8683"/>
              <a:ext cx="3364632" cy="3030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129" name="Rectangle 15"/>
          <p:cNvSpPr>
            <a:spLocks noChangeArrowheads="1"/>
          </p:cNvSpPr>
          <p:nvPr userDrawn="1"/>
        </p:nvSpPr>
        <p:spPr bwMode="auto">
          <a:xfrm>
            <a:off x="0" y="-17463"/>
            <a:ext cx="13004800" cy="9771063"/>
          </a:xfrm>
          <a:prstGeom prst="rect">
            <a:avLst/>
          </a:prstGeom>
          <a:solidFill>
            <a:schemeClr val="bg1">
              <a:alpha val="6588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4300" y="927100"/>
            <a:ext cx="6451600" cy="199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4.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36.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4.png"/><Relationship Id="rId7"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36.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9.xml"/><Relationship Id="rId1" Type="http://schemas.openxmlformats.org/officeDocument/2006/relationships/slideLayout" Target="../slideLayouts/slideLayout35.xml"/><Relationship Id="rId5" Type="http://schemas.openxmlformats.org/officeDocument/2006/relationships/image" Target="../media/image34.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0.xml"/><Relationship Id="rId1" Type="http://schemas.openxmlformats.org/officeDocument/2006/relationships/slideLayout" Target="../slideLayouts/slideLayout35.xml"/><Relationship Id="rId5" Type="http://schemas.openxmlformats.org/officeDocument/2006/relationships/image" Target="../media/image34.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5.xml"/><Relationship Id="rId5" Type="http://schemas.openxmlformats.org/officeDocument/2006/relationships/image" Target="../media/image98.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5.xml"/><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35.xml"/><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36.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slideLayout" Target="../slideLayouts/slideLayout35.xml"/><Relationship Id="rId7" Type="http://schemas.openxmlformats.org/officeDocument/2006/relationships/image" Target="../media/image101.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3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45.png"/><Relationship Id="rId11" Type="http://schemas.openxmlformats.org/officeDocument/2006/relationships/image" Target="../media/image3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34.png"/><Relationship Id="rId7"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36.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62.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62.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62.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35.png"/><Relationship Id="rId7"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5.png"/><Relationship Id="rId7"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3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51.png"/><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4.xml"/><Relationship Id="rId5" Type="http://schemas.openxmlformats.org/officeDocument/2006/relationships/image" Target="../media/image122.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2977812"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80075" y="8909050"/>
            <a:ext cx="1671638"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Read Together</a:t>
            </a:r>
          </a:p>
        </p:txBody>
      </p:sp>
      <p:sp>
        <p:nvSpPr>
          <p:cNvPr id="50178" name="Rectangle 3"/>
          <p:cNvSpPr>
            <a:spLocks/>
          </p:cNvSpPr>
          <p:nvPr/>
        </p:nvSpPr>
        <p:spPr bwMode="auto">
          <a:xfrm>
            <a:off x="1030288" y="2932113"/>
            <a:ext cx="11233150" cy="1150937"/>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Down by the bay</a:t>
            </a:r>
          </a:p>
          <a:p>
            <a:pPr marL="279400" indent="-63500" algn="l">
              <a:lnSpc>
                <a:spcPct val="60000"/>
              </a:lnSpc>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Where the watermelons grow</a:t>
            </a:r>
          </a:p>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Back to my home</a:t>
            </a:r>
          </a:p>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I dare not go</a:t>
            </a:r>
          </a:p>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For if I do</a:t>
            </a:r>
          </a:p>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My mother will say</a:t>
            </a:r>
          </a:p>
          <a:p>
            <a:pPr marL="279400" indent="-63500" algn="l">
              <a:lnSpc>
                <a:spcPct val="60000"/>
              </a:lnSpc>
              <a:spcBef>
                <a:spcPts val="2000"/>
              </a:spcBef>
              <a:buSzPct val="77000"/>
            </a:pPr>
            <a:r>
              <a:rPr lang="en-CA" sz="4000" dirty="0">
                <a:solidFill>
                  <a:srgbClr val="CF4C82"/>
                </a:solidFill>
                <a:latin typeface="Century Gothic" charset="0"/>
                <a:cs typeface="Century Gothic" charset="0"/>
                <a:sym typeface="Century Gothic" charset="0"/>
              </a:rPr>
              <a:t>"Did you ever see a goose</a:t>
            </a:r>
          </a:p>
          <a:p>
            <a:pPr marL="279400" indent="-63500" algn="l">
              <a:lnSpc>
                <a:spcPct val="60000"/>
              </a:lnSpc>
              <a:spcBef>
                <a:spcPts val="2000"/>
              </a:spcBef>
              <a:buSzPct val="77000"/>
            </a:pPr>
            <a:r>
              <a:rPr lang="en-CA" sz="4000" dirty="0">
                <a:solidFill>
                  <a:srgbClr val="CF4C82"/>
                </a:solidFill>
                <a:latin typeface="Century Gothic" charset="0"/>
                <a:cs typeface="Century Gothic" charset="0"/>
                <a:sym typeface="Century Gothic" charset="0"/>
              </a:rPr>
              <a:t>kissing a moose?"</a:t>
            </a:r>
          </a:p>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Down by the bay</a:t>
            </a:r>
          </a:p>
        </p:txBody>
      </p:sp>
      <p:pic>
        <p:nvPicPr>
          <p:cNvPr id="5017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70825" y="5524500"/>
            <a:ext cx="4481513" cy="346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Read Together</a:t>
            </a:r>
          </a:p>
        </p:txBody>
      </p:sp>
      <p:sp>
        <p:nvSpPr>
          <p:cNvPr id="52226" name="Rectangle 3"/>
          <p:cNvSpPr>
            <a:spLocks/>
          </p:cNvSpPr>
          <p:nvPr/>
        </p:nvSpPr>
        <p:spPr bwMode="auto">
          <a:xfrm>
            <a:off x="1030288" y="2932113"/>
            <a:ext cx="11233150" cy="1150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a:p>
            <a:pPr marL="279400" indent="-63500" algn="l">
              <a:lnSpc>
                <a:spcPct val="60000"/>
              </a:lnSpc>
              <a:spcBef>
                <a:spcPts val="2000"/>
              </a:spcBef>
              <a:buSzPct val="77000"/>
            </a:pPr>
            <a:endParaRPr lang="en-CA" sz="4000">
              <a:solidFill>
                <a:srgbClr val="005A7C"/>
              </a:solidFill>
              <a:latin typeface="Century Gothic" charset="0"/>
              <a:cs typeface="Century Gothic" charset="0"/>
              <a:sym typeface="Century Gothic" charset="0"/>
            </a:endParaRP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Where the watermelons grow</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Back to my home</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I dare not go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For if I do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My mother will say</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“Did you ever see a </a:t>
            </a:r>
            <a:r>
              <a:rPr lang="en-CA" sz="4000" u="sng">
                <a:solidFill>
                  <a:srgbClr val="D02175"/>
                </a:solidFill>
                <a:latin typeface="Century Gothic" charset="0"/>
                <a:cs typeface="Century Gothic" charset="0"/>
                <a:sym typeface="Century Gothic" charset="0"/>
              </a:rPr>
              <a:t>whale</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with a polka dot </a:t>
            </a:r>
            <a:r>
              <a:rPr lang="en-CA" sz="4000" u="sng">
                <a:solidFill>
                  <a:srgbClr val="D02175"/>
                </a:solidFill>
                <a:latin typeface="Century Gothic" charset="0"/>
                <a:cs typeface="Century Gothic" charset="0"/>
                <a:sym typeface="Century Gothic" charset="0"/>
              </a:rPr>
              <a:t>tail</a:t>
            </a:r>
            <a:r>
              <a:rPr lang="en-CA" sz="4000">
                <a:solidFill>
                  <a:srgbClr val="D02175"/>
                </a:solidFill>
                <a:latin typeface="Century Gothic" charset="0"/>
                <a:cs typeface="Century Gothic" charset="0"/>
                <a:sym typeface="Century Gothic" charset="0"/>
              </a:rPr>
              <a:t>"</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p:txBody>
      </p:sp>
      <p:pic>
        <p:nvPicPr>
          <p:cNvPr id="522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302625" y="4697413"/>
            <a:ext cx="4046538" cy="443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Read Together</a:t>
            </a:r>
          </a:p>
        </p:txBody>
      </p:sp>
      <p:sp>
        <p:nvSpPr>
          <p:cNvPr id="54274" name="Rectangle 3"/>
          <p:cNvSpPr>
            <a:spLocks/>
          </p:cNvSpPr>
          <p:nvPr/>
        </p:nvSpPr>
        <p:spPr bwMode="auto">
          <a:xfrm>
            <a:off x="1030288" y="2932113"/>
            <a:ext cx="11233150" cy="1150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a:p>
            <a:pPr marL="279400" indent="-63500" algn="l">
              <a:lnSpc>
                <a:spcPct val="60000"/>
              </a:lnSpc>
              <a:spcBef>
                <a:spcPts val="2000"/>
              </a:spcBef>
              <a:buSzPct val="77000"/>
            </a:pPr>
            <a:endParaRPr lang="en-CA" sz="4000">
              <a:solidFill>
                <a:srgbClr val="005A7C"/>
              </a:solidFill>
              <a:latin typeface="Century Gothic" charset="0"/>
              <a:cs typeface="Century Gothic" charset="0"/>
              <a:sym typeface="Century Gothic" charset="0"/>
            </a:endParaRP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Where the watermelons grow</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Back to my home</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I dare not go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For if I do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My mother will say</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“Did you ever see a </a:t>
            </a:r>
            <a:r>
              <a:rPr lang="en-CA" sz="4000" u="sng">
                <a:solidFill>
                  <a:srgbClr val="D02175"/>
                </a:solidFill>
                <a:latin typeface="Century Gothic" charset="0"/>
                <a:cs typeface="Century Gothic" charset="0"/>
                <a:sym typeface="Century Gothic" charset="0"/>
              </a:rPr>
              <a:t>fly</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Wearing a </a:t>
            </a:r>
            <a:r>
              <a:rPr lang="en-CA" sz="4000" u="sng">
                <a:solidFill>
                  <a:srgbClr val="D02175"/>
                </a:solidFill>
                <a:latin typeface="Century Gothic" charset="0"/>
                <a:cs typeface="Century Gothic" charset="0"/>
                <a:sym typeface="Century Gothic" charset="0"/>
              </a:rPr>
              <a:t>tie</a:t>
            </a:r>
            <a:r>
              <a:rPr lang="en-CA" sz="4000">
                <a:solidFill>
                  <a:srgbClr val="D02175"/>
                </a:solidFill>
                <a:latin typeface="Century Gothic" charset="0"/>
                <a:cs typeface="Century Gothic" charset="0"/>
                <a:sym typeface="Century Gothic" charset="0"/>
              </a:rPr>
              <a:t>"</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p:txBody>
      </p:sp>
      <p:pic>
        <p:nvPicPr>
          <p:cNvPr id="54275" name="Picture 2"/>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890000" y="5668963"/>
            <a:ext cx="3486150" cy="3421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Read Together</a:t>
            </a:r>
          </a:p>
        </p:txBody>
      </p:sp>
      <p:sp>
        <p:nvSpPr>
          <p:cNvPr id="56322" name="Rectangle 3"/>
          <p:cNvSpPr>
            <a:spLocks/>
          </p:cNvSpPr>
          <p:nvPr/>
        </p:nvSpPr>
        <p:spPr bwMode="auto">
          <a:xfrm>
            <a:off x="1030288" y="2932113"/>
            <a:ext cx="11233150" cy="1150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a:p>
            <a:pPr marL="279400" indent="-63500" algn="l">
              <a:lnSpc>
                <a:spcPct val="60000"/>
              </a:lnSpc>
              <a:spcBef>
                <a:spcPts val="2000"/>
              </a:spcBef>
              <a:buSzPct val="77000"/>
            </a:pPr>
            <a:endParaRPr lang="en-CA" sz="4000">
              <a:solidFill>
                <a:srgbClr val="005A7C"/>
              </a:solidFill>
              <a:latin typeface="Century Gothic" charset="0"/>
              <a:cs typeface="Century Gothic" charset="0"/>
              <a:sym typeface="Century Gothic" charset="0"/>
            </a:endParaRP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Where the watermelons grow</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Back to my home</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I dare not go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For if I do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My mother will say</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“Did you ever see a </a:t>
            </a:r>
            <a:r>
              <a:rPr lang="en-CA" sz="4000" u="sng">
                <a:solidFill>
                  <a:srgbClr val="D02175"/>
                </a:solidFill>
                <a:latin typeface="Century Gothic" charset="0"/>
                <a:cs typeface="Century Gothic" charset="0"/>
                <a:sym typeface="Century Gothic" charset="0"/>
              </a:rPr>
              <a:t>bear</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coming his </a:t>
            </a:r>
            <a:r>
              <a:rPr lang="en-CA" sz="4000" u="sng">
                <a:solidFill>
                  <a:srgbClr val="D02175"/>
                </a:solidFill>
                <a:latin typeface="Century Gothic" charset="0"/>
                <a:cs typeface="Century Gothic" charset="0"/>
                <a:sym typeface="Century Gothic" charset="0"/>
              </a:rPr>
              <a:t>hair</a:t>
            </a:r>
            <a:r>
              <a:rPr lang="en-CA" sz="4000">
                <a:solidFill>
                  <a:srgbClr val="D02175"/>
                </a:solidFill>
                <a:latin typeface="Century Gothic" charset="0"/>
                <a:cs typeface="Century Gothic" charset="0"/>
                <a:sym typeface="Century Gothic" charset="0"/>
              </a:rPr>
              <a:t>"</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p:txBody>
      </p:sp>
      <p:pic>
        <p:nvPicPr>
          <p:cNvPr id="5632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834438" y="4589463"/>
            <a:ext cx="3535362" cy="442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Read Together</a:t>
            </a:r>
          </a:p>
        </p:txBody>
      </p:sp>
      <p:sp>
        <p:nvSpPr>
          <p:cNvPr id="58370" name="Rectangle 3"/>
          <p:cNvSpPr>
            <a:spLocks/>
          </p:cNvSpPr>
          <p:nvPr/>
        </p:nvSpPr>
        <p:spPr bwMode="auto">
          <a:xfrm>
            <a:off x="1030288" y="2932113"/>
            <a:ext cx="11233150" cy="1150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a:p>
            <a:pPr marL="279400" indent="-63500" algn="l">
              <a:lnSpc>
                <a:spcPct val="60000"/>
              </a:lnSpc>
              <a:spcBef>
                <a:spcPts val="2000"/>
              </a:spcBef>
              <a:buSzPct val="77000"/>
            </a:pPr>
            <a:endParaRPr lang="en-CA" sz="4000">
              <a:solidFill>
                <a:srgbClr val="005A7C"/>
              </a:solidFill>
              <a:latin typeface="Century Gothic" charset="0"/>
              <a:cs typeface="Century Gothic" charset="0"/>
              <a:sym typeface="Century Gothic" charset="0"/>
            </a:endParaRP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Where the watermelons grow</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Back to my home</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I dare not go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For if I do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My mother will say</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“Did you ever see a </a:t>
            </a:r>
            <a:r>
              <a:rPr lang="en-CA" sz="4000" u="sng">
                <a:solidFill>
                  <a:srgbClr val="D02175"/>
                </a:solidFill>
                <a:latin typeface="Century Gothic" charset="0"/>
                <a:cs typeface="Century Gothic" charset="0"/>
                <a:sym typeface="Century Gothic" charset="0"/>
              </a:rPr>
              <a:t>llama</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eating </a:t>
            </a:r>
            <a:r>
              <a:rPr lang="en-CA" sz="4000" u="sng">
                <a:solidFill>
                  <a:srgbClr val="D02175"/>
                </a:solidFill>
                <a:latin typeface="Century Gothic" charset="0"/>
                <a:cs typeface="Century Gothic" charset="0"/>
                <a:sym typeface="Century Gothic" charset="0"/>
              </a:rPr>
              <a:t>pajamas</a:t>
            </a:r>
            <a:r>
              <a:rPr lang="en-CA" sz="4000">
                <a:solidFill>
                  <a:srgbClr val="D02175"/>
                </a:solidFill>
                <a:latin typeface="Century Gothic" charset="0"/>
                <a:cs typeface="Century Gothic" charset="0"/>
                <a:sym typeface="Century Gothic" charset="0"/>
              </a:rPr>
              <a:t>"</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p:txBody>
      </p:sp>
      <p:pic>
        <p:nvPicPr>
          <p:cNvPr id="5837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75675" y="4300538"/>
            <a:ext cx="3763963" cy="4706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Read Together</a:t>
            </a:r>
          </a:p>
        </p:txBody>
      </p:sp>
      <p:sp>
        <p:nvSpPr>
          <p:cNvPr id="60418" name="Rectangle 3"/>
          <p:cNvSpPr>
            <a:spLocks/>
          </p:cNvSpPr>
          <p:nvPr/>
        </p:nvSpPr>
        <p:spPr bwMode="auto">
          <a:xfrm>
            <a:off x="1030288" y="2932113"/>
            <a:ext cx="11233150" cy="1150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a:p>
            <a:pPr marL="279400" indent="-63500" algn="l">
              <a:lnSpc>
                <a:spcPct val="60000"/>
              </a:lnSpc>
              <a:spcBef>
                <a:spcPts val="2000"/>
              </a:spcBef>
              <a:buSzPct val="77000"/>
            </a:pPr>
            <a:endParaRPr lang="en-CA" sz="4000">
              <a:solidFill>
                <a:srgbClr val="005A7C"/>
              </a:solidFill>
              <a:latin typeface="Century Gothic" charset="0"/>
              <a:cs typeface="Century Gothic" charset="0"/>
              <a:sym typeface="Century Gothic" charset="0"/>
            </a:endParaRP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Where the watermelons grow</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Back to my home</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I dare not go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For if I do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My mother will say</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“Did you ever have a </a:t>
            </a:r>
            <a:r>
              <a:rPr lang="en-CA" sz="4000" u="sng">
                <a:solidFill>
                  <a:srgbClr val="D02175"/>
                </a:solidFill>
                <a:latin typeface="Century Gothic" charset="0"/>
                <a:cs typeface="Century Gothic" charset="0"/>
                <a:sym typeface="Century Gothic" charset="0"/>
              </a:rPr>
              <a:t>time</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when you could not think of a </a:t>
            </a:r>
            <a:r>
              <a:rPr lang="en-CA" sz="4000" u="sng">
                <a:solidFill>
                  <a:srgbClr val="D02175"/>
                </a:solidFill>
                <a:latin typeface="Century Gothic" charset="0"/>
                <a:cs typeface="Century Gothic" charset="0"/>
                <a:sym typeface="Century Gothic" charset="0"/>
              </a:rPr>
              <a:t>rhyme</a:t>
            </a:r>
            <a:r>
              <a:rPr lang="en-CA" sz="4000">
                <a:solidFill>
                  <a:srgbClr val="D02175"/>
                </a:solidFill>
                <a:latin typeface="Century Gothic" charset="0"/>
                <a:cs typeface="Century Gothic" charset="0"/>
                <a:sym typeface="Century Gothic" charset="0"/>
              </a:rPr>
              <a:t>"</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p:txBody>
      </p:sp>
      <p:pic>
        <p:nvPicPr>
          <p:cNvPr id="6041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39025" y="3940175"/>
            <a:ext cx="5056188" cy="364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Rhyming words</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2470" name="Picture 6"/>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038350" y="3868738"/>
            <a:ext cx="3733800" cy="467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C:\Users\Admin\AppData\Local\Temp\_AZTMP30_\DragTemp\10235-NMFWVV.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4"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Dog Surfing</a:t>
            </a:r>
          </a:p>
        </p:txBody>
      </p:sp>
      <p:pic>
        <p:nvPicPr>
          <p:cNvPr id="66562"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46188" y="2716213"/>
            <a:ext cx="5040312" cy="328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3" name="Picture 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646863" y="2716213"/>
            <a:ext cx="489585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4" name="Picture 3"/>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41588" y="6316663"/>
            <a:ext cx="78994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a:duotone>
              <a:prstClr val="black"/>
              <a:srgbClr val="FFF467">
                <a:tint val="45000"/>
                <a:satMod val="400000"/>
              </a:srgbClr>
            </a:duotone>
            <a:extLst>
              <a:ext uri="{28A0092B-C50C-407E-A947-70E740481C1C}">
                <a14:useLocalDpi xmlns:a14="http://schemas.microsoft.com/office/drawing/2010/main" val="0"/>
              </a:ext>
            </a:extLst>
          </a:blip>
          <a:srcRect b="12147"/>
          <a:stretch/>
        </p:blipFill>
        <p:spPr>
          <a:xfrm>
            <a:off x="741363" y="2716213"/>
            <a:ext cx="11522075" cy="6605587"/>
          </a:xfrm>
          <a:prstGeom prst="rect">
            <a:avLst/>
          </a:prstGeom>
        </p:spPr>
      </p:pic>
      <p:sp>
        <p:nvSpPr>
          <p:cNvPr id="68612"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68613" name="Picture 6" descr="startpin.png"/>
          <p:cNvPicPr>
            <a:picLocks noChangeAspect="1"/>
          </p:cNvPicPr>
          <p:nvPr/>
        </p:nvPicPr>
        <p:blipFill>
          <a:blip r:embed="rId4">
            <a:extLst>
              <a:ext uri="{28A0092B-C50C-407E-A947-70E740481C1C}">
                <a14:useLocalDpi xmlns:a14="http://schemas.microsoft.com/office/drawing/2010/main" val="0"/>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4" name="Picture 9" descr="endpin.png"/>
          <p:cNvPicPr>
            <a:picLocks noChangeAspect="1"/>
          </p:cNvPicPr>
          <p:nvPr/>
        </p:nvPicPr>
        <p:blipFill>
          <a:blip r:embed="rId5">
            <a:extLst>
              <a:ext uri="{28A0092B-C50C-407E-A947-70E740481C1C}">
                <a14:useLocalDpi xmlns:a14="http://schemas.microsoft.com/office/drawing/2010/main" val="0"/>
              </a:ext>
            </a:extLst>
          </a:blip>
          <a:srcRect l="43184" t="38879" r="43626" b="38609"/>
          <a:stretch>
            <a:fillRect/>
          </a:stretch>
        </p:blipFill>
        <p:spPr bwMode="auto">
          <a:xfrm>
            <a:off x="1822450" y="3652838"/>
            <a:ext cx="1223963"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5"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We are going to </a:t>
            </a:r>
            <a:r>
              <a:rPr lang="en-CA" sz="6000" b="1">
                <a:latin typeface="Century Gothic" charset="0"/>
                <a:cs typeface="Georgia" charset="0"/>
              </a:rPr>
              <a:t>California</a:t>
            </a:r>
            <a:r>
              <a:rPr lang="en-US" sz="6000" b="1">
                <a:latin typeface="Century Gothic" charset="0"/>
                <a:cs typeface="Georgia" charset="0"/>
              </a:rPr>
              <a:t>, U.S.A.!</a:t>
            </a:r>
          </a:p>
        </p:txBody>
      </p:sp>
      <p:cxnSp>
        <p:nvCxnSpPr>
          <p:cNvPr id="43" name="Straight Arrow Connector 42"/>
          <p:cNvCxnSpPr>
            <a:endCxn id="68614" idx="2"/>
          </p:cNvCxnSpPr>
          <p:nvPr/>
        </p:nvCxnSpPr>
        <p:spPr bwMode="auto">
          <a:xfrm flipH="1">
            <a:off x="2433638" y="5164138"/>
            <a:ext cx="7164387" cy="103187"/>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pic>
        <p:nvPicPr>
          <p:cNvPr id="10"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7465943"/>
            <a:ext cx="3449227" cy="2287657"/>
          </a:xfrm>
          <a:prstGeom prst="round2Same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300" y="139700"/>
            <a:ext cx="5410200" cy="289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575" y="3508375"/>
            <a:ext cx="5327650" cy="532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sp>
        <p:nvSpPr>
          <p:cNvPr id="70658" name="Rectangle 2"/>
          <p:cNvSpPr>
            <a:spLocks/>
          </p:cNvSpPr>
          <p:nvPr/>
        </p:nvSpPr>
        <p:spPr bwMode="auto">
          <a:xfrm>
            <a:off x="0" y="2789238"/>
            <a:ext cx="13004800" cy="136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4400" dirty="0">
                <a:latin typeface="Century Gothic" charset="0"/>
                <a:cs typeface="Georgia" charset="0"/>
              </a:rPr>
              <a:t>Would you like to go to a dog surfing competition?</a:t>
            </a:r>
          </a:p>
        </p:txBody>
      </p:sp>
      <p:pic>
        <p:nvPicPr>
          <p:cNvPr id="2" name="Picture 1" descr="18230-NRMPZB.jpg"/>
          <p:cNvPicPr>
            <a:picLocks noChangeAspect="1"/>
          </p:cNvPicPr>
          <p:nvPr/>
        </p:nvPicPr>
        <p:blipFill rotWithShape="1">
          <a:blip r:embed="rId4" cstate="email">
            <a:extLst>
              <a:ext uri="{28A0092B-C50C-407E-A947-70E740481C1C}">
                <a14:useLocalDpi xmlns:a14="http://schemas.microsoft.com/office/drawing/2010/main" val="0"/>
              </a:ext>
            </a:extLst>
          </a:blip>
          <a:srcRect l="5990" t="62500" r="48579" b="8594"/>
          <a:stretch/>
        </p:blipFill>
        <p:spPr>
          <a:xfrm>
            <a:off x="1749872" y="4876800"/>
            <a:ext cx="4431208" cy="2819400"/>
          </a:xfrm>
          <a:prstGeom prst="round2DiagRect">
            <a:avLst/>
          </a:prstGeom>
        </p:spPr>
      </p:pic>
      <p:pic>
        <p:nvPicPr>
          <p:cNvPr id="5" name="Picture 4" descr="18230-NRMPZB.jpg"/>
          <p:cNvPicPr>
            <a:picLocks noChangeAspect="1"/>
          </p:cNvPicPr>
          <p:nvPr/>
        </p:nvPicPr>
        <p:blipFill rotWithShape="1">
          <a:blip r:embed="rId4" cstate="email">
            <a:extLst>
              <a:ext uri="{28A0092B-C50C-407E-A947-70E740481C1C}">
                <a14:useLocalDpi xmlns:a14="http://schemas.microsoft.com/office/drawing/2010/main" val="0"/>
              </a:ext>
            </a:extLst>
          </a:blip>
          <a:srcRect l="51421" t="62500" r="3386" b="8594"/>
          <a:stretch/>
        </p:blipFill>
        <p:spPr>
          <a:xfrm>
            <a:off x="7006456" y="4876800"/>
            <a:ext cx="4407992" cy="2819400"/>
          </a:xfrm>
          <a:prstGeom prst="round2Diag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Talk</a:t>
            </a:r>
          </a:p>
        </p:txBody>
      </p:sp>
      <p:pic>
        <p:nvPicPr>
          <p:cNvPr id="7270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393238" y="6756400"/>
            <a:ext cx="1998662"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270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83238" y="6756400"/>
            <a:ext cx="1833562"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2708"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19200" y="6743700"/>
            <a:ext cx="23876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2709" name="Rectangle 3"/>
          <p:cNvSpPr>
            <a:spLocks/>
          </p:cNvSpPr>
          <p:nvPr/>
        </p:nvSpPr>
        <p:spPr bwMode="auto">
          <a:xfrm>
            <a:off x="1030288" y="3076575"/>
            <a:ext cx="11233150" cy="165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a:solidFill>
                  <a:srgbClr val="005A7C"/>
                </a:solidFill>
                <a:latin typeface="Century Gothic" charset="0"/>
                <a:cs typeface="Century Gothic" charset="0"/>
                <a:sym typeface="Century Gothic" charset="0"/>
              </a:rPr>
              <a:t>What kind of animal do you have?</a:t>
            </a:r>
          </a:p>
          <a:p>
            <a:pPr marL="279400" indent="-63500">
              <a:spcBef>
                <a:spcPts val="2000"/>
              </a:spcBef>
              <a:buSzPct val="77000"/>
            </a:pPr>
            <a:r>
              <a:rPr lang="en-CA" sz="4000">
                <a:solidFill>
                  <a:srgbClr val="005A7C"/>
                </a:solidFill>
                <a:latin typeface="Century Gothic" charset="0"/>
                <a:cs typeface="Century Gothic" charset="0"/>
                <a:sym typeface="Century Gothic" charset="0"/>
              </a:rPr>
              <a:t>Do you want to take them surfing?</a:t>
            </a:r>
          </a:p>
        </p:txBody>
      </p:sp>
      <p:sp>
        <p:nvSpPr>
          <p:cNvPr id="11" name="Rectangle 3"/>
          <p:cNvSpPr>
            <a:spLocks/>
          </p:cNvSpPr>
          <p:nvPr/>
        </p:nvSpPr>
        <p:spPr bwMode="auto">
          <a:xfrm>
            <a:off x="1030288" y="5021263"/>
            <a:ext cx="11231562"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defRPr/>
            </a:pPr>
            <a:r>
              <a:rPr lang="en-CA" sz="4000" dirty="0">
                <a:solidFill>
                  <a:schemeClr val="accent2">
                    <a:lumMod val="75000"/>
                  </a:schemeClr>
                </a:solidFill>
                <a:latin typeface="Century Gothic" charset="0"/>
                <a:cs typeface="Century Gothic" charset="0"/>
                <a:sym typeface="Century Gothic" charset="0"/>
              </a:rPr>
              <a:t>On the whiteboard, let’s write a short story about taking our pets surfing.</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3004800" cy="9753600"/>
          </a:xfrm>
          <a:prstGeom prst="rect">
            <a:avLst/>
          </a:prstGeom>
        </p:spPr>
      </p:pic>
      <p:sp>
        <p:nvSpPr>
          <p:cNvPr id="74753" name="Picture 1"/>
          <p:cNvSpPr>
            <a:spLocks noChangeAspect="1"/>
          </p:cNvSpPr>
          <p:nvPr/>
        </p:nvSpPr>
        <p:spPr bwMode="auto">
          <a:xfrm>
            <a:off x="0" y="0"/>
            <a:ext cx="130048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7475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29992" y="6821016"/>
            <a:ext cx="4270375" cy="147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4755"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800406">
            <a:off x="5318621" y="1748995"/>
            <a:ext cx="4268788" cy="147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4756"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806656" y="8189168"/>
            <a:ext cx="3681413" cy="127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76802"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Draw a picture of a story</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76803"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7680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213" y="4445000"/>
            <a:ext cx="6656387" cy="450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Descriptive Adjectives</a:t>
            </a:r>
          </a:p>
        </p:txBody>
      </p:sp>
      <p:sp>
        <p:nvSpPr>
          <p:cNvPr id="78850" name="Rectangle 3"/>
          <p:cNvSpPr>
            <a:spLocks/>
          </p:cNvSpPr>
          <p:nvPr/>
        </p:nvSpPr>
        <p:spPr bwMode="auto">
          <a:xfrm>
            <a:off x="1030288" y="3076575"/>
            <a:ext cx="11233150" cy="165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Nouns are a person, place or thing                          (example: Chair, Vanessa, Cat) </a:t>
            </a: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Descriptive Adjectives are words that explain more about nouns</a:t>
            </a:r>
          </a:p>
        </p:txBody>
      </p:sp>
      <p:pic>
        <p:nvPicPr>
          <p:cNvPr id="78851"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92325" y="6380163"/>
            <a:ext cx="1619250" cy="257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8852"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65775" y="6238875"/>
            <a:ext cx="1851025" cy="293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8853"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023350" y="6389688"/>
            <a:ext cx="2192338" cy="2551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Descriptive Adjectives</a:t>
            </a:r>
          </a:p>
        </p:txBody>
      </p:sp>
      <p:pic>
        <p:nvPicPr>
          <p:cNvPr id="80898"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158163" y="5597525"/>
            <a:ext cx="4279900" cy="344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0899" name="Rectangle 3"/>
          <p:cNvSpPr>
            <a:spLocks/>
          </p:cNvSpPr>
          <p:nvPr/>
        </p:nvSpPr>
        <p:spPr bwMode="auto">
          <a:xfrm>
            <a:off x="1030288" y="6461125"/>
            <a:ext cx="7272337" cy="302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b="1">
                <a:solidFill>
                  <a:srgbClr val="D02175"/>
                </a:solidFill>
                <a:latin typeface="Century Gothic" charset="0"/>
                <a:cs typeface="Century Gothic" charset="0"/>
                <a:sym typeface="Century Gothic" charset="0"/>
              </a:rPr>
              <a:t>The teacher.</a:t>
            </a:r>
          </a:p>
          <a:p>
            <a:pPr marL="279400" indent="-63500" algn="l">
              <a:spcBef>
                <a:spcPts val="2000"/>
              </a:spcBef>
              <a:buSzPct val="77000"/>
            </a:pPr>
            <a:r>
              <a:rPr lang="en-CA" sz="4000" b="1">
                <a:solidFill>
                  <a:srgbClr val="D02175"/>
                </a:solidFill>
                <a:latin typeface="Century Gothic" charset="0"/>
                <a:cs typeface="Century Gothic" charset="0"/>
                <a:sym typeface="Century Gothic" charset="0"/>
              </a:rPr>
              <a:t>The ____________ teacher.</a:t>
            </a:r>
          </a:p>
        </p:txBody>
      </p:sp>
      <p:sp>
        <p:nvSpPr>
          <p:cNvPr id="80900" name="Rounded Rectangle 7"/>
          <p:cNvSpPr>
            <a:spLocks noChangeArrowheads="1"/>
          </p:cNvSpPr>
          <p:nvPr/>
        </p:nvSpPr>
        <p:spPr bwMode="auto">
          <a:xfrm>
            <a:off x="1101725" y="8261350"/>
            <a:ext cx="2305050" cy="1008063"/>
          </a:xfrm>
          <a:prstGeom prst="roundRect">
            <a:avLst>
              <a:gd name="adj" fmla="val 16667"/>
            </a:avLst>
          </a:prstGeom>
          <a:solidFill>
            <a:srgbClr val="FEFFF8"/>
          </a:solidFill>
          <a:ln w="3175">
            <a:solidFill>
              <a:srgbClr val="FF6600"/>
            </a:solidFill>
            <a:round/>
            <a:headEnd/>
            <a:tailEnd/>
          </a:ln>
        </p:spPr>
        <p:txBody>
          <a:bodyPr anchor="ctr"/>
          <a:lstStyle/>
          <a:p>
            <a:r>
              <a:rPr lang="en-CA" sz="3200" b="1" dirty="0">
                <a:solidFill>
                  <a:srgbClr val="D02175"/>
                </a:solidFill>
                <a:latin typeface="Century Gothic" charset="0"/>
                <a:ea typeface="ＭＳ Ｐゴシック" charset="0"/>
                <a:cs typeface="ＭＳ Ｐゴシック" charset="0"/>
                <a:sym typeface="Stone Sans ITC TT-Semi" charset="0"/>
              </a:rPr>
              <a:t>nice</a:t>
            </a:r>
            <a:endParaRPr lang="en-US" sz="3200" b="1" dirty="0">
              <a:solidFill>
                <a:srgbClr val="D02175"/>
              </a:solidFill>
              <a:latin typeface="Century Gothic" charset="0"/>
              <a:ea typeface="ＭＳ Ｐゴシック" charset="0"/>
              <a:cs typeface="ＭＳ Ｐゴシック" charset="0"/>
              <a:sym typeface="Stone Sans ITC TT-Semi" charset="0"/>
            </a:endParaRPr>
          </a:p>
        </p:txBody>
      </p:sp>
      <p:sp>
        <p:nvSpPr>
          <p:cNvPr id="80901" name="Rounded Rectangle 7"/>
          <p:cNvSpPr>
            <a:spLocks noChangeArrowheads="1"/>
          </p:cNvSpPr>
          <p:nvPr/>
        </p:nvSpPr>
        <p:spPr bwMode="auto">
          <a:xfrm>
            <a:off x="3765550" y="8261350"/>
            <a:ext cx="2305050" cy="1008063"/>
          </a:xfrm>
          <a:prstGeom prst="roundRect">
            <a:avLst>
              <a:gd name="adj" fmla="val 16667"/>
            </a:avLst>
          </a:prstGeom>
          <a:solidFill>
            <a:srgbClr val="FEFFF8"/>
          </a:solidFill>
          <a:ln w="3175">
            <a:solidFill>
              <a:srgbClr val="FF6600"/>
            </a:solidFill>
            <a:round/>
            <a:headEnd/>
            <a:tailEnd/>
          </a:ln>
        </p:spPr>
        <p:txBody>
          <a:bodyPr anchor="ctr"/>
          <a:lstStyle/>
          <a:p>
            <a:r>
              <a:rPr lang="en-CA" sz="3200" b="1" dirty="0">
                <a:solidFill>
                  <a:srgbClr val="D02175"/>
                </a:solidFill>
                <a:latin typeface="Century Gothic" charset="0"/>
                <a:ea typeface="ＭＳ Ｐゴシック" charset="0"/>
                <a:cs typeface="ＭＳ Ｐゴシック" charset="0"/>
                <a:sym typeface="Stone Sans ITC TT-Semi" charset="0"/>
              </a:rPr>
              <a:t>happy</a:t>
            </a:r>
            <a:endParaRPr lang="en-US" sz="3200" b="1" dirty="0">
              <a:solidFill>
                <a:srgbClr val="D02175"/>
              </a:solidFill>
              <a:latin typeface="Century Gothic" charset="0"/>
              <a:ea typeface="ＭＳ Ｐゴシック" charset="0"/>
              <a:cs typeface="ＭＳ Ｐゴシック" charset="0"/>
              <a:sym typeface="Stone Sans ITC TT-Semi" charset="0"/>
            </a:endParaRPr>
          </a:p>
        </p:txBody>
      </p:sp>
      <p:sp>
        <p:nvSpPr>
          <p:cNvPr id="80902" name="Rounded Rectangle 7"/>
          <p:cNvSpPr>
            <a:spLocks noChangeArrowheads="1"/>
          </p:cNvSpPr>
          <p:nvPr/>
        </p:nvSpPr>
        <p:spPr bwMode="auto">
          <a:xfrm>
            <a:off x="6502400" y="8261350"/>
            <a:ext cx="2303463" cy="1008063"/>
          </a:xfrm>
          <a:prstGeom prst="roundRect">
            <a:avLst>
              <a:gd name="adj" fmla="val 16667"/>
            </a:avLst>
          </a:prstGeom>
          <a:solidFill>
            <a:srgbClr val="FEFFF8"/>
          </a:solidFill>
          <a:ln w="3175">
            <a:solidFill>
              <a:srgbClr val="FF6600"/>
            </a:solidFill>
            <a:round/>
            <a:headEnd/>
            <a:tailEnd/>
          </a:ln>
        </p:spPr>
        <p:txBody>
          <a:bodyPr anchor="ctr"/>
          <a:lstStyle/>
          <a:p>
            <a:r>
              <a:rPr lang="en-CA" sz="3200" b="1">
                <a:solidFill>
                  <a:srgbClr val="D02175"/>
                </a:solidFill>
                <a:latin typeface="Century Gothic" charset="0"/>
                <a:ea typeface="ＭＳ Ｐゴシック" charset="0"/>
                <a:cs typeface="ＭＳ Ｐゴシック" charset="0"/>
                <a:sym typeface="Stone Sans ITC TT-Semi" charset="0"/>
              </a:rPr>
              <a:t>busy</a:t>
            </a:r>
            <a:endParaRPr lang="en-US" sz="3200" b="1">
              <a:solidFill>
                <a:srgbClr val="D02175"/>
              </a:solidFill>
              <a:latin typeface="Century Gothic" charset="0"/>
              <a:ea typeface="ＭＳ Ｐゴシック" charset="0"/>
              <a:cs typeface="ＭＳ Ｐゴシック" charset="0"/>
              <a:sym typeface="Stone Sans ITC TT-Semi" charset="0"/>
            </a:endParaRPr>
          </a:p>
        </p:txBody>
      </p:sp>
      <p:sp>
        <p:nvSpPr>
          <p:cNvPr id="80903" name="Rectangle 3"/>
          <p:cNvSpPr>
            <a:spLocks/>
          </p:cNvSpPr>
          <p:nvPr/>
        </p:nvSpPr>
        <p:spPr bwMode="auto">
          <a:xfrm>
            <a:off x="1030288" y="3076575"/>
            <a:ext cx="11233150" cy="165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a:solidFill>
                  <a:srgbClr val="005A7C"/>
                </a:solidFill>
                <a:latin typeface="Century Gothic" charset="0"/>
                <a:cs typeface="Century Gothic" charset="0"/>
                <a:sym typeface="Century Gothic" charset="0"/>
              </a:rPr>
              <a:t>Nouns are a person, place or thing                          (example: Chair, Vanessa, Cat) </a:t>
            </a:r>
          </a:p>
          <a:p>
            <a:pPr marL="279400" indent="-63500" algn="l">
              <a:spcBef>
                <a:spcPts val="2000"/>
              </a:spcBef>
              <a:buSzPct val="77000"/>
            </a:pPr>
            <a:r>
              <a:rPr lang="en-CA" sz="4000">
                <a:solidFill>
                  <a:srgbClr val="005A7C"/>
                </a:solidFill>
                <a:latin typeface="Century Gothic" charset="0"/>
                <a:cs typeface="Century Gothic" charset="0"/>
                <a:sym typeface="Century Gothic" charset="0"/>
              </a:rPr>
              <a:t>Descriptive Adjectives are words that explain more about nouns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Circle the correct adjective</a:t>
            </a:r>
          </a:p>
        </p:txBody>
      </p:sp>
      <p:pic>
        <p:nvPicPr>
          <p:cNvPr id="82946" name="Picture 3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08100" y="2701925"/>
            <a:ext cx="1803400" cy="194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2947" name="Rectangle 34"/>
          <p:cNvSpPr>
            <a:spLocks/>
          </p:cNvSpPr>
          <p:nvPr/>
        </p:nvSpPr>
        <p:spPr bwMode="auto">
          <a:xfrm>
            <a:off x="1357313" y="4484688"/>
            <a:ext cx="1701800"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soft</a:t>
            </a:r>
          </a:p>
          <a:p>
            <a:r>
              <a:rPr lang="en-US">
                <a:solidFill>
                  <a:schemeClr val="tx1"/>
                </a:solidFill>
                <a:latin typeface="Century Gothic" charset="0"/>
                <a:ea typeface="ＭＳ Ｐゴシック" charset="0"/>
                <a:sym typeface="System Font Regular" charset="0"/>
              </a:rPr>
              <a:t>green</a:t>
            </a:r>
          </a:p>
          <a:p>
            <a:r>
              <a:rPr lang="en-US">
                <a:solidFill>
                  <a:schemeClr val="tx1"/>
                </a:solidFill>
                <a:latin typeface="Century Gothic" charset="0"/>
                <a:ea typeface="ＭＳ Ｐゴシック" charset="0"/>
                <a:sym typeface="System Font Regular" charset="0"/>
              </a:rPr>
              <a:t>orange</a:t>
            </a:r>
          </a:p>
        </p:txBody>
      </p:sp>
      <p:pic>
        <p:nvPicPr>
          <p:cNvPr id="82948" name="Picture 3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114800" y="2782888"/>
            <a:ext cx="1727200"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2949" name="Rectangle 36"/>
          <p:cNvSpPr>
            <a:spLocks/>
          </p:cNvSpPr>
          <p:nvPr/>
        </p:nvSpPr>
        <p:spPr bwMode="auto">
          <a:xfrm>
            <a:off x="9891713" y="8053388"/>
            <a:ext cx="1474787"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scary</a:t>
            </a:r>
          </a:p>
          <a:p>
            <a:r>
              <a:rPr lang="en-US">
                <a:solidFill>
                  <a:schemeClr val="tx1"/>
                </a:solidFill>
                <a:latin typeface="Century Gothic" charset="0"/>
                <a:ea typeface="ＭＳ Ｐゴシック" charset="0"/>
                <a:sym typeface="System Font Regular" charset="0"/>
              </a:rPr>
              <a:t>funny</a:t>
            </a:r>
          </a:p>
          <a:p>
            <a:r>
              <a:rPr lang="en-US">
                <a:solidFill>
                  <a:schemeClr val="tx1"/>
                </a:solidFill>
                <a:latin typeface="Century Gothic" charset="0"/>
                <a:ea typeface="ＭＳ Ｐゴシック" charset="0"/>
                <a:sym typeface="System Font Regular" charset="0"/>
              </a:rPr>
              <a:t>happy</a:t>
            </a:r>
          </a:p>
        </p:txBody>
      </p:sp>
      <p:sp>
        <p:nvSpPr>
          <p:cNvPr id="82950" name="Rectangle 37"/>
          <p:cNvSpPr>
            <a:spLocks/>
          </p:cNvSpPr>
          <p:nvPr/>
        </p:nvSpPr>
        <p:spPr bwMode="auto">
          <a:xfrm>
            <a:off x="7161213" y="7951788"/>
            <a:ext cx="1474787"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black</a:t>
            </a:r>
          </a:p>
          <a:p>
            <a:r>
              <a:rPr lang="en-US">
                <a:solidFill>
                  <a:schemeClr val="tx1"/>
                </a:solidFill>
                <a:latin typeface="Century Gothic" charset="0"/>
                <a:ea typeface="ＭＳ Ｐゴシック" charset="0"/>
                <a:sym typeface="System Font Regular" charset="0"/>
              </a:rPr>
              <a:t>far</a:t>
            </a:r>
          </a:p>
          <a:p>
            <a:r>
              <a:rPr lang="en-US">
                <a:solidFill>
                  <a:schemeClr val="tx1"/>
                </a:solidFill>
                <a:latin typeface="Century Gothic" charset="0"/>
                <a:ea typeface="ＭＳ Ｐゴシック" charset="0"/>
                <a:sym typeface="System Font Regular" charset="0"/>
              </a:rPr>
              <a:t>happy</a:t>
            </a:r>
          </a:p>
        </p:txBody>
      </p:sp>
      <p:sp>
        <p:nvSpPr>
          <p:cNvPr id="82951" name="Rectangle 38"/>
          <p:cNvSpPr>
            <a:spLocks/>
          </p:cNvSpPr>
          <p:nvPr/>
        </p:nvSpPr>
        <p:spPr bwMode="auto">
          <a:xfrm>
            <a:off x="4314825" y="8053388"/>
            <a:ext cx="1400175"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light</a:t>
            </a:r>
          </a:p>
          <a:p>
            <a:r>
              <a:rPr lang="en-US">
                <a:solidFill>
                  <a:schemeClr val="tx1"/>
                </a:solidFill>
                <a:latin typeface="Century Gothic" charset="0"/>
                <a:ea typeface="ＭＳ Ｐゴシック" charset="0"/>
                <a:sym typeface="System Font Regular" charset="0"/>
              </a:rPr>
              <a:t>heavy</a:t>
            </a:r>
          </a:p>
          <a:p>
            <a:r>
              <a:rPr lang="en-US">
                <a:solidFill>
                  <a:schemeClr val="tx1"/>
                </a:solidFill>
                <a:latin typeface="Century Gothic" charset="0"/>
                <a:ea typeface="ＭＳ Ｐゴシック" charset="0"/>
                <a:sym typeface="System Font Regular" charset="0"/>
              </a:rPr>
              <a:t>black</a:t>
            </a:r>
          </a:p>
        </p:txBody>
      </p:sp>
      <p:sp>
        <p:nvSpPr>
          <p:cNvPr id="82952" name="Rectangle 39"/>
          <p:cNvSpPr>
            <a:spLocks/>
          </p:cNvSpPr>
          <p:nvPr/>
        </p:nvSpPr>
        <p:spPr bwMode="auto">
          <a:xfrm>
            <a:off x="1508125" y="8053388"/>
            <a:ext cx="1400175"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close</a:t>
            </a:r>
          </a:p>
          <a:p>
            <a:r>
              <a:rPr lang="en-US">
                <a:solidFill>
                  <a:schemeClr val="tx1"/>
                </a:solidFill>
                <a:latin typeface="Century Gothic" charset="0"/>
                <a:ea typeface="ＭＳ Ｐゴシック" charset="0"/>
                <a:sym typeface="System Font Regular" charset="0"/>
              </a:rPr>
              <a:t>heavy</a:t>
            </a:r>
          </a:p>
          <a:p>
            <a:r>
              <a:rPr lang="en-US">
                <a:solidFill>
                  <a:schemeClr val="tx1"/>
                </a:solidFill>
                <a:latin typeface="Century Gothic" charset="0"/>
                <a:ea typeface="ＭＳ Ｐゴシック" charset="0"/>
                <a:sym typeface="System Font Regular" charset="0"/>
              </a:rPr>
              <a:t>far</a:t>
            </a:r>
          </a:p>
        </p:txBody>
      </p:sp>
      <p:sp>
        <p:nvSpPr>
          <p:cNvPr id="82953" name="Rectangle 40"/>
          <p:cNvSpPr>
            <a:spLocks/>
          </p:cNvSpPr>
          <p:nvPr/>
        </p:nvSpPr>
        <p:spPr bwMode="auto">
          <a:xfrm>
            <a:off x="10071100" y="4484688"/>
            <a:ext cx="1419225"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ugly</a:t>
            </a:r>
          </a:p>
          <a:p>
            <a:r>
              <a:rPr lang="en-US">
                <a:solidFill>
                  <a:schemeClr val="tx1"/>
                </a:solidFill>
                <a:latin typeface="Century Gothic" charset="0"/>
                <a:ea typeface="ＭＳ Ｐゴシック" charset="0"/>
                <a:sym typeface="System Font Regular" charset="0"/>
              </a:rPr>
              <a:t>yellow</a:t>
            </a:r>
          </a:p>
          <a:p>
            <a:r>
              <a:rPr lang="en-US">
                <a:solidFill>
                  <a:schemeClr val="tx1"/>
                </a:solidFill>
                <a:latin typeface="Century Gothic" charset="0"/>
                <a:ea typeface="ＭＳ Ｐゴシック" charset="0"/>
                <a:sym typeface="System Font Regular" charset="0"/>
              </a:rPr>
              <a:t>fuzzy</a:t>
            </a:r>
          </a:p>
        </p:txBody>
      </p:sp>
      <p:sp>
        <p:nvSpPr>
          <p:cNvPr id="82954" name="Rectangle 41"/>
          <p:cNvSpPr>
            <a:spLocks/>
          </p:cNvSpPr>
          <p:nvPr/>
        </p:nvSpPr>
        <p:spPr bwMode="auto">
          <a:xfrm>
            <a:off x="7177088" y="4484688"/>
            <a:ext cx="1441450"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red</a:t>
            </a:r>
          </a:p>
          <a:p>
            <a:r>
              <a:rPr lang="en-US">
                <a:solidFill>
                  <a:schemeClr val="tx1"/>
                </a:solidFill>
                <a:latin typeface="Century Gothic" charset="0"/>
                <a:ea typeface="ＭＳ Ｐゴシック" charset="0"/>
                <a:sym typeface="System Font Regular" charset="0"/>
              </a:rPr>
              <a:t>nice</a:t>
            </a:r>
          </a:p>
          <a:p>
            <a:r>
              <a:rPr lang="en-US">
                <a:solidFill>
                  <a:schemeClr val="tx1"/>
                </a:solidFill>
                <a:latin typeface="Century Gothic" charset="0"/>
                <a:ea typeface="ＭＳ Ｐゴシック" charset="0"/>
                <a:sym typeface="System Font Regular" charset="0"/>
              </a:rPr>
              <a:t>purple</a:t>
            </a:r>
          </a:p>
        </p:txBody>
      </p:sp>
      <p:sp>
        <p:nvSpPr>
          <p:cNvPr id="82955" name="Rectangle 42"/>
          <p:cNvSpPr>
            <a:spLocks/>
          </p:cNvSpPr>
          <p:nvPr/>
        </p:nvSpPr>
        <p:spPr bwMode="auto">
          <a:xfrm>
            <a:off x="4397375" y="4484688"/>
            <a:ext cx="1236663"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far</a:t>
            </a:r>
          </a:p>
          <a:p>
            <a:r>
              <a:rPr lang="en-US">
                <a:solidFill>
                  <a:schemeClr val="tx1"/>
                </a:solidFill>
                <a:latin typeface="Century Gothic" charset="0"/>
                <a:ea typeface="ＭＳ Ｐゴシック" charset="0"/>
                <a:sym typeface="System Font Regular" charset="0"/>
              </a:rPr>
              <a:t>wet</a:t>
            </a:r>
          </a:p>
          <a:p>
            <a:r>
              <a:rPr lang="en-US">
                <a:solidFill>
                  <a:schemeClr val="tx1"/>
                </a:solidFill>
                <a:latin typeface="Century Gothic" charset="0"/>
                <a:ea typeface="ＭＳ Ｐゴシック" charset="0"/>
                <a:sym typeface="System Font Regular" charset="0"/>
              </a:rPr>
              <a:t>funny</a:t>
            </a:r>
          </a:p>
        </p:txBody>
      </p:sp>
      <p:pic>
        <p:nvPicPr>
          <p:cNvPr id="82956" name="Picture 4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094538" y="2566988"/>
            <a:ext cx="1604962"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2957" name="Picture 4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613900" y="2765425"/>
            <a:ext cx="2336800" cy="182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2958" name="Picture 45"/>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308100" y="6272213"/>
            <a:ext cx="1651000"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2959" name="Picture 46"/>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089400" y="6122988"/>
            <a:ext cx="1841500"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2960" name="Picture 4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731000" y="6456363"/>
            <a:ext cx="23368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2961" name="Picture 48"/>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9474200" y="5894388"/>
            <a:ext cx="2298700" cy="229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84994"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Descriptive Adjectives</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84995"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pic>
        <p:nvPicPr>
          <p:cNvPr id="870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3" y="3263900"/>
            <a:ext cx="5291137"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descr="27842-NWTE6L.jpg"/>
          <p:cNvPicPr>
            <a:picLocks noChangeAspect="1"/>
          </p:cNvPicPr>
          <p:nvPr/>
        </p:nvPicPr>
        <p:blipFill>
          <a:blip r:embed="rId3" cstate="email">
            <a:extLst>
              <a:ext uri="{28A0092B-C50C-407E-A947-70E740481C1C}">
                <a14:useLocalDpi xmlns:a14="http://schemas.microsoft.com/office/drawing/2010/main" val="0"/>
              </a:ext>
            </a:extLst>
          </a:blip>
          <a:srcRect l="22229" t="15562" r="22833" b="8534"/>
          <a:stretch>
            <a:fillRect/>
          </a:stretch>
        </p:blipFill>
        <p:spPr bwMode="auto">
          <a:xfrm>
            <a:off x="2614613" y="3005138"/>
            <a:ext cx="3055937" cy="422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0"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26363" y="3076575"/>
            <a:ext cx="2520950" cy="404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 name="AutoShape 4"/>
          <p:cNvSpPr>
            <a:spLocks/>
          </p:cNvSpPr>
          <p:nvPr/>
        </p:nvSpPr>
        <p:spPr bwMode="auto">
          <a:xfrm>
            <a:off x="2254250" y="5813425"/>
            <a:ext cx="1181100" cy="546100"/>
          </a:xfrm>
          <a:prstGeom prst="rightArrow">
            <a:avLst>
              <a:gd name="adj1" fmla="val 32000"/>
              <a:gd name="adj2" fmla="val 102332"/>
            </a:avLst>
          </a:prstGeom>
          <a:solidFill>
            <a:schemeClr val="bg1">
              <a:lumMod val="75000"/>
            </a:schemeClr>
          </a:solidFill>
          <a:ln>
            <a:noFill/>
          </a:ln>
        </p:spPr>
        <p:txBody>
          <a:bodyPr lIns="0" tIns="0" rIns="0" bIns="0"/>
          <a:lstStyle/>
          <a:p>
            <a:pPr>
              <a:defRPr/>
            </a:pPr>
            <a:endParaRPr lang="en-US"/>
          </a:p>
        </p:txBody>
      </p:sp>
      <p:sp>
        <p:nvSpPr>
          <p:cNvPr id="24" name="AutoShape 4"/>
          <p:cNvSpPr>
            <a:spLocks/>
          </p:cNvSpPr>
          <p:nvPr/>
        </p:nvSpPr>
        <p:spPr bwMode="auto">
          <a:xfrm rot="10800000">
            <a:off x="10031413" y="3363913"/>
            <a:ext cx="1181100" cy="546100"/>
          </a:xfrm>
          <a:prstGeom prst="rightArrow">
            <a:avLst>
              <a:gd name="adj1" fmla="val 32000"/>
              <a:gd name="adj2" fmla="val 102332"/>
            </a:avLst>
          </a:prstGeom>
          <a:solidFill>
            <a:schemeClr val="bg1">
              <a:lumMod val="75000"/>
            </a:schemeClr>
          </a:solidFill>
          <a:ln>
            <a:noFill/>
          </a:ln>
        </p:spPr>
        <p:txBody>
          <a:bodyPr lIns="0" tIns="0" rIns="0" bIns="0"/>
          <a:lstStyle/>
          <a:p>
            <a:pPr>
              <a:defRPr/>
            </a:pPr>
            <a:endParaRPr lang="en-US"/>
          </a:p>
        </p:txBody>
      </p:sp>
      <p:sp>
        <p:nvSpPr>
          <p:cNvPr id="89093" name="Rounded Rectangle 7"/>
          <p:cNvSpPr>
            <a:spLocks noChangeArrowheads="1"/>
          </p:cNvSpPr>
          <p:nvPr/>
        </p:nvSpPr>
        <p:spPr bwMode="auto">
          <a:xfrm>
            <a:off x="1893888" y="7180263"/>
            <a:ext cx="4532312"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T _______</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89094" name="Rounded Rectangle 7"/>
          <p:cNvSpPr>
            <a:spLocks noChangeArrowheads="1"/>
          </p:cNvSpPr>
          <p:nvPr/>
        </p:nvSpPr>
        <p:spPr bwMode="auto">
          <a:xfrm>
            <a:off x="6718300" y="7253288"/>
            <a:ext cx="4532313"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M_______</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8909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Today’s letters! -&gt; ‘MM’</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a:solidFill>
                  <a:srgbClr val="005A7C"/>
                </a:solidFill>
                <a:latin typeface="Century Gothic" charset="0"/>
                <a:cs typeface="Century Gothic" charset="0"/>
                <a:sym typeface="Century Gothic" charset="0"/>
              </a:rPr>
              <a:t>Use simple dictionaries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Word Walls</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Sound of the letters ‘</a:t>
            </a:r>
            <a:r>
              <a:rPr lang="en-US" altLang="ja-JP" sz="3000">
                <a:solidFill>
                  <a:srgbClr val="005A7C"/>
                </a:solidFill>
                <a:latin typeface="Century Gothic" charset="0"/>
                <a:cs typeface="Century Gothic" charset="0"/>
                <a:sym typeface="Century Gothic" charset="0"/>
              </a:rPr>
              <a:t>nn</a:t>
            </a:r>
            <a:r>
              <a:rPr lang="en-US" sz="3000">
                <a:solidFill>
                  <a:srgbClr val="005A7C"/>
                </a:solidFill>
                <a:latin typeface="Century Gothic" charset="0"/>
                <a:cs typeface="Century Gothic" charset="0"/>
                <a:sym typeface="Century Gothic" charset="0"/>
              </a:rPr>
              <a:t>’</a:t>
            </a:r>
          </a:p>
        </p:txBody>
      </p:sp>
      <p:pic>
        <p:nvPicPr>
          <p:cNvPr id="37891"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4" name="Picture 10"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46188" y="4160838"/>
            <a:ext cx="498475" cy="50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7895" name="Group 6"/>
          <p:cNvGrpSpPr>
            <a:grpSpLocks/>
          </p:cNvGrpSpPr>
          <p:nvPr/>
        </p:nvGrpSpPr>
        <p:grpSpPr bwMode="auto">
          <a:xfrm>
            <a:off x="1173163" y="5597525"/>
            <a:ext cx="2665412" cy="3706813"/>
            <a:chOff x="0" y="0"/>
            <a:chExt cx="1472" cy="2048"/>
          </a:xfrm>
        </p:grpSpPr>
        <p:pic>
          <p:nvPicPr>
            <p:cNvPr id="37899" name="Picture 4"/>
            <p:cNvPicPr>
              <a:picLocks noChangeArrowheads="1"/>
            </p:cNvPicPr>
            <p:nvPr/>
          </p:nvPicPr>
          <p:blipFill>
            <a:blip r:embed="rId7" cstate="email">
              <a:extLst>
                <a:ext uri="{28A0092B-C50C-407E-A947-70E740481C1C}">
                  <a14:useLocalDpi xmlns:a14="http://schemas.microsoft.com/office/drawing/2010/main" val="0"/>
                </a:ext>
              </a:extLst>
            </a:blip>
            <a:srcRect l="29294" t="5553" r="38899" b="76866"/>
            <a:stretch>
              <a:fillRect/>
            </a:stretch>
          </p:blipFill>
          <p:spPr bwMode="auto">
            <a:xfrm rot="5400000">
              <a:off x="-180" y="324"/>
              <a:ext cx="1823" cy="1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7900" name="Picture 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472" cy="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grpSp>
      <p:pic>
        <p:nvPicPr>
          <p:cNvPr id="37896" name="Picture 7"/>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147050" y="5956300"/>
            <a:ext cx="4108450"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7897" name="Picture 8"/>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70375" y="6461125"/>
            <a:ext cx="3225800"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7898" name="Picture 10"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46188" y="4805363"/>
            <a:ext cx="498475" cy="50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27842-NWTE6L.jpg"/>
          <p:cNvPicPr>
            <a:picLocks noChangeAspect="1"/>
          </p:cNvPicPr>
          <p:nvPr/>
        </p:nvPicPr>
        <p:blipFill>
          <a:blip r:embed="rId3" cstate="email">
            <a:extLst>
              <a:ext uri="{28A0092B-C50C-407E-A947-70E740481C1C}">
                <a14:useLocalDpi xmlns:a14="http://schemas.microsoft.com/office/drawing/2010/main" val="0"/>
              </a:ext>
            </a:extLst>
          </a:blip>
          <a:srcRect l="22229" t="15562" r="22833" b="8534"/>
          <a:stretch>
            <a:fillRect/>
          </a:stretch>
        </p:blipFill>
        <p:spPr bwMode="auto">
          <a:xfrm>
            <a:off x="2614613" y="3005138"/>
            <a:ext cx="3055937" cy="422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138"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26363" y="3076575"/>
            <a:ext cx="2520950" cy="404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 name="AutoShape 4"/>
          <p:cNvSpPr>
            <a:spLocks/>
          </p:cNvSpPr>
          <p:nvPr/>
        </p:nvSpPr>
        <p:spPr bwMode="auto">
          <a:xfrm>
            <a:off x="2254250" y="5813425"/>
            <a:ext cx="1181100" cy="546100"/>
          </a:xfrm>
          <a:prstGeom prst="rightArrow">
            <a:avLst>
              <a:gd name="adj1" fmla="val 32000"/>
              <a:gd name="adj2" fmla="val 102332"/>
            </a:avLst>
          </a:prstGeom>
          <a:solidFill>
            <a:schemeClr val="bg1">
              <a:lumMod val="75000"/>
            </a:schemeClr>
          </a:solidFill>
          <a:ln>
            <a:noFill/>
          </a:ln>
        </p:spPr>
        <p:txBody>
          <a:bodyPr lIns="0" tIns="0" rIns="0" bIns="0"/>
          <a:lstStyle/>
          <a:p>
            <a:pPr>
              <a:defRPr/>
            </a:pPr>
            <a:endParaRPr lang="en-US"/>
          </a:p>
        </p:txBody>
      </p:sp>
      <p:sp>
        <p:nvSpPr>
          <p:cNvPr id="24" name="AutoShape 4"/>
          <p:cNvSpPr>
            <a:spLocks/>
          </p:cNvSpPr>
          <p:nvPr/>
        </p:nvSpPr>
        <p:spPr bwMode="auto">
          <a:xfrm rot="10800000">
            <a:off x="10031413" y="3363913"/>
            <a:ext cx="1181100" cy="546100"/>
          </a:xfrm>
          <a:prstGeom prst="rightArrow">
            <a:avLst>
              <a:gd name="adj1" fmla="val 32000"/>
              <a:gd name="adj2" fmla="val 102332"/>
            </a:avLst>
          </a:prstGeom>
          <a:solidFill>
            <a:schemeClr val="bg1">
              <a:lumMod val="75000"/>
            </a:schemeClr>
          </a:solidFill>
          <a:ln>
            <a:noFill/>
          </a:ln>
        </p:spPr>
        <p:txBody>
          <a:bodyPr lIns="0" tIns="0" rIns="0" bIns="0"/>
          <a:lstStyle/>
          <a:p>
            <a:pPr>
              <a:defRPr/>
            </a:pPr>
            <a:endParaRPr lang="en-US"/>
          </a:p>
        </p:txBody>
      </p:sp>
      <p:sp>
        <p:nvSpPr>
          <p:cNvPr id="91141" name="Rounded Rectangle 7"/>
          <p:cNvSpPr>
            <a:spLocks noChangeArrowheads="1"/>
          </p:cNvSpPr>
          <p:nvPr/>
        </p:nvSpPr>
        <p:spPr bwMode="auto">
          <a:xfrm>
            <a:off x="1893888" y="7180263"/>
            <a:ext cx="4532312"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Tummy</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1142" name="Rounded Rectangle 7"/>
          <p:cNvSpPr>
            <a:spLocks noChangeArrowheads="1"/>
          </p:cNvSpPr>
          <p:nvPr/>
        </p:nvSpPr>
        <p:spPr bwMode="auto">
          <a:xfrm>
            <a:off x="6718300" y="7253288"/>
            <a:ext cx="4532313"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Mommy</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114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Today’s letters! -&gt; ‘MM’</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ounded Rectangle 7"/>
          <p:cNvSpPr>
            <a:spLocks noChangeArrowheads="1"/>
          </p:cNvSpPr>
          <p:nvPr/>
        </p:nvSpPr>
        <p:spPr bwMode="auto">
          <a:xfrm>
            <a:off x="1462088" y="7180263"/>
            <a:ext cx="5251450"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G_____ B____</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3186" name="Rounded Rectangle 7"/>
          <p:cNvSpPr>
            <a:spLocks noChangeArrowheads="1"/>
          </p:cNvSpPr>
          <p:nvPr/>
        </p:nvSpPr>
        <p:spPr bwMode="auto">
          <a:xfrm>
            <a:off x="7150100" y="7180263"/>
            <a:ext cx="4532313"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M_______</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318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pic>
        <p:nvPicPr>
          <p:cNvPr id="93188"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98713" y="3221038"/>
            <a:ext cx="3382962"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3189"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39025" y="2644775"/>
            <a:ext cx="4184650" cy="447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ounded Rectangle 7"/>
          <p:cNvSpPr>
            <a:spLocks noChangeArrowheads="1"/>
          </p:cNvSpPr>
          <p:nvPr/>
        </p:nvSpPr>
        <p:spPr bwMode="auto">
          <a:xfrm>
            <a:off x="1462088" y="7180263"/>
            <a:ext cx="5251450"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Gummy Bear</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5234" name="Rounded Rectangle 7"/>
          <p:cNvSpPr>
            <a:spLocks noChangeArrowheads="1"/>
          </p:cNvSpPr>
          <p:nvPr/>
        </p:nvSpPr>
        <p:spPr bwMode="auto">
          <a:xfrm>
            <a:off x="7150100" y="7180263"/>
            <a:ext cx="4532313"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Mummy</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523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pic>
        <p:nvPicPr>
          <p:cNvPr id="95236"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98713" y="3221038"/>
            <a:ext cx="3382962"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523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39025" y="2644775"/>
            <a:ext cx="4184650" cy="447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ounded Rectangle 7"/>
          <p:cNvSpPr>
            <a:spLocks noChangeArrowheads="1"/>
          </p:cNvSpPr>
          <p:nvPr/>
        </p:nvSpPr>
        <p:spPr bwMode="auto">
          <a:xfrm>
            <a:off x="4054475" y="7180263"/>
            <a:ext cx="5251450"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Y_______ !</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7282"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pic>
        <p:nvPicPr>
          <p:cNvPr id="9728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675" y="2644775"/>
            <a:ext cx="6216650" cy="436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ounded Rectangle 7"/>
          <p:cNvSpPr>
            <a:spLocks noChangeArrowheads="1"/>
          </p:cNvSpPr>
          <p:nvPr/>
        </p:nvSpPr>
        <p:spPr bwMode="auto">
          <a:xfrm>
            <a:off x="4054475" y="7180263"/>
            <a:ext cx="5251450"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Yummy !</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9330"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pic>
        <p:nvPicPr>
          <p:cNvPr id="993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675" y="2644775"/>
            <a:ext cx="6216650" cy="436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pic>
        <p:nvPicPr>
          <p:cNvPr id="1013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900" y="2789238"/>
            <a:ext cx="8242300" cy="549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sp>
        <p:nvSpPr>
          <p:cNvPr id="103426" name="Picture 2"/>
          <p:cNvSpPr>
            <a:spLocks noChangeAspect="1" noChangeArrowheads="1"/>
          </p:cNvSpPr>
          <p:nvPr/>
        </p:nvSpPr>
        <p:spPr bwMode="auto">
          <a:xfrm>
            <a:off x="3838575" y="2789238"/>
            <a:ext cx="5399088" cy="3598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US"/>
          </a:p>
        </p:txBody>
      </p:sp>
      <p:sp>
        <p:nvSpPr>
          <p:cNvPr id="103427" name="Rectangle 3"/>
          <p:cNvSpPr>
            <a:spLocks/>
          </p:cNvSpPr>
          <p:nvPr/>
        </p:nvSpPr>
        <p:spPr bwMode="auto">
          <a:xfrm>
            <a:off x="1030288" y="6821488"/>
            <a:ext cx="11233150" cy="165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My favourite food is _____________________.</a:t>
            </a: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It is </a:t>
            </a:r>
            <a:r>
              <a:rPr lang="en-CA" sz="4000" b="1" dirty="0">
                <a:solidFill>
                  <a:srgbClr val="005A7C"/>
                </a:solidFill>
                <a:latin typeface="Century Gothic" charset="0"/>
                <a:cs typeface="Century Gothic" charset="0"/>
                <a:sym typeface="Century Gothic" charset="0"/>
              </a:rPr>
              <a:t>yummy</a:t>
            </a:r>
            <a:r>
              <a:rPr lang="en-CA" sz="4000" dirty="0">
                <a:solidFill>
                  <a:srgbClr val="005A7C"/>
                </a:solidFill>
                <a:latin typeface="Century Gothic" charset="0"/>
                <a:cs typeface="Century Gothic" charset="0"/>
                <a:sym typeface="Century Gothic" charset="0"/>
              </a:rPr>
              <a:t> in my </a:t>
            </a:r>
            <a:r>
              <a:rPr lang="en-CA" sz="4000" b="1" dirty="0">
                <a:solidFill>
                  <a:srgbClr val="005A7C"/>
                </a:solidFill>
                <a:latin typeface="Century Gothic" charset="0"/>
                <a:cs typeface="Century Gothic" charset="0"/>
                <a:sym typeface="Century Gothic" charset="0"/>
              </a:rPr>
              <a:t>tummy</a:t>
            </a:r>
            <a:r>
              <a:rPr lang="en-CA" sz="4000" dirty="0">
                <a:solidFill>
                  <a:srgbClr val="005A7C"/>
                </a:solidFill>
                <a:latin typeface="Century Gothic" charset="0"/>
                <a:cs typeface="Century Gothic" charset="0"/>
                <a:sym typeface="Century Gothic" charset="0"/>
              </a:rPr>
              <a:t> !</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096" y="2789239"/>
            <a:ext cx="5495652" cy="3664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105474"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Sound of the letters ‘</a:t>
            </a:r>
            <a:r>
              <a:rPr lang="en-CA" altLang="ja-JP" sz="3000">
                <a:solidFill>
                  <a:srgbClr val="005A7C"/>
                </a:solidFill>
                <a:latin typeface="Century Gothic" charset="0"/>
                <a:cs typeface="Century Gothic" charset="0"/>
                <a:sym typeface="Century Gothic" charset="0"/>
              </a:rPr>
              <a:t>MM</a:t>
            </a:r>
            <a:r>
              <a:rPr lang="en-CA" sz="3000">
                <a:solidFill>
                  <a:srgbClr val="005A7C"/>
                </a:solidFill>
                <a:latin typeface="Century Gothic" charset="0"/>
                <a:cs typeface="Century Gothic" charset="0"/>
                <a:sym typeface="Century Gothic" charset="0"/>
              </a:rPr>
              <a:t>’</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05475"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7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57300" y="3136900"/>
            <a:ext cx="117856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7522"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752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7" cstate="email">
            <a:extLst>
              <a:ext uri="{28A0092B-C50C-407E-A947-70E740481C1C}">
                <a14:useLocalDpi xmlns:a14="http://schemas.microsoft.com/office/drawing/2010/main" val="0"/>
              </a:ext>
            </a:extLst>
          </a:blip>
          <a:srcRect t="2760" b="5851"/>
          <a:stretch/>
        </p:blipFill>
        <p:spPr>
          <a:xfrm>
            <a:off x="3406056" y="3868688"/>
            <a:ext cx="5596880" cy="5114955"/>
          </a:xfrm>
          <a:prstGeom prst="roundRect">
            <a:avLst>
              <a:gd name="adj" fmla="val 14654"/>
            </a:avLst>
          </a:prstGeom>
        </p:spPr>
      </p:pic>
      <p:pic>
        <p:nvPicPr>
          <p:cNvPr id="2" name="ESLAO-2-4-Audio-Bear">
            <a:hlinkClick r:id="" action="ppaction://media"/>
            <a:extLst>
              <a:ext uri="{FF2B5EF4-FFF2-40B4-BE49-F238E27FC236}">
                <a16:creationId xmlns:a16="http://schemas.microsoft.com/office/drawing/2014/main" id="{08BAF4DF-7EB4-46BB-9C1E-02ABEB3FA0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38304" y="5452864"/>
            <a:ext cx="1384672" cy="1384672"/>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57300" y="3136900"/>
            <a:ext cx="117856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957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957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sp>
        <p:nvSpPr>
          <p:cNvPr id="109572" name="Picture 5"/>
          <p:cNvSpPr>
            <a:spLocks noChangeAspect="1" noChangeArrowheads="1"/>
          </p:cNvSpPr>
          <p:nvPr/>
        </p:nvSpPr>
        <p:spPr bwMode="auto">
          <a:xfrm>
            <a:off x="4914900" y="4013200"/>
            <a:ext cx="3175000" cy="317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US"/>
          </a:p>
        </p:txBody>
      </p:sp>
      <p:pic>
        <p:nvPicPr>
          <p:cNvPr id="109573"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39800" y="4862513"/>
            <a:ext cx="3644900" cy="218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9574"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101138" y="4227513"/>
            <a:ext cx="2506662" cy="311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914900" y="4012704"/>
            <a:ext cx="3175000" cy="317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4813" y="7429500"/>
            <a:ext cx="41529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3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52850" y="2667000"/>
            <a:ext cx="294005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900" y="5778500"/>
            <a:ext cx="3479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0"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00050" y="2667000"/>
            <a:ext cx="305435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1"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00050" y="5002213"/>
            <a:ext cx="3130550"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162550" y="5435600"/>
            <a:ext cx="36385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17800"/>
            <a:ext cx="38100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5" name="Picture 10"/>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732213" y="5435600"/>
            <a:ext cx="2178050"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6" name="Picture 11"/>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7" name="Picture 1" descr="04.jpg"/>
          <p:cNvPicPr>
            <a:picLocks noChangeAspect="1"/>
          </p:cNvPicPr>
          <p:nvPr/>
        </p:nvPicPr>
        <p:blipFill>
          <a:blip r:embed="rId12" cstate="email">
            <a:extLst>
              <a:ext uri="{28A0092B-C50C-407E-A947-70E740481C1C}">
                <a14:useLocalDpi xmlns:a14="http://schemas.microsoft.com/office/drawing/2010/main" val="0"/>
              </a:ext>
            </a:extLst>
          </a:blip>
          <a:srcRect r="33304" b="18137"/>
          <a:stretch>
            <a:fillRect/>
          </a:stretch>
        </p:blipFill>
        <p:spPr bwMode="auto">
          <a:xfrm>
            <a:off x="6862763" y="2644775"/>
            <a:ext cx="1876425"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1618"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You’re right!</a:t>
            </a:r>
          </a:p>
        </p:txBody>
      </p:sp>
      <p:sp>
        <p:nvSpPr>
          <p:cNvPr id="111619" name="Rectangle 6"/>
          <p:cNvSpPr>
            <a:spLocks/>
          </p:cNvSpPr>
          <p:nvPr/>
        </p:nvSpPr>
        <p:spPr bwMode="auto">
          <a:xfrm>
            <a:off x="1030288" y="2716213"/>
            <a:ext cx="11233150" cy="165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a:solidFill>
                  <a:srgbClr val="005A7C"/>
                </a:solidFill>
                <a:latin typeface="Century Gothic" charset="0"/>
                <a:cs typeface="Century Gothic" charset="0"/>
                <a:sym typeface="Century Gothic" charset="0"/>
              </a:rPr>
              <a:t>Bears are furry animals with four feet.</a:t>
            </a:r>
          </a:p>
          <a:p>
            <a:pPr marL="279400" indent="-63500" algn="l">
              <a:spcBef>
                <a:spcPts val="2000"/>
              </a:spcBef>
              <a:buSzPct val="77000"/>
            </a:pPr>
            <a:r>
              <a:rPr lang="en-CA" sz="4000">
                <a:solidFill>
                  <a:srgbClr val="005A7C"/>
                </a:solidFill>
                <a:latin typeface="Century Gothic" charset="0"/>
                <a:cs typeface="Century Gothic" charset="0"/>
                <a:sym typeface="Century Gothic" charset="0"/>
              </a:rPr>
              <a:t>They can be brown, black, red and white!</a:t>
            </a:r>
          </a:p>
          <a:p>
            <a:pPr marL="279400" indent="-63500" algn="l">
              <a:spcBef>
                <a:spcPts val="2000"/>
              </a:spcBef>
              <a:buSzPct val="77000"/>
            </a:pPr>
            <a:r>
              <a:rPr lang="en-CA" sz="4000">
                <a:solidFill>
                  <a:srgbClr val="005A7C"/>
                </a:solidFill>
                <a:latin typeface="Century Gothic" charset="0"/>
                <a:cs typeface="Century Gothic" charset="0"/>
                <a:sym typeface="Century Gothic" charset="0"/>
              </a:rPr>
              <a:t>You might know the panda bear!</a:t>
            </a:r>
          </a:p>
        </p:txBody>
      </p:sp>
      <p:sp>
        <p:nvSpPr>
          <p:cNvPr id="111620" name="Picture 4"/>
          <p:cNvSpPr>
            <a:spLocks noChangeAspect="1" noChangeArrowheads="1"/>
          </p:cNvSpPr>
          <p:nvPr/>
        </p:nvSpPr>
        <p:spPr bwMode="auto">
          <a:xfrm>
            <a:off x="6134100" y="5416550"/>
            <a:ext cx="5854700" cy="329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US"/>
          </a:p>
        </p:txBody>
      </p:sp>
      <p:sp>
        <p:nvSpPr>
          <p:cNvPr id="111621" name="Picture 6"/>
          <p:cNvSpPr>
            <a:spLocks noChangeAspect="1" noChangeArrowheads="1"/>
          </p:cNvSpPr>
          <p:nvPr/>
        </p:nvSpPr>
        <p:spPr bwMode="auto">
          <a:xfrm>
            <a:off x="882650" y="5422900"/>
            <a:ext cx="493395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US"/>
          </a:p>
        </p:txBody>
      </p:sp>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5568950"/>
            <a:ext cx="5854700" cy="329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8"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35050" y="5575300"/>
            <a:ext cx="493395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sp>
        <p:nvSpPr>
          <p:cNvPr id="113666"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Descriptive adjectives</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3667"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6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13669" name="Picture 5"/>
          <p:cNvSpPr>
            <a:spLocks noChangeAspect="1" noChangeArrowheads="1"/>
          </p:cNvSpPr>
          <p:nvPr/>
        </p:nvSpPr>
        <p:spPr bwMode="auto">
          <a:xfrm>
            <a:off x="2062163" y="5105400"/>
            <a:ext cx="1803400" cy="194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sp>
        <p:nvSpPr>
          <p:cNvPr id="113670" name="Rectangle 6"/>
          <p:cNvSpPr>
            <a:spLocks/>
          </p:cNvSpPr>
          <p:nvPr/>
        </p:nvSpPr>
        <p:spPr bwMode="auto">
          <a:xfrm>
            <a:off x="2035175" y="7040563"/>
            <a:ext cx="14986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a:solidFill>
                  <a:srgbClr val="422E1F"/>
                </a:solidFill>
                <a:latin typeface="System Font Regular" charset="0"/>
                <a:ea typeface="ＭＳ Ｐゴシック" charset="0"/>
                <a:sym typeface="System Font Regular" charset="0"/>
              </a:rPr>
              <a:t>soft</a:t>
            </a:r>
          </a:p>
          <a:p>
            <a:r>
              <a:rPr lang="en-US">
                <a:solidFill>
                  <a:srgbClr val="422E1F"/>
                </a:solidFill>
                <a:latin typeface="System Font Regular" charset="0"/>
                <a:ea typeface="ＭＳ Ｐゴシック" charset="0"/>
                <a:sym typeface="System Font Regular" charset="0"/>
              </a:rPr>
              <a:t>green</a:t>
            </a:r>
          </a:p>
          <a:p>
            <a:r>
              <a:rPr lang="en-US">
                <a:solidFill>
                  <a:srgbClr val="422E1F"/>
                </a:solidFill>
                <a:latin typeface="System Font Regular" charset="0"/>
                <a:ea typeface="ＭＳ Ｐゴシック" charset="0"/>
                <a:sym typeface="System Font Regular" charset="0"/>
              </a:rPr>
              <a:t>orange</a:t>
            </a:r>
          </a:p>
        </p:txBody>
      </p:sp>
      <p:sp>
        <p:nvSpPr>
          <p:cNvPr id="113671" name="Picture 7"/>
          <p:cNvSpPr>
            <a:spLocks noChangeAspect="1" noChangeArrowheads="1"/>
          </p:cNvSpPr>
          <p:nvPr/>
        </p:nvSpPr>
        <p:spPr bwMode="auto">
          <a:xfrm>
            <a:off x="4773613" y="4805363"/>
            <a:ext cx="2298700" cy="229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sp>
        <p:nvSpPr>
          <p:cNvPr id="113672" name="Rectangle 8"/>
          <p:cNvSpPr>
            <a:spLocks/>
          </p:cNvSpPr>
          <p:nvPr/>
        </p:nvSpPr>
        <p:spPr bwMode="auto">
          <a:xfrm>
            <a:off x="5289550" y="7040563"/>
            <a:ext cx="1354138"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r>
              <a:rPr lang="en-US">
                <a:solidFill>
                  <a:srgbClr val="422E1F"/>
                </a:solidFill>
                <a:latin typeface="System Font Regular" charset="0"/>
                <a:ea typeface="ＭＳ Ｐゴシック" charset="0"/>
                <a:sym typeface="System Font Regular" charset="0"/>
              </a:rPr>
              <a:t>scary</a:t>
            </a:r>
          </a:p>
          <a:p>
            <a:r>
              <a:rPr lang="en-US">
                <a:solidFill>
                  <a:srgbClr val="422E1F"/>
                </a:solidFill>
                <a:latin typeface="System Font Regular" charset="0"/>
                <a:ea typeface="ＭＳ Ｐゴシック" charset="0"/>
                <a:sym typeface="System Font Regular" charset="0"/>
              </a:rPr>
              <a:t>funny</a:t>
            </a:r>
          </a:p>
          <a:p>
            <a:r>
              <a:rPr lang="en-US">
                <a:solidFill>
                  <a:srgbClr val="422E1F"/>
                </a:solidFill>
                <a:latin typeface="System Font Regular" charset="0"/>
                <a:ea typeface="ＭＳ Ｐゴシック" charset="0"/>
                <a:sym typeface="System Font Regular" charset="0"/>
              </a:rPr>
              <a:t>happy</a:t>
            </a:r>
          </a:p>
        </p:txBody>
      </p:sp>
      <p:pic>
        <p:nvPicPr>
          <p:cNvPr id="10"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33848" y="4228728"/>
            <a:ext cx="2496220" cy="2696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11"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270152" y="4012704"/>
            <a:ext cx="3181802" cy="3181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57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15715"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Sounds of the letter ‘MM’</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5716"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9788" y="5237163"/>
            <a:ext cx="3841750" cy="3725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77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17763"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Rhyming Words</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7764"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5" name="Picture 7"/>
          <p:cNvSpPr>
            <a:spLocks noChangeAspect="1" noChangeArrowheads="1"/>
          </p:cNvSpPr>
          <p:nvPr/>
        </p:nvSpPr>
        <p:spPr bwMode="auto">
          <a:xfrm>
            <a:off x="1965325" y="4805363"/>
            <a:ext cx="3590925" cy="393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7"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893888" y="4948808"/>
            <a:ext cx="3196532" cy="350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19810"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did I learn today?</a:t>
            </a:r>
          </a:p>
        </p:txBody>
      </p:sp>
      <p:sp>
        <p:nvSpPr>
          <p:cNvPr id="119811"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Draw a picture of a story</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9812"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981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213" y="4445000"/>
            <a:ext cx="6656387" cy="450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1858"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New words I learned today</a:t>
            </a:r>
          </a:p>
        </p:txBody>
      </p:sp>
      <p:graphicFrame>
        <p:nvGraphicFramePr>
          <p:cNvPr id="19" name="Group 3"/>
          <p:cNvGraphicFramePr>
            <a:graphicFrameLocks noGrp="1"/>
          </p:cNvGraphicFramePr>
          <p:nvPr/>
        </p:nvGraphicFramePr>
        <p:xfrm>
          <a:off x="2298700" y="2705100"/>
          <a:ext cx="8902700" cy="5702300"/>
        </p:xfrm>
        <a:graphic>
          <a:graphicData uri="http://schemas.openxmlformats.org/drawingml/2006/table">
            <a:tbl>
              <a:tblPr/>
              <a:tblGrid>
                <a:gridCol w="4451350">
                  <a:extLst>
                    <a:ext uri="{9D8B030D-6E8A-4147-A177-3AD203B41FA5}">
                      <a16:colId xmlns:a16="http://schemas.microsoft.com/office/drawing/2014/main" val="20000"/>
                    </a:ext>
                  </a:extLst>
                </a:gridCol>
                <a:gridCol w="4451350">
                  <a:extLst>
                    <a:ext uri="{9D8B030D-6E8A-4147-A177-3AD203B41FA5}">
                      <a16:colId xmlns:a16="http://schemas.microsoft.com/office/drawing/2014/main" val="20001"/>
                    </a:ext>
                  </a:extLst>
                </a:gridCol>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21870" name="Rectangle 20"/>
          <p:cNvSpPr>
            <a:spLocks/>
          </p:cNvSpPr>
          <p:nvPr/>
        </p:nvSpPr>
        <p:spPr bwMode="auto">
          <a:xfrm>
            <a:off x="3766096" y="7719368"/>
            <a:ext cx="151540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sym typeface="Century Gothic" charset="0"/>
              </a:rPr>
              <a:t>Mummy</a:t>
            </a:r>
          </a:p>
        </p:txBody>
      </p:sp>
      <p:sp>
        <p:nvSpPr>
          <p:cNvPr id="121871" name="Rectangle 21"/>
          <p:cNvSpPr>
            <a:spLocks/>
          </p:cNvSpPr>
          <p:nvPr/>
        </p:nvSpPr>
        <p:spPr bwMode="auto">
          <a:xfrm>
            <a:off x="7870552" y="4919018"/>
            <a:ext cx="24533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sym typeface="Century Gothic" charset="0"/>
              </a:rPr>
              <a:t>Gummy Bear</a:t>
            </a:r>
          </a:p>
        </p:txBody>
      </p:sp>
      <p:sp>
        <p:nvSpPr>
          <p:cNvPr id="121872" name="Rectangle 22"/>
          <p:cNvSpPr>
            <a:spLocks/>
          </p:cNvSpPr>
          <p:nvPr/>
        </p:nvSpPr>
        <p:spPr bwMode="auto">
          <a:xfrm>
            <a:off x="8590632" y="7624118"/>
            <a:ext cx="10405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a:solidFill>
                  <a:srgbClr val="005A7C"/>
                </a:solidFill>
                <a:latin typeface="Century Gothic" charset="0"/>
                <a:ea typeface="ＭＳ Ｐゴシック" charset="0"/>
                <a:sym typeface="Century Gothic" charset="0"/>
              </a:rPr>
              <a:t>llama</a:t>
            </a:r>
          </a:p>
        </p:txBody>
      </p:sp>
      <p:sp>
        <p:nvSpPr>
          <p:cNvPr id="121873" name="Rectangle 23"/>
          <p:cNvSpPr>
            <a:spLocks/>
          </p:cNvSpPr>
          <p:nvPr/>
        </p:nvSpPr>
        <p:spPr bwMode="auto">
          <a:xfrm>
            <a:off x="4132932" y="4817418"/>
            <a:ext cx="680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sym typeface="Century Gothic" charset="0"/>
              </a:rPr>
              <a:t>Surf</a:t>
            </a:r>
          </a:p>
        </p:txBody>
      </p:sp>
      <p:pic>
        <p:nvPicPr>
          <p:cNvPr id="121874" name="Picture 2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34048" y="2908300"/>
            <a:ext cx="2700337"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1875" name="Picture 25"/>
          <p:cNvSpPr>
            <a:spLocks noChangeAspect="1" noChangeArrowheads="1"/>
          </p:cNvSpPr>
          <p:nvPr/>
        </p:nvSpPr>
        <p:spPr bwMode="auto">
          <a:xfrm>
            <a:off x="8123238" y="2805113"/>
            <a:ext cx="1706562"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121876" name="Picture 2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594100" y="5661025"/>
            <a:ext cx="1854200" cy="198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1877" name="Picture 27"/>
          <p:cNvSpPr>
            <a:spLocks noChangeAspect="1" noChangeArrowheads="1"/>
          </p:cNvSpPr>
          <p:nvPr/>
        </p:nvSpPr>
        <p:spPr bwMode="auto">
          <a:xfrm>
            <a:off x="8240713" y="5740400"/>
            <a:ext cx="1462087"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13" name="Picture 2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275638" y="2957513"/>
            <a:ext cx="1706562"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14" name="Picture 2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393113" y="5892800"/>
            <a:ext cx="1462087"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6324600"/>
            <a:ext cx="3179763"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6908800"/>
            <a:ext cx="431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300" y="4495800"/>
            <a:ext cx="3302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3909"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977900" y="1631950"/>
            <a:ext cx="11925300" cy="610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Listen and read along with the ‘Down, By the Bay’ book</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5954"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5955" name="Picture 4"/>
          <p:cNvSpPr>
            <a:spLocks noChangeAspect="1" noChangeArrowheads="1"/>
          </p:cNvSpPr>
          <p:nvPr/>
        </p:nvSpPr>
        <p:spPr bwMode="auto">
          <a:xfrm>
            <a:off x="1955800" y="6283325"/>
            <a:ext cx="9385300" cy="186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sp>
        <p:nvSpPr>
          <p:cNvPr id="125956"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Before the next class</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621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30050" name="Picture 1"/>
          <p:cNvSpPr>
            <a:spLocks noChangeAspect="1" noChangeArrowheads="1"/>
          </p:cNvSpPr>
          <p:nvPr/>
        </p:nvSpPr>
        <p:spPr bwMode="auto">
          <a:xfrm>
            <a:off x="2692400" y="2679700"/>
            <a:ext cx="7620000"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2832100"/>
            <a:ext cx="7620000"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will I learn today?</a:t>
            </a:r>
          </a:p>
        </p:txBody>
      </p:sp>
      <p:pic>
        <p:nvPicPr>
          <p:cNvPr id="4198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1987" name="Picture 2" descr="10319-NME1S2.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97800" y="4713288"/>
            <a:ext cx="4916488" cy="478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8" name="Rectangle 3"/>
          <p:cNvSpPr>
            <a:spLocks/>
          </p:cNvSpPr>
          <p:nvPr/>
        </p:nvSpPr>
        <p:spPr bwMode="auto">
          <a:xfrm>
            <a:off x="1749425" y="2716213"/>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a:solidFill>
                  <a:srgbClr val="005A7C"/>
                </a:solidFill>
                <a:latin typeface="Century Gothic" charset="0"/>
                <a:cs typeface="Century Gothic" charset="0"/>
                <a:sym typeface="Century Gothic" charset="0"/>
              </a:rPr>
              <a:t>Draw a picture of a story</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Descriptive adjectives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Sounds of the letter ‘MM’</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Rhyming words</a:t>
            </a:r>
          </a:p>
        </p:txBody>
      </p:sp>
      <p:pic>
        <p:nvPicPr>
          <p:cNvPr id="41989"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1" name="Picture 10" descr="C:\Users\Admin\Desktop\checkmark.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46188" y="4160838"/>
            <a:ext cx="498475" cy="50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2" name="Picture 10" descr="C:\Users\Admin\Desktop\checkmark.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46188" y="4805363"/>
            <a:ext cx="498475" cy="50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32098" name="Picture 3"/>
          <p:cNvSpPr>
            <a:spLocks noChangeAspect="1" noChangeArrowheads="1"/>
          </p:cNvSpPr>
          <p:nvPr/>
        </p:nvSpPr>
        <p:spPr bwMode="auto">
          <a:xfrm>
            <a:off x="1879600" y="1981200"/>
            <a:ext cx="9245600" cy="615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133600"/>
            <a:ext cx="9245600" cy="615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34146"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Apple!</a:t>
            </a:r>
          </a:p>
        </p:txBody>
      </p:sp>
      <p:sp>
        <p:nvSpPr>
          <p:cNvPr id="134147" name="Rectangle 2"/>
          <p:cNvSpPr>
            <a:spLocks/>
          </p:cNvSpPr>
          <p:nvPr/>
        </p:nvSpPr>
        <p:spPr bwMode="auto">
          <a:xfrm>
            <a:off x="1866900" y="3009900"/>
            <a:ext cx="6816725"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spcBef>
                <a:spcPts val="2000"/>
              </a:spcBef>
            </a:pPr>
            <a:r>
              <a:rPr lang="en-US" sz="3000">
                <a:solidFill>
                  <a:srgbClr val="005A7C"/>
                </a:solidFill>
                <a:latin typeface="Century Gothic" charset="0"/>
                <a:ea typeface="ＭＳ Ｐゴシック" charset="0"/>
                <a:sym typeface="Century Gothic" charset="0"/>
              </a:rPr>
              <a:t>An apple can taste very </a:t>
            </a:r>
            <a:r>
              <a:rPr lang="en-US" sz="3000" u="sng">
                <a:solidFill>
                  <a:srgbClr val="005A7C"/>
                </a:solidFill>
                <a:latin typeface="Century Gothic" charset="0"/>
                <a:ea typeface="ＭＳ Ｐゴシック" charset="0"/>
                <a:sym typeface="Century Gothic" charset="0"/>
              </a:rPr>
              <a:t>nice</a:t>
            </a:r>
            <a:endParaRPr lang="en-US" sz="3000">
              <a:solidFill>
                <a:srgbClr val="005A7C"/>
              </a:solidFill>
              <a:latin typeface="Century Gothic" charset="0"/>
              <a:ea typeface="ＭＳ Ｐゴシック" charset="0"/>
              <a:sym typeface="Century Gothic" charset="0"/>
            </a:endParaRPr>
          </a:p>
          <a:p>
            <a:pPr algn="l">
              <a:spcBef>
                <a:spcPts val="2000"/>
              </a:spcBef>
            </a:pPr>
            <a:r>
              <a:rPr lang="en-US" sz="3000">
                <a:solidFill>
                  <a:srgbClr val="005A7C"/>
                </a:solidFill>
                <a:latin typeface="Century Gothic" charset="0"/>
                <a:ea typeface="ＭＳ Ｐゴシック" charset="0"/>
                <a:sym typeface="Century Gothic" charset="0"/>
              </a:rPr>
              <a:t>Try a bite or a </a:t>
            </a:r>
            <a:r>
              <a:rPr lang="en-US" sz="3000" u="sng">
                <a:solidFill>
                  <a:srgbClr val="005A7C"/>
                </a:solidFill>
                <a:latin typeface="Century Gothic" charset="0"/>
                <a:ea typeface="ＭＳ Ｐゴシック" charset="0"/>
                <a:sym typeface="Century Gothic" charset="0"/>
              </a:rPr>
              <a:t>slice</a:t>
            </a:r>
            <a:r>
              <a:rPr lang="en-US" sz="3000">
                <a:solidFill>
                  <a:srgbClr val="005A7C"/>
                </a:solidFill>
                <a:latin typeface="Century Gothic" charset="0"/>
                <a:ea typeface="ＭＳ Ｐゴシック" charset="0"/>
                <a:sym typeface="Century Gothic" charset="0"/>
              </a:rPr>
              <a:t>.</a:t>
            </a:r>
          </a:p>
          <a:p>
            <a:pPr algn="l">
              <a:spcBef>
                <a:spcPts val="2000"/>
              </a:spcBef>
            </a:pPr>
            <a:r>
              <a:rPr lang="en-US" sz="3000">
                <a:solidFill>
                  <a:srgbClr val="005A7C"/>
                </a:solidFill>
                <a:latin typeface="Century Gothic" charset="0"/>
                <a:ea typeface="ＭＳ Ｐゴシック" charset="0"/>
                <a:sym typeface="Century Gothic" charset="0"/>
              </a:rPr>
              <a:t>If its red or if its </a:t>
            </a:r>
            <a:r>
              <a:rPr lang="en-US" sz="3000" u="sng">
                <a:solidFill>
                  <a:srgbClr val="005A7C"/>
                </a:solidFill>
                <a:latin typeface="Century Gothic" charset="0"/>
                <a:ea typeface="ＭＳ Ｐゴシック" charset="0"/>
                <a:sym typeface="Century Gothic" charset="0"/>
              </a:rPr>
              <a:t>green</a:t>
            </a:r>
            <a:endParaRPr lang="en-US" sz="3000">
              <a:solidFill>
                <a:srgbClr val="005A7C"/>
              </a:solidFill>
              <a:latin typeface="Century Gothic" charset="0"/>
              <a:ea typeface="ＭＳ Ｐゴシック" charset="0"/>
              <a:sym typeface="Century Gothic" charset="0"/>
            </a:endParaRPr>
          </a:p>
          <a:p>
            <a:pPr algn="l">
              <a:spcBef>
                <a:spcPts val="2000"/>
              </a:spcBef>
            </a:pPr>
            <a:r>
              <a:rPr lang="en-US" sz="3000">
                <a:solidFill>
                  <a:srgbClr val="005A7C"/>
                </a:solidFill>
                <a:latin typeface="Century Gothic" charset="0"/>
                <a:ea typeface="ＭＳ Ｐゴシック" charset="0"/>
                <a:sym typeface="Century Gothic" charset="0"/>
              </a:rPr>
              <a:t>It will taste good if its </a:t>
            </a:r>
            <a:r>
              <a:rPr lang="en-US" sz="3000" u="sng">
                <a:solidFill>
                  <a:srgbClr val="005A7C"/>
                </a:solidFill>
                <a:latin typeface="Century Gothic" charset="0"/>
                <a:ea typeface="ＭＳ Ｐゴシック" charset="0"/>
                <a:sym typeface="Century Gothic" charset="0"/>
              </a:rPr>
              <a:t>clean</a:t>
            </a:r>
            <a:r>
              <a:rPr lang="en-US" sz="3000">
                <a:solidFill>
                  <a:srgbClr val="005A7C"/>
                </a:solidFill>
                <a:latin typeface="Century Gothic" charset="0"/>
                <a:ea typeface="ＭＳ Ｐゴシック" charset="0"/>
                <a:sym typeface="Century Gothic" charset="0"/>
              </a:rPr>
              <a:t>.</a:t>
            </a:r>
          </a:p>
          <a:p>
            <a:pPr algn="l">
              <a:spcBef>
                <a:spcPts val="2000"/>
              </a:spcBef>
            </a:pPr>
            <a:r>
              <a:rPr lang="en-US" sz="3000">
                <a:solidFill>
                  <a:srgbClr val="005A7C"/>
                </a:solidFill>
                <a:latin typeface="Century Gothic" charset="0"/>
                <a:ea typeface="ＭＳ Ｐゴシック" charset="0"/>
                <a:sym typeface="Century Gothic" charset="0"/>
              </a:rPr>
              <a:t>My grandma says, </a:t>
            </a:r>
            <a:r>
              <a:rPr lang="ja-JP" altLang="en-US" sz="3000">
                <a:solidFill>
                  <a:srgbClr val="005A7C"/>
                </a:solidFill>
                <a:latin typeface="Arial" charset="0"/>
                <a:ea typeface="ＭＳ Ｐゴシック" charset="0"/>
                <a:sym typeface="Century Gothic" charset="0"/>
              </a:rPr>
              <a:t>“</a:t>
            </a:r>
            <a:r>
              <a:rPr lang="en-US" altLang="ja-JP" sz="3000">
                <a:solidFill>
                  <a:srgbClr val="005A7C"/>
                </a:solidFill>
                <a:latin typeface="Century Gothic" charset="0"/>
                <a:ea typeface="Century Gothic" charset="0"/>
                <a:cs typeface="Century Gothic" charset="0"/>
                <a:sym typeface="Century Gothic" charset="0"/>
              </a:rPr>
              <a:t>an apple a </a:t>
            </a:r>
            <a:r>
              <a:rPr lang="en-US" altLang="ja-JP" sz="3000" u="sng">
                <a:solidFill>
                  <a:srgbClr val="005A7C"/>
                </a:solidFill>
                <a:latin typeface="Century Gothic" charset="0"/>
                <a:ea typeface="Century Gothic" charset="0"/>
                <a:cs typeface="Century Gothic" charset="0"/>
                <a:sym typeface="Century Gothic" charset="0"/>
              </a:rPr>
              <a:t>day</a:t>
            </a:r>
            <a:r>
              <a:rPr lang="ja-JP" altLang="en-US" sz="3000">
                <a:solidFill>
                  <a:srgbClr val="005A7C"/>
                </a:solidFill>
                <a:latin typeface="Arial" charset="0"/>
                <a:ea typeface="ＭＳ Ｐゴシック" charset="0"/>
                <a:sym typeface="Century Gothic" charset="0"/>
              </a:rPr>
              <a:t>’</a:t>
            </a:r>
            <a:endParaRPr lang="en-US" altLang="ja-JP" sz="3000">
              <a:solidFill>
                <a:srgbClr val="005A7C"/>
              </a:solidFill>
              <a:latin typeface="Century Gothic" charset="0"/>
              <a:ea typeface="Century Gothic" charset="0"/>
              <a:cs typeface="Century Gothic" charset="0"/>
              <a:sym typeface="Century Gothic" charset="0"/>
            </a:endParaRPr>
          </a:p>
          <a:p>
            <a:pPr algn="l">
              <a:spcBef>
                <a:spcPts val="2000"/>
              </a:spcBef>
            </a:pPr>
            <a:r>
              <a:rPr lang="en-US" sz="3000">
                <a:solidFill>
                  <a:srgbClr val="005A7C"/>
                </a:solidFill>
                <a:latin typeface="Century Gothic" charset="0"/>
                <a:ea typeface="Century Gothic" charset="0"/>
                <a:cs typeface="Century Gothic" charset="0"/>
                <a:sym typeface="Century Gothic" charset="0"/>
              </a:rPr>
              <a:t>Keeps the doctor </a:t>
            </a:r>
            <a:r>
              <a:rPr lang="en-US" sz="3000" u="sng">
                <a:solidFill>
                  <a:srgbClr val="005A7C"/>
                </a:solidFill>
                <a:latin typeface="Century Gothic" charset="0"/>
                <a:ea typeface="Century Gothic" charset="0"/>
                <a:cs typeface="Century Gothic" charset="0"/>
                <a:sym typeface="Century Gothic" charset="0"/>
              </a:rPr>
              <a:t>away</a:t>
            </a:r>
            <a:r>
              <a:rPr lang="en-US" sz="3000">
                <a:solidFill>
                  <a:srgbClr val="005A7C"/>
                </a:solidFill>
                <a:latin typeface="Century Gothic" charset="0"/>
                <a:ea typeface="Century Gothic" charset="0"/>
                <a:cs typeface="Century Gothic" charset="0"/>
                <a:sym typeface="Century Gothic" charset="0"/>
              </a:rPr>
              <a:t>!</a:t>
            </a:r>
            <a:r>
              <a:rPr lang="ja-JP" altLang="en-US" sz="3000">
                <a:solidFill>
                  <a:srgbClr val="005A7C"/>
                </a:solidFill>
                <a:latin typeface="Arial" charset="0"/>
                <a:ea typeface="ＭＳ Ｐゴシック" charset="0"/>
                <a:sym typeface="Century Gothic" charset="0"/>
              </a:rPr>
              <a:t>”</a:t>
            </a:r>
            <a:endParaRPr lang="en-US" sz="3000">
              <a:solidFill>
                <a:srgbClr val="005A7C"/>
              </a:solidFill>
              <a:latin typeface="Century Gothic" charset="0"/>
              <a:ea typeface="ＭＳ Ｐゴシック" charset="0"/>
              <a:sym typeface="Century Gothic" charset="0"/>
            </a:endParaRPr>
          </a:p>
        </p:txBody>
      </p:sp>
      <p:pic>
        <p:nvPicPr>
          <p:cNvPr id="134148" name="Picture 7" descr="apple-dots.png"/>
          <p:cNvPicPr>
            <a:picLocks noChangeAspect="1"/>
          </p:cNvPicPr>
          <p:nvPr/>
        </p:nvPicPr>
        <p:blipFill>
          <a:blip r:embed="rId5" cstate="email">
            <a:extLst>
              <a:ext uri="{28A0092B-C50C-407E-A947-70E740481C1C}">
                <a14:useLocalDpi xmlns:a14="http://schemas.microsoft.com/office/drawing/2010/main" val="0"/>
              </a:ext>
            </a:extLst>
          </a:blip>
          <a:srcRect l="26727" t="28851" r="29451" b="8664"/>
          <a:stretch>
            <a:fillRect/>
          </a:stretch>
        </p:blipFill>
        <p:spPr bwMode="auto">
          <a:xfrm>
            <a:off x="9239250" y="5164138"/>
            <a:ext cx="2641600" cy="291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3" descr="10319-NME1S2.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30513" y="1852613"/>
            <a:ext cx="6985000" cy="680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r>
              <a:rPr lang="en-US" sz="6400" b="1">
                <a:solidFill>
                  <a:srgbClr val="FF0000"/>
                </a:solidFill>
                <a:latin typeface="Century Gothic" charset="0"/>
                <a:ea typeface="ヒラギノ角ゴ Pro W6" charset="0"/>
                <a:cs typeface="ヒラギノ角ゴ Pro W6" charset="0"/>
                <a:sym typeface="ヒラギノ角ゴ Pro W6" charset="0"/>
              </a:rPr>
              <a:t>Story Time!</a:t>
            </a:r>
          </a:p>
        </p:txBody>
      </p:sp>
      <p:sp>
        <p:nvSpPr>
          <p:cNvPr id="44035" name="Rectangle 1"/>
          <p:cNvSpPr>
            <a:spLocks noChangeArrowheads="1"/>
          </p:cNvSpPr>
          <p:nvPr/>
        </p:nvSpPr>
        <p:spPr bwMode="auto">
          <a:xfrm>
            <a:off x="3119438" y="1852613"/>
            <a:ext cx="67659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chemeClr val="tx1"/>
                </a:solidFill>
                <a:latin typeface="Century Gothic" charset="0"/>
                <a:ea typeface="ＭＳ Ｐゴシック" charset="0"/>
                <a:cs typeface="ＭＳ Ｐゴシック" charset="0"/>
              </a:rPr>
              <a:t>Where are we going today ?!</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86576" y="3292624"/>
            <a:ext cx="4608512" cy="612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2"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Let’s take a trip together!</a:t>
            </a:r>
          </a:p>
        </p:txBody>
      </p:sp>
      <p:sp>
        <p:nvSpPr>
          <p:cNvPr id="7" name="Rectangle 3"/>
          <p:cNvSpPr>
            <a:spLocks/>
          </p:cNvSpPr>
          <p:nvPr/>
        </p:nvSpPr>
        <p:spPr bwMode="auto">
          <a:xfrm>
            <a:off x="741363" y="3148013"/>
            <a:ext cx="11233150" cy="1150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defRPr/>
            </a:pPr>
            <a:r>
              <a:rPr lang="en-CA" sz="4000" dirty="0">
                <a:solidFill>
                  <a:srgbClr val="005A7C"/>
                </a:solidFill>
                <a:latin typeface="Century Gothic" charset="0"/>
                <a:cs typeface="Century Gothic" charset="0"/>
                <a:sym typeface="Century Gothic" charset="0"/>
              </a:rPr>
              <a:t>Where are we going today?</a:t>
            </a:r>
          </a:p>
          <a:p>
            <a:pPr marL="279400" indent="-63500" algn="l">
              <a:spcBef>
                <a:spcPts val="2000"/>
              </a:spcBef>
              <a:buSzPct val="77000"/>
              <a:defRPr/>
            </a:pPr>
            <a:r>
              <a:rPr lang="en-CA" sz="4000" b="1" dirty="0">
                <a:solidFill>
                  <a:srgbClr val="005A7C"/>
                </a:solidFill>
                <a:latin typeface="Century Gothic" charset="0"/>
                <a:cs typeface="Century Gothic" charset="0"/>
                <a:sym typeface="Century Gothic" charset="0"/>
              </a:rPr>
              <a:t>Down By the Bay!</a:t>
            </a:r>
            <a:endParaRPr lang="en-US" sz="4000" b="1" dirty="0">
              <a:solidFill>
                <a:srgbClr val="005A7C"/>
              </a:solidFill>
              <a:latin typeface="Century Gothic" charset="0"/>
              <a:cs typeface="Century Gothic" charset="0"/>
              <a:sym typeface="Century Gothic" charset="0"/>
            </a:endParaRPr>
          </a:p>
          <a:p>
            <a:pPr marL="863600" indent="-647700" algn="l">
              <a:spcBef>
                <a:spcPts val="2000"/>
              </a:spcBef>
              <a:defRPr/>
            </a:pPr>
            <a:endParaRPr lang="en-US" sz="4000" b="1" dirty="0">
              <a:solidFill>
                <a:srgbClr val="005A7C"/>
              </a:solidFill>
              <a:latin typeface="Century Gothic" charset="0"/>
              <a:cs typeface="Century Gothic" charset="0"/>
              <a:sym typeface="Century Gothic"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is a bay?</a:t>
            </a:r>
          </a:p>
        </p:txBody>
      </p:sp>
      <p:sp>
        <p:nvSpPr>
          <p:cNvPr id="48130" name="Rectangle 3"/>
          <p:cNvSpPr>
            <a:spLocks/>
          </p:cNvSpPr>
          <p:nvPr/>
        </p:nvSpPr>
        <p:spPr bwMode="auto">
          <a:xfrm>
            <a:off x="1030288" y="3076575"/>
            <a:ext cx="1123315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a:solidFill>
                  <a:srgbClr val="005A7C"/>
                </a:solidFill>
                <a:latin typeface="Century Gothic" charset="0"/>
                <a:cs typeface="Century Gothic" charset="0"/>
                <a:sym typeface="Century Gothic" charset="0"/>
              </a:rPr>
              <a:t>A bay is where the sea goes into the land</a:t>
            </a:r>
          </a:p>
        </p:txBody>
      </p:sp>
      <p:pic>
        <p:nvPicPr>
          <p:cNvPr id="481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00" y="5041900"/>
            <a:ext cx="59182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8132" name="Down Arrow 1"/>
          <p:cNvSpPr>
            <a:spLocks noChangeArrowheads="1"/>
          </p:cNvSpPr>
          <p:nvPr/>
        </p:nvSpPr>
        <p:spPr bwMode="auto">
          <a:xfrm rot="3525000">
            <a:off x="5186363" y="6324600"/>
            <a:ext cx="785812" cy="1068388"/>
          </a:xfrm>
          <a:prstGeom prst="downArrow">
            <a:avLst>
              <a:gd name="adj1" fmla="val 50000"/>
              <a:gd name="adj2" fmla="val 49940"/>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downbythebay">
            <a:hlinkClick r:id="" action="ppaction://media"/>
            <a:extLst>
              <a:ext uri="{FF2B5EF4-FFF2-40B4-BE49-F238E27FC236}">
                <a16:creationId xmlns:a16="http://schemas.microsoft.com/office/drawing/2014/main" id="{7023674B-1D7C-4570-B9A2-BF16BF3F17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85976" y="3220616"/>
            <a:ext cx="8134350" cy="4572000"/>
          </a:xfrm>
          <a:prstGeom prst="rect">
            <a:avLst/>
          </a:prstGeom>
        </p:spPr>
      </p:pic>
    </p:spTree>
    <p:extLst>
      <p:ext uri="{BB962C8B-B14F-4D97-AF65-F5344CB8AC3E}">
        <p14:creationId xmlns:p14="http://schemas.microsoft.com/office/powerpoint/2010/main" val="320211205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1888</TotalTime>
  <Pages>0</Pages>
  <Words>2089</Words>
  <Characters>0</Characters>
  <Application>Microsoft Office PowerPoint</Application>
  <PresentationFormat>Custom</PresentationFormat>
  <Lines>0</Lines>
  <Paragraphs>268</Paragraphs>
  <Slides>51</Slides>
  <Notes>51</Notes>
  <HiddenSlides>0</HiddenSlides>
  <MMClips>2</MMClips>
  <ScaleCrop>false</ScaleCrop>
  <HeadingPairs>
    <vt:vector size="6" baseType="variant">
      <vt:variant>
        <vt:lpstr>Fonts Used</vt:lpstr>
      </vt:variant>
      <vt:variant>
        <vt:i4>20</vt:i4>
      </vt:variant>
      <vt:variant>
        <vt:lpstr>Theme</vt:lpstr>
      </vt:variant>
      <vt:variant>
        <vt:i4>31</vt:i4>
      </vt:variant>
      <vt:variant>
        <vt:lpstr>Slide Titles</vt:lpstr>
      </vt:variant>
      <vt:variant>
        <vt:i4>51</vt:i4>
      </vt:variant>
    </vt:vector>
  </HeadingPairs>
  <TitlesOfParts>
    <vt:vector size="102" baseType="lpstr">
      <vt:lpstr>ＭＳ Ｐゴシック</vt:lpstr>
      <vt:lpstr>Al Bayan</vt:lpstr>
      <vt:lpstr>Arial</vt:lpstr>
      <vt:lpstr>Century Gothic</vt:lpstr>
      <vt:lpstr>Chalkboard</vt:lpstr>
      <vt:lpstr>Georgia</vt:lpstr>
      <vt:lpstr>Georgia Italic</vt:lpstr>
      <vt:lpstr>Gill Sans</vt:lpstr>
      <vt:lpstr>Kaiti SC Regular</vt:lpstr>
      <vt:lpstr>Lucida Grande</vt:lpstr>
      <vt:lpstr>Marker Felt</vt:lpstr>
      <vt:lpstr>Party LET</vt:lpstr>
      <vt:lpstr>PingFang SC Regular</vt:lpstr>
      <vt:lpstr>Savoye LET Plain:1.0</vt:lpstr>
      <vt:lpstr>Songti SC Light</vt:lpstr>
      <vt:lpstr>Songti SC Regular</vt:lpstr>
      <vt:lpstr>Stone Sans ITC TT-Semi</vt:lpstr>
      <vt:lpstr>System Font Regular</vt:lpstr>
      <vt:lpstr>Times</vt:lpstr>
      <vt:lpstr>ヒラギノ角ゴ Pro W6</vt: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Lakshmi Priya</cp:lastModifiedBy>
  <cp:revision>176</cp:revision>
  <dcterms:modified xsi:type="dcterms:W3CDTF">2018-06-11T19:08:59Z</dcterms:modified>
</cp:coreProperties>
</file>