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90"/>
  </p:notesMasterIdLst>
  <p:sldIdLst>
    <p:sldId id="256" r:id="rId32"/>
    <p:sldId id="263" r:id="rId33"/>
    <p:sldId id="295" r:id="rId34"/>
    <p:sldId id="258" r:id="rId35"/>
    <p:sldId id="304" r:id="rId36"/>
    <p:sldId id="265" r:id="rId37"/>
    <p:sldId id="392" r:id="rId38"/>
    <p:sldId id="420" r:id="rId39"/>
    <p:sldId id="421" r:id="rId40"/>
    <p:sldId id="422" r:id="rId41"/>
    <p:sldId id="423" r:id="rId42"/>
    <p:sldId id="424" r:id="rId43"/>
    <p:sldId id="431" r:id="rId44"/>
    <p:sldId id="425" r:id="rId45"/>
    <p:sldId id="426" r:id="rId46"/>
    <p:sldId id="427" r:id="rId47"/>
    <p:sldId id="428" r:id="rId48"/>
    <p:sldId id="429" r:id="rId49"/>
    <p:sldId id="430" r:id="rId50"/>
    <p:sldId id="432" r:id="rId51"/>
    <p:sldId id="433" r:id="rId52"/>
    <p:sldId id="434" r:id="rId53"/>
    <p:sldId id="436" r:id="rId54"/>
    <p:sldId id="302" r:id="rId55"/>
    <p:sldId id="264" r:id="rId56"/>
    <p:sldId id="393" r:id="rId57"/>
    <p:sldId id="438" r:id="rId58"/>
    <p:sldId id="439" r:id="rId59"/>
    <p:sldId id="440" r:id="rId60"/>
    <p:sldId id="441" r:id="rId61"/>
    <p:sldId id="394" r:id="rId62"/>
    <p:sldId id="442" r:id="rId63"/>
    <p:sldId id="443" r:id="rId64"/>
    <p:sldId id="437" r:id="rId65"/>
    <p:sldId id="293" r:id="rId66"/>
    <p:sldId id="289" r:id="rId67"/>
    <p:sldId id="335" r:id="rId68"/>
    <p:sldId id="383" r:id="rId69"/>
    <p:sldId id="338" r:id="rId70"/>
    <p:sldId id="384" r:id="rId71"/>
    <p:sldId id="341" r:id="rId72"/>
    <p:sldId id="336" r:id="rId73"/>
    <p:sldId id="343" r:id="rId74"/>
    <p:sldId id="444" r:id="rId75"/>
    <p:sldId id="344" r:id="rId76"/>
    <p:sldId id="345" r:id="rId77"/>
    <p:sldId id="346" r:id="rId78"/>
    <p:sldId id="347" r:id="rId79"/>
    <p:sldId id="348" r:id="rId80"/>
    <p:sldId id="349" r:id="rId81"/>
    <p:sldId id="414" r:id="rId82"/>
    <p:sldId id="350" r:id="rId83"/>
    <p:sldId id="292" r:id="rId84"/>
    <p:sldId id="288" r:id="rId85"/>
    <p:sldId id="279" r:id="rId86"/>
    <p:sldId id="419" r:id="rId87"/>
    <p:sldId id="415" r:id="rId88"/>
    <p:sldId id="416" r:id="rId89"/>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72" y="8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400" dirty="0">
                <a:latin typeface="Lucida Grande" charset="0"/>
                <a:cs typeface="Lucida Grande" charset="0"/>
                <a:sym typeface="Lucida Grande" charset="0"/>
              </a:rPr>
              <a:t>Have the students talk about which month they like and why.  They can circle their </a:t>
            </a:r>
            <a:r>
              <a:rPr lang="en-US" sz="1400" dirty="0" err="1">
                <a:latin typeface="Lucida Grande" charset="0"/>
                <a:cs typeface="Lucida Grande" charset="0"/>
                <a:sym typeface="Lucida Grande" charset="0"/>
              </a:rPr>
              <a:t>favourite</a:t>
            </a:r>
            <a:r>
              <a:rPr lang="en-US" sz="1400" dirty="0">
                <a:latin typeface="Lucida Grande" charset="0"/>
                <a:cs typeface="Lucida Grande" charset="0"/>
                <a:sym typeface="Lucida Grande" charset="0"/>
              </a:rPr>
              <a:t> month as well.</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Adverbs. The following section has fill in the blanks with adverbs and answers on the following slides.  Have the students write in the answers before you continue on to the next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Terrible, Loudly, Hard, Noisy, Quietly, Slowly, Good, Quickly! &lt;- These words are the adverbs.</a:t>
            </a:r>
          </a:p>
          <a:p>
            <a:r>
              <a:rPr lang="en-US" sz="2200" dirty="0">
                <a:latin typeface="Lucida Grande" charset="0"/>
                <a:cs typeface="Lucida Grande" charset="0"/>
                <a:sym typeface="Lucida Grande" charset="0"/>
              </a:rPr>
              <a:t>You can have each student use a different </a:t>
            </a:r>
            <a:r>
              <a:rPr lang="en-US" sz="2200" dirty="0" err="1">
                <a:latin typeface="Lucida Grande" charset="0"/>
                <a:cs typeface="Lucida Grande" charset="0"/>
                <a:sym typeface="Lucida Grande" charset="0"/>
              </a:rPr>
              <a:t>colour</a:t>
            </a:r>
            <a:r>
              <a:rPr lang="en-US" sz="2200" dirty="0">
                <a:latin typeface="Lucida Grande" charset="0"/>
                <a:cs typeface="Lucida Grande" charset="0"/>
                <a:sym typeface="Lucida Grande" charset="0"/>
              </a:rPr>
              <a:t> each so that you can identify which student circled what words.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and have the students guess where they are going today.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Ask the students what they see in the pictures.  Have them circle specific </a:t>
            </a:r>
            <a:r>
              <a:rPr lang="en-US" sz="2200" dirty="0" err="1">
                <a:latin typeface="Lucida Grande" charset="0"/>
                <a:cs typeface="Lucida Grande" charset="0"/>
                <a:sym typeface="Lucida Grande" charset="0"/>
              </a:rPr>
              <a:t>colours</a:t>
            </a:r>
            <a:r>
              <a:rPr lang="en-US" sz="2200" dirty="0">
                <a:latin typeface="Lucida Grande" charset="0"/>
                <a:cs typeface="Lucida Grande" charset="0"/>
                <a:sym typeface="Lucida Grande" charset="0"/>
              </a:rPr>
              <a:t> and see if they have ever seen dogsledding before, maybe on </a:t>
            </a:r>
            <a:r>
              <a:rPr lang="en-US" sz="2200" dirty="0" err="1">
                <a:latin typeface="Lucida Grande" charset="0"/>
                <a:cs typeface="Lucida Grande" charset="0"/>
                <a:sym typeface="Lucida Grande" charset="0"/>
              </a:rPr>
              <a:t>tv</a:t>
            </a:r>
            <a:r>
              <a:rPr lang="en-US" sz="2200" dirty="0">
                <a:latin typeface="Lucida Grande" charset="0"/>
                <a:cs typeface="Lucida Grande" charset="0"/>
                <a:sym typeface="Lucida Grande" charset="0"/>
              </a:rPr>
              <a:t>. Play the video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Dog Sledding</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Canada</a:t>
            </a:r>
            <a:r>
              <a:rPr lang="en-US" sz="2200" baseline="0" dirty="0">
                <a:latin typeface="Lucida Grande" charset="0"/>
                <a:cs typeface="Lucida Grande" charset="0"/>
                <a:sym typeface="Lucida Grande" charset="0"/>
              </a:rPr>
              <a:t> </a:t>
            </a:r>
            <a:r>
              <a:rPr lang="en-US" sz="2200" dirty="0" err="1">
                <a:latin typeface="Lucida Grande" charset="0"/>
                <a:cs typeface="Lucida Grande" charset="0"/>
                <a:sym typeface="Lucida Grande" charset="0"/>
              </a:rPr>
              <a:t>vs</a:t>
            </a:r>
            <a:r>
              <a:rPr lang="en-US" sz="2200" dirty="0">
                <a:latin typeface="Lucida Grande" charset="0"/>
                <a:cs typeface="Lucida Grande" charset="0"/>
                <a:sym typeface="Lucida Grande" charset="0"/>
              </a:rPr>
              <a:t> China, talk about the flags, where they are located in the world </a:t>
            </a:r>
            <a:r>
              <a:rPr lang="en-US" sz="2200" dirty="0" err="1">
                <a:latin typeface="Lucida Grande" charset="0"/>
                <a:cs typeface="Lucida Grande" charset="0"/>
                <a:sym typeface="Lucida Grande" charset="0"/>
              </a:rPr>
              <a:t>etc</a:t>
            </a:r>
            <a:r>
              <a:rPr lang="en-US" sz="2200" dirty="0">
                <a:latin typeface="Lucida Grande" charset="0"/>
                <a:cs typeface="Lucida Grande" charset="0"/>
                <a:sym typeface="Lucida Grande" charset="0"/>
              </a:rPr>
              <a:t>, see if anyone has ever been there before!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Ask the students if they would like to go dogsledding or not. Have them circle yes or no.</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Have the students tell you why they do or do not want to go dogsledding.  Some reasons might be that it is too cold or that they are afraid.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Brainstorm together about how snow would feel. write the key words on the board such as wet, cold. what are some things you could do with snow such a make snowballs, snow angels, snow forts, igloos etc..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the </a:t>
            </a:r>
            <a:r>
              <a:rPr lang="ja-JP" altLang="en-US" sz="2200" dirty="0">
                <a:latin typeface="Arial"/>
                <a:cs typeface="Lucida Grande" charset="0"/>
                <a:sym typeface="Lucida Grande" charset="0"/>
              </a:rPr>
              <a:t>‘</a:t>
            </a:r>
            <a:r>
              <a:rPr lang="en-US" sz="2200" dirty="0" err="1">
                <a:latin typeface="Lucida Grande" charset="0"/>
                <a:cs typeface="Lucida Grande" charset="0"/>
                <a:sym typeface="Lucida Grande" charset="0"/>
              </a:rPr>
              <a:t>nn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sound and have them try it out.  Write the other </a:t>
            </a:r>
            <a:r>
              <a:rPr lang="ja-JP" altLang="en-US" sz="2200" dirty="0">
                <a:latin typeface="Arial"/>
                <a:cs typeface="Lucida Grande" charset="0"/>
                <a:sym typeface="Lucida Grande" charset="0"/>
              </a:rPr>
              <a:t>‘</a:t>
            </a:r>
            <a:r>
              <a:rPr lang="en-US" sz="2200" dirty="0" err="1">
                <a:latin typeface="Lucida Grande" charset="0"/>
                <a:cs typeface="Lucida Grande" charset="0"/>
                <a:sym typeface="Lucida Grande" charset="0"/>
              </a:rPr>
              <a:t>nn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a:latin typeface="Lucida Grande" charset="0"/>
                <a:cs typeface="Lucida Grande" charset="0"/>
                <a:sym typeface="Lucida Grande" charset="0"/>
              </a:rPr>
              <a:t>bandanna </a:t>
            </a:r>
            <a:r>
              <a:rPr lang="en-US" sz="2200" dirty="0" err="1">
                <a:latin typeface="Lucida Grande" charset="0"/>
                <a:cs typeface="Lucida Grande" charset="0"/>
                <a:sym typeface="Lucida Grande" charset="0"/>
              </a:rPr>
              <a:t>etc</a:t>
            </a:r>
            <a:r>
              <a:rPr lang="en-US" sz="2200" dirty="0">
                <a:latin typeface="Lucida Grande" charset="0"/>
                <a:cs typeface="Lucida Grande" charset="0"/>
                <a:sym typeface="Lucida Grande" charset="0"/>
              </a:rPr>
              <a:t> ..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Let the students know that this activity is on their worksheet which they should have in front of them.  Make sure the students pens work if not ensure that you enable them to work on </a:t>
            </a:r>
            <a:r>
              <a:rPr lang="en-US" sz="2200" dirty="0" err="1">
                <a:latin typeface="Lucida Grande" charset="0"/>
                <a:cs typeface="Lucida Grande" charset="0"/>
                <a:sym typeface="Lucida Grande" charset="0"/>
              </a:rPr>
              <a:t>FastMeeting</a:t>
            </a:r>
            <a:r>
              <a:rPr lang="en-US" sz="2200" dirty="0">
                <a:latin typeface="Lucida Grande" charset="0"/>
                <a:cs typeface="Lucida Grande" charset="0"/>
                <a:sym typeface="Lucida Grande" charset="0"/>
              </a:rPr>
              <a:t>.  Point out the </a:t>
            </a:r>
            <a:r>
              <a:rPr lang="ja-JP" altLang="en-US" sz="2200" dirty="0">
                <a:latin typeface="Arial"/>
                <a:cs typeface="Lucida Grande" charset="0"/>
                <a:sym typeface="Lucida Grande" charset="0"/>
              </a:rPr>
              <a:t>“</a:t>
            </a:r>
            <a:r>
              <a:rPr lang="en-US" sz="2200" dirty="0" err="1">
                <a:latin typeface="Lucida Grande" charset="0"/>
                <a:cs typeface="Lucida Grande" charset="0"/>
                <a:sym typeface="Lucida Grande" charset="0"/>
              </a:rPr>
              <a:t>dd</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written in red and have the students draw lines for the corresponding words.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Skates</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bear and not see it.  Have the students guess before showing them the next slide.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the description for bears.  See if they have ever seen a bear in a zoo before, ask them to tell you what it looked like, where it lived etc..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You can ask the students where they think they are going today.</a:t>
            </a:r>
          </a:p>
          <a:p>
            <a:r>
              <a:rPr lang="en-US" sz="1200" dirty="0">
                <a:latin typeface="Lucida Grande" charset="0"/>
                <a:cs typeface="Lucida Grande" charset="0"/>
                <a:sym typeface="Lucida Grande" charset="0"/>
              </a:rPr>
              <a:t>Play the movie clip called </a:t>
            </a:r>
            <a:r>
              <a:rPr lang="ja-JP" altLang="en-US" sz="1200" dirty="0">
                <a:latin typeface="Arial"/>
                <a:cs typeface="Lucida Grande" charset="0"/>
                <a:sym typeface="Lucida Grande" charset="0"/>
              </a:rPr>
              <a:t>“</a:t>
            </a:r>
            <a:r>
              <a:rPr lang="en-US" sz="1200" dirty="0">
                <a:latin typeface="Lucida Grande" charset="0"/>
                <a:cs typeface="Lucida Grande" charset="0"/>
                <a:sym typeface="Lucida Grande" charset="0"/>
              </a:rPr>
              <a:t>Where are we going today?</a:t>
            </a:r>
            <a:r>
              <a:rPr lang="ja-JP" altLang="en-US" sz="1200" dirty="0">
                <a:latin typeface="Arial"/>
                <a:cs typeface="Lucida Grande" charset="0"/>
                <a:sym typeface="Lucida Grande" charset="0"/>
              </a:rPr>
              <a:t>”</a:t>
            </a:r>
            <a:endParaRPr lang="en-US" sz="1200" dirty="0">
              <a:latin typeface="Lucida Grande" charset="0"/>
              <a:cs typeface="Lucida Grande" charset="0"/>
              <a:sym typeface="Lucida Grande"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You can ask the students where they think they are going today.</a:t>
            </a:r>
          </a:p>
          <a:p>
            <a:pPr>
              <a:defRPr/>
            </a:pPr>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2.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0.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2.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2.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2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2.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18" Type="http://schemas.openxmlformats.org/officeDocument/2006/relationships/image" Target="../media/image29.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17" Type="http://schemas.openxmlformats.org/officeDocument/2006/relationships/image" Target="../media/image28.png"/><Relationship Id="rId2" Type="http://schemas.openxmlformats.org/officeDocument/2006/relationships/slideLayout" Target="../slideLayouts/slideLayout332.xml"/><Relationship Id="rId16" Type="http://schemas.openxmlformats.org/officeDocument/2006/relationships/image" Target="../media/image2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2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image" Target="../media/image5.png"/><Relationship Id="rId20"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cstate="email">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cstate="email">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email">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cstate="email">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35.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36.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36.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35.xml"/><Relationship Id="rId7" Type="http://schemas.openxmlformats.org/officeDocument/2006/relationships/image" Target="../media/image9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36.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50.pn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34.png"/><Relationship Id="rId7"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69.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69.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34.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5.png"/><Relationship Id="rId7"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3.png"/><Relationship Id="rId7"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4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088" y="1714500"/>
            <a:ext cx="12609512"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 name="Rectangle 1"/>
          <p:cNvSpPr/>
          <p:nvPr/>
        </p:nvSpPr>
        <p:spPr>
          <a:xfrm>
            <a:off x="6646416" y="6460976"/>
            <a:ext cx="5782320" cy="1077218"/>
          </a:xfrm>
          <a:prstGeom prst="rect">
            <a:avLst/>
          </a:prstGeom>
          <a:solidFill>
            <a:srgbClr val="FFFFFF"/>
          </a:solidFill>
        </p:spPr>
        <p:txBody>
          <a:bodyPr wrap="square">
            <a:spAutoFit/>
          </a:bodyPr>
          <a:lstStyle/>
          <a:p>
            <a:r>
              <a:rPr lang="en-US" sz="3200" dirty="0">
                <a:solidFill>
                  <a:schemeClr val="tx1"/>
                </a:solidFill>
                <a:latin typeface="Century Gothic"/>
                <a:ea typeface="ＭＳ Ｐゴシック" charset="0"/>
                <a:cs typeface="Century Gothic"/>
                <a:sym typeface="Gill Sans" charset="0"/>
              </a:rPr>
              <a:t>In January we skate on the</a:t>
            </a:r>
          </a:p>
          <a:p>
            <a:r>
              <a:rPr lang="en-US" sz="3200" dirty="0">
                <a:solidFill>
                  <a:schemeClr val="tx1"/>
                </a:solidFill>
                <a:latin typeface="Century Gothic"/>
                <a:ea typeface="ＭＳ Ｐゴシック" charset="0"/>
                <a:cs typeface="Century Gothic"/>
                <a:sym typeface="Gill Sans" charset="0"/>
              </a:rPr>
              <a:t> frozen river</a:t>
            </a:r>
          </a:p>
        </p:txBody>
      </p:sp>
    </p:spTree>
    <p:extLst>
      <p:ext uri="{BB962C8B-B14F-4D97-AF65-F5344CB8AC3E}">
        <p14:creationId xmlns:p14="http://schemas.microsoft.com/office/powerpoint/2010/main" val="15634358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13" y="1564432"/>
            <a:ext cx="12980987" cy="624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 name="Rectangle 1"/>
          <p:cNvSpPr/>
          <p:nvPr/>
        </p:nvSpPr>
        <p:spPr>
          <a:xfrm>
            <a:off x="7438504" y="1924472"/>
            <a:ext cx="4248472" cy="1569660"/>
          </a:xfrm>
          <a:prstGeom prst="rect">
            <a:avLst/>
          </a:prstGeom>
          <a:solidFill>
            <a:srgbClr val="FFFFFF"/>
          </a:solidFill>
        </p:spPr>
        <p:txBody>
          <a:bodyPr wrap="square">
            <a:spAutoFit/>
          </a:bodyPr>
          <a:lstStyle/>
          <a:p>
            <a:r>
              <a:rPr lang="en-US" sz="3200" dirty="0">
                <a:solidFill>
                  <a:schemeClr val="tx1"/>
                </a:solidFill>
                <a:latin typeface="Century Gothic"/>
                <a:ea typeface="ＭＳ Ｐゴシック" charset="0"/>
                <a:cs typeface="Century Gothic"/>
                <a:sym typeface="Gill Sans" charset="0"/>
              </a:rPr>
              <a:t>In February, we make</a:t>
            </a:r>
          </a:p>
          <a:p>
            <a:r>
              <a:rPr lang="en-US" sz="3200" dirty="0">
                <a:solidFill>
                  <a:schemeClr val="tx1"/>
                </a:solidFill>
                <a:latin typeface="Century Gothic"/>
                <a:ea typeface="ＭＳ Ｐゴシック" charset="0"/>
                <a:cs typeface="Century Gothic"/>
                <a:sym typeface="Gill Sans" charset="0"/>
              </a:rPr>
              <a:t> things out of ice!</a:t>
            </a:r>
          </a:p>
        </p:txBody>
      </p:sp>
    </p:spTree>
    <p:extLst>
      <p:ext uri="{BB962C8B-B14F-4D97-AF65-F5344CB8AC3E}">
        <p14:creationId xmlns:p14="http://schemas.microsoft.com/office/powerpoint/2010/main" val="15634358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92424"/>
            <a:ext cx="13055600" cy="6267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 name="Rectangle 1"/>
          <p:cNvSpPr/>
          <p:nvPr/>
        </p:nvSpPr>
        <p:spPr bwMode="auto">
          <a:xfrm>
            <a:off x="8950672" y="1852464"/>
            <a:ext cx="3744416" cy="1224136"/>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March we eat </a:t>
            </a:r>
          </a:p>
          <a:p>
            <a:r>
              <a:rPr lang="en-US" sz="3200" dirty="0">
                <a:solidFill>
                  <a:schemeClr val="tx1"/>
                </a:solidFill>
                <a:latin typeface="Century Gothic"/>
                <a:ea typeface="ＭＳ Ｐゴシック" charset="0"/>
                <a:cs typeface="Century Gothic"/>
                <a:sym typeface="Gill Sans" charset="0"/>
              </a:rPr>
              <a:t>maple syrup.</a:t>
            </a:r>
          </a:p>
        </p:txBody>
      </p:sp>
    </p:spTree>
    <p:extLst>
      <p:ext uri="{BB962C8B-B14F-4D97-AF65-F5344CB8AC3E}">
        <p14:creationId xmlns:p14="http://schemas.microsoft.com/office/powerpoint/2010/main" val="15634358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4000" y="1455738"/>
            <a:ext cx="12839700" cy="616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669752" y="1852464"/>
            <a:ext cx="3096344"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April we</a:t>
            </a:r>
          </a:p>
          <a:p>
            <a:r>
              <a:rPr lang="en-US" sz="3200" dirty="0">
                <a:solidFill>
                  <a:schemeClr val="tx1"/>
                </a:solidFill>
                <a:latin typeface="Century Gothic"/>
                <a:ea typeface="ＭＳ Ｐゴシック" charset="0"/>
                <a:cs typeface="Century Gothic"/>
                <a:sym typeface="Gill Sans" charset="0"/>
              </a:rPr>
              <a:t> go on a boat.</a:t>
            </a:r>
          </a:p>
        </p:txBody>
      </p:sp>
    </p:spTree>
    <p:extLst>
      <p:ext uri="{BB962C8B-B14F-4D97-AF65-F5344CB8AC3E}">
        <p14:creationId xmlns:p14="http://schemas.microsoft.com/office/powerpoint/2010/main" val="23861481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20416"/>
            <a:ext cx="13004800" cy="649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597744" y="1780456"/>
            <a:ext cx="3384376"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May we see flowers.</a:t>
            </a:r>
          </a:p>
        </p:txBody>
      </p:sp>
    </p:spTree>
    <p:extLst>
      <p:ext uri="{BB962C8B-B14F-4D97-AF65-F5344CB8AC3E}">
        <p14:creationId xmlns:p14="http://schemas.microsoft.com/office/powerpoint/2010/main" val="23861481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20416"/>
            <a:ext cx="13017500"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525736" y="6100936"/>
            <a:ext cx="4320480" cy="1152128"/>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June we </a:t>
            </a:r>
          </a:p>
          <a:p>
            <a:r>
              <a:rPr lang="en-US" sz="3200" dirty="0">
                <a:solidFill>
                  <a:schemeClr val="tx1"/>
                </a:solidFill>
                <a:latin typeface="Century Gothic"/>
                <a:ea typeface="ＭＳ Ｐゴシック" charset="0"/>
                <a:cs typeface="Century Gothic"/>
                <a:sym typeface="Gill Sans" charset="0"/>
              </a:rPr>
              <a:t>see fireworks!</a:t>
            </a:r>
          </a:p>
        </p:txBody>
      </p:sp>
    </p:spTree>
    <p:extLst>
      <p:ext uri="{BB962C8B-B14F-4D97-AF65-F5344CB8AC3E}">
        <p14:creationId xmlns:p14="http://schemas.microsoft.com/office/powerpoint/2010/main" val="238614811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73200"/>
            <a:ext cx="12850813" cy="631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453728" y="1780456"/>
            <a:ext cx="5832648" cy="93610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July we see cowboys.</a:t>
            </a:r>
          </a:p>
        </p:txBody>
      </p:sp>
    </p:spTree>
    <p:extLst>
      <p:ext uri="{BB962C8B-B14F-4D97-AF65-F5344CB8AC3E}">
        <p14:creationId xmlns:p14="http://schemas.microsoft.com/office/powerpoint/2010/main" val="23861481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2100" y="1277938"/>
            <a:ext cx="12776200" cy="640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6862440" y="1780456"/>
            <a:ext cx="3672408" cy="1368152"/>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August we find fruit.</a:t>
            </a:r>
          </a:p>
        </p:txBody>
      </p:sp>
    </p:spTree>
    <p:extLst>
      <p:ext uri="{BB962C8B-B14F-4D97-AF65-F5344CB8AC3E}">
        <p14:creationId xmlns:p14="http://schemas.microsoft.com/office/powerpoint/2010/main" val="23861481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213" y="1231900"/>
            <a:ext cx="12815887"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381720" y="1636440"/>
            <a:ext cx="3456384" cy="165618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September </a:t>
            </a:r>
          </a:p>
          <a:p>
            <a:r>
              <a:rPr lang="en-US" sz="3200" dirty="0">
                <a:solidFill>
                  <a:schemeClr val="tx1"/>
                </a:solidFill>
                <a:latin typeface="Century Gothic"/>
                <a:ea typeface="ＭＳ Ｐゴシック" charset="0"/>
                <a:cs typeface="Century Gothic"/>
                <a:sym typeface="Gill Sans" charset="0"/>
              </a:rPr>
              <a:t>we ride a train.</a:t>
            </a:r>
          </a:p>
        </p:txBody>
      </p:sp>
    </p:spTree>
    <p:extLst>
      <p:ext uri="{BB962C8B-B14F-4D97-AF65-F5344CB8AC3E}">
        <p14:creationId xmlns:p14="http://schemas.microsoft.com/office/powerpoint/2010/main" val="23861481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138" y="1276400"/>
            <a:ext cx="12819062"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7078464" y="1780456"/>
            <a:ext cx="4536504"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October</a:t>
            </a:r>
          </a:p>
          <a:p>
            <a:r>
              <a:rPr lang="en-US" sz="3200" dirty="0">
                <a:solidFill>
                  <a:schemeClr val="tx1"/>
                </a:solidFill>
                <a:latin typeface="Century Gothic"/>
                <a:ea typeface="ＭＳ Ｐゴシック" charset="0"/>
                <a:cs typeface="Century Gothic"/>
                <a:sym typeface="Gill Sans" charset="0"/>
              </a:rPr>
              <a:t> we see fish!</a:t>
            </a:r>
          </a:p>
        </p:txBody>
      </p:sp>
    </p:spTree>
    <p:extLst>
      <p:ext uri="{BB962C8B-B14F-4D97-AF65-F5344CB8AC3E}">
        <p14:creationId xmlns:p14="http://schemas.microsoft.com/office/powerpoint/2010/main" val="23861481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896" y="2572544"/>
            <a:ext cx="9439696" cy="6702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58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0"/>
            <a:ext cx="54102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76400"/>
            <a:ext cx="12992100" cy="6332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381720" y="1708448"/>
            <a:ext cx="4536504"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November</a:t>
            </a:r>
          </a:p>
          <a:p>
            <a:r>
              <a:rPr lang="en-US" sz="3200" dirty="0">
                <a:solidFill>
                  <a:schemeClr val="tx1"/>
                </a:solidFill>
                <a:latin typeface="Century Gothic"/>
                <a:ea typeface="ＭＳ Ｐゴシック" charset="0"/>
                <a:cs typeface="Century Gothic"/>
                <a:sym typeface="Gill Sans" charset="0"/>
              </a:rPr>
              <a:t>we go to the fair.</a:t>
            </a:r>
          </a:p>
        </p:txBody>
      </p:sp>
    </p:spTree>
    <p:extLst>
      <p:ext uri="{BB962C8B-B14F-4D97-AF65-F5344CB8AC3E}">
        <p14:creationId xmlns:p14="http://schemas.microsoft.com/office/powerpoint/2010/main" val="37873194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738" y="1244600"/>
            <a:ext cx="12882562" cy="660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525736" y="6244952"/>
            <a:ext cx="5112568"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December, we go dog sledding in the snow</a:t>
            </a:r>
          </a:p>
        </p:txBody>
      </p:sp>
    </p:spTree>
    <p:extLst>
      <p:ext uri="{BB962C8B-B14F-4D97-AF65-F5344CB8AC3E}">
        <p14:creationId xmlns:p14="http://schemas.microsoft.com/office/powerpoint/2010/main" val="37873194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348408"/>
            <a:ext cx="12852400" cy="637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525736" y="6244952"/>
            <a:ext cx="5112568" cy="1008112"/>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Home sweet home!</a:t>
            </a:r>
          </a:p>
        </p:txBody>
      </p:sp>
    </p:spTree>
    <p:extLst>
      <p:ext uri="{BB962C8B-B14F-4D97-AF65-F5344CB8AC3E}">
        <p14:creationId xmlns:p14="http://schemas.microsoft.com/office/powerpoint/2010/main" val="37873194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1600" y="1348408"/>
            <a:ext cx="12801600" cy="638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4"/>
          <p:cNvSpPr/>
          <p:nvPr/>
        </p:nvSpPr>
        <p:spPr bwMode="auto">
          <a:xfrm>
            <a:off x="3982120" y="7901136"/>
            <a:ext cx="5112568"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The month I like is ________________!</a:t>
            </a:r>
          </a:p>
        </p:txBody>
      </p:sp>
    </p:spTree>
    <p:extLst>
      <p:ext uri="{BB962C8B-B14F-4D97-AF65-F5344CB8AC3E}">
        <p14:creationId xmlns:p14="http://schemas.microsoft.com/office/powerpoint/2010/main" val="31807337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Learn new winter words</a:t>
            </a: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The months of the year</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8"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5816" y="343664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Adverbs</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160" y="2716213"/>
            <a:ext cx="4320480" cy="55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0672" y="6749008"/>
            <a:ext cx="3832956" cy="245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is </a:t>
            </a:r>
            <a:r>
              <a:rPr lang="en-US" sz="6000" b="1">
                <a:latin typeface="Century Gothic" charset="0"/>
                <a:cs typeface="Georgia" charset="0"/>
              </a:rPr>
              <a:t>an adverb?</a:t>
            </a:r>
            <a:endParaRPr lang="en-US" sz="6000" b="1" dirty="0">
              <a:latin typeface="Century Gothic" charset="0"/>
              <a:cs typeface="Georgia" charset="0"/>
            </a:endParaRP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is a word that changes  a verb, adjective, or sentence.</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They can swim fast.</a:t>
            </a:r>
          </a:p>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They can swim _________ fast.</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2" name="Picture 1"/>
          <p:cNvPicPr>
            <a:picLocks noChangeAspect="1"/>
          </p:cNvPicPr>
          <p:nvPr/>
        </p:nvPicPr>
        <p:blipFill>
          <a:blip r:embed="rId4"/>
          <a:stretch>
            <a:fillRect/>
          </a:stretch>
        </p:blipFill>
        <p:spPr>
          <a:xfrm>
            <a:off x="4270152" y="6100936"/>
            <a:ext cx="4460654" cy="295983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is an adverb?</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is a word that changes  a verb, adjective, or sentence.</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They can swim fast.</a:t>
            </a:r>
          </a:p>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They can swim </a:t>
            </a:r>
            <a:r>
              <a:rPr lang="en-CA" sz="4000" b="1" dirty="0">
                <a:solidFill>
                  <a:srgbClr val="FF6600"/>
                </a:solidFill>
                <a:latin typeface="Century Gothic" charset="0"/>
                <a:cs typeface="Century Gothic" charset="0"/>
                <a:sym typeface="Century Gothic" charset="0"/>
              </a:rPr>
              <a:t>very</a:t>
            </a:r>
            <a:r>
              <a:rPr lang="en-CA" sz="4000" b="1" dirty="0">
                <a:solidFill>
                  <a:schemeClr val="accent2">
                    <a:lumMod val="60000"/>
                    <a:lumOff val="40000"/>
                  </a:schemeClr>
                </a:solidFill>
                <a:latin typeface="Century Gothic" charset="0"/>
                <a:cs typeface="Century Gothic" charset="0"/>
                <a:sym typeface="Century Gothic" charset="0"/>
              </a:rPr>
              <a:t> fast.</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6316960"/>
            <a:ext cx="49149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541661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is an adverb?</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usually answers questions like</a:t>
            </a:r>
          </a:p>
          <a:p>
            <a:pPr marL="279400" indent="-63500">
              <a:spcBef>
                <a:spcPts val="2000"/>
              </a:spcBef>
              <a:buSzPct val="77000"/>
            </a:pPr>
            <a:r>
              <a:rPr lang="en-CA" sz="4000" dirty="0">
                <a:solidFill>
                  <a:srgbClr val="005A7C"/>
                </a:solidFill>
                <a:latin typeface="Century Gothic" charset="0"/>
                <a:cs typeface="Century Gothic" charset="0"/>
                <a:sym typeface="Century Gothic" charset="0"/>
              </a:rPr>
              <a:t> How? In what way? Where? When?</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pic>
        <p:nvPicPr>
          <p:cNvPr id="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59300" y="5020816"/>
            <a:ext cx="389096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8100370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is an adverb?</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usually answers questions like How? In what way? Where? When?</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past the sleeping bear.</a:t>
            </a:r>
          </a:p>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________ past the sleeping bear.</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98544" y="6100936"/>
            <a:ext cx="1571428" cy="293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99" b="100000" l="0" r="100000"/>
                    </a14:imgEffect>
                  </a14:imgLayer>
                </a14:imgProps>
              </a:ext>
              <a:ext uri="{28A0092B-C50C-407E-A947-70E740481C1C}">
                <a14:useLocalDpi xmlns:a14="http://schemas.microsoft.com/office/drawing/2010/main" val="0"/>
              </a:ext>
            </a:extLst>
          </a:blip>
          <a:srcRect/>
          <a:stretch>
            <a:fillRect/>
          </a:stretch>
        </p:blipFill>
        <p:spPr bwMode="auto">
          <a:xfrm>
            <a:off x="3838104" y="6965032"/>
            <a:ext cx="3314700" cy="201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0639214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Draw a picture of a story</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Descriptive adjectives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 ‘MM’</a:t>
            </a:r>
          </a:p>
        </p:txBody>
      </p:sp>
      <p:pic>
        <p:nvPicPr>
          <p:cNvPr id="3789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01800" y="5812904"/>
            <a:ext cx="5172390" cy="350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2320" y="6100936"/>
            <a:ext cx="2880320" cy="2793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7" name="Picture 1"/>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310712" y="5494212"/>
            <a:ext cx="2952328" cy="3924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is an adverb?</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usually answers questions like How? In what way? Where? When?</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past the sleeping bear.</a:t>
            </a:r>
          </a:p>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a:t>
            </a:r>
            <a:r>
              <a:rPr lang="en-CA" sz="4000" b="1" dirty="0">
                <a:solidFill>
                  <a:srgbClr val="FF6600"/>
                </a:solidFill>
                <a:latin typeface="Century Gothic" charset="0"/>
                <a:cs typeface="Century Gothic" charset="0"/>
                <a:sym typeface="Century Gothic" charset="0"/>
              </a:rPr>
              <a:t>quietly</a:t>
            </a:r>
            <a:r>
              <a:rPr lang="en-CA" sz="4000" b="1" dirty="0">
                <a:solidFill>
                  <a:schemeClr val="accent2">
                    <a:lumMod val="60000"/>
                    <a:lumOff val="40000"/>
                  </a:schemeClr>
                </a:solidFill>
                <a:latin typeface="Century Gothic" charset="0"/>
                <a:cs typeface="Century Gothic" charset="0"/>
                <a:sym typeface="Century Gothic" charset="0"/>
              </a:rPr>
              <a:t> past the sleeping bear.</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98544" y="6100936"/>
            <a:ext cx="1571428" cy="293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99" b="100000" l="0" r="100000"/>
                    </a14:imgEffect>
                  </a14:imgLayer>
                </a14:imgProps>
              </a:ext>
              <a:ext uri="{28A0092B-C50C-407E-A947-70E740481C1C}">
                <a14:useLocalDpi xmlns:a14="http://schemas.microsoft.com/office/drawing/2010/main" val="0"/>
              </a:ext>
            </a:extLst>
          </a:blip>
          <a:srcRect/>
          <a:stretch>
            <a:fillRect/>
          </a:stretch>
        </p:blipFill>
        <p:spPr bwMode="auto">
          <a:xfrm>
            <a:off x="3838104" y="6965032"/>
            <a:ext cx="3314700" cy="201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9353784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try it!</a:t>
            </a:r>
          </a:p>
        </p:txBody>
      </p:sp>
      <p:sp>
        <p:nvSpPr>
          <p:cNvPr id="5"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She walks ________________.</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The boy ____________ drove the car.</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The day was ____________ hot.</a:t>
            </a:r>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30592" y="2500536"/>
            <a:ext cx="1625603" cy="2340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174808" y="3868688"/>
            <a:ext cx="2351087"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672" y="6821016"/>
            <a:ext cx="215900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try it!</a:t>
            </a:r>
          </a:p>
        </p:txBody>
      </p:sp>
      <p:sp>
        <p:nvSpPr>
          <p:cNvPr id="5"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She walks </a:t>
            </a:r>
            <a:r>
              <a:rPr lang="en-CA" sz="4000" b="1" dirty="0">
                <a:solidFill>
                  <a:srgbClr val="FF6600"/>
                </a:solidFill>
                <a:latin typeface="Century Gothic" charset="0"/>
                <a:cs typeface="Century Gothic" charset="0"/>
                <a:sym typeface="Century Gothic" charset="0"/>
              </a:rPr>
              <a:t>slowly</a:t>
            </a:r>
            <a:r>
              <a:rPr lang="en-CA" sz="4000" dirty="0">
                <a:solidFill>
                  <a:srgbClr val="005A7C"/>
                </a:solidFill>
                <a:latin typeface="Century Gothic" charset="0"/>
                <a:cs typeface="Century Gothic" charset="0"/>
                <a:sym typeface="Century Gothic" charset="0"/>
              </a:rPr>
              <a:t>.</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The boy </a:t>
            </a:r>
            <a:r>
              <a:rPr lang="en-CA" sz="4000" b="1" dirty="0">
                <a:solidFill>
                  <a:srgbClr val="FF6600"/>
                </a:solidFill>
                <a:latin typeface="Century Gothic" charset="0"/>
                <a:cs typeface="Century Gothic" charset="0"/>
                <a:sym typeface="Century Gothic" charset="0"/>
              </a:rPr>
              <a:t>quickly</a:t>
            </a:r>
            <a:r>
              <a:rPr lang="en-CA" sz="4000" dirty="0">
                <a:solidFill>
                  <a:srgbClr val="FF6600"/>
                </a:solidFill>
                <a:latin typeface="Century Gothic" charset="0"/>
                <a:cs typeface="Century Gothic" charset="0"/>
                <a:sym typeface="Century Gothic" charset="0"/>
              </a:rPr>
              <a:t> </a:t>
            </a:r>
            <a:r>
              <a:rPr lang="en-CA" sz="4000" dirty="0">
                <a:solidFill>
                  <a:srgbClr val="005A7C"/>
                </a:solidFill>
                <a:latin typeface="Century Gothic" charset="0"/>
                <a:cs typeface="Century Gothic" charset="0"/>
                <a:sym typeface="Century Gothic" charset="0"/>
              </a:rPr>
              <a:t>drove the car.</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The day was </a:t>
            </a:r>
            <a:r>
              <a:rPr lang="en-CA" sz="4000" b="1" dirty="0">
                <a:solidFill>
                  <a:srgbClr val="FF6600"/>
                </a:solidFill>
                <a:latin typeface="Century Gothic" charset="0"/>
                <a:cs typeface="Century Gothic" charset="0"/>
                <a:sym typeface="Century Gothic" charset="0"/>
              </a:rPr>
              <a:t>very</a:t>
            </a:r>
            <a:r>
              <a:rPr lang="en-CA" sz="4000" dirty="0">
                <a:solidFill>
                  <a:srgbClr val="FF6600"/>
                </a:solidFill>
                <a:latin typeface="Century Gothic" charset="0"/>
                <a:cs typeface="Century Gothic" charset="0"/>
                <a:sym typeface="Century Gothic" charset="0"/>
              </a:rPr>
              <a:t> </a:t>
            </a:r>
            <a:r>
              <a:rPr lang="en-CA" sz="4000" dirty="0">
                <a:solidFill>
                  <a:srgbClr val="005A7C"/>
                </a:solidFill>
                <a:latin typeface="Century Gothic" charset="0"/>
                <a:cs typeface="Century Gothic" charset="0"/>
                <a:sym typeface="Century Gothic" charset="0"/>
              </a:rPr>
              <a:t>hot.</a:t>
            </a:r>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30592" y="2500536"/>
            <a:ext cx="1625603" cy="2340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174808" y="3868688"/>
            <a:ext cx="2351087"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672" y="6821016"/>
            <a:ext cx="215900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670776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circle the adverbs!</a:t>
            </a:r>
          </a:p>
        </p:txBody>
      </p:sp>
      <p:sp>
        <p:nvSpPr>
          <p:cNvPr id="9" name="Rectangle 2"/>
          <p:cNvSpPr>
            <a:spLocks/>
          </p:cNvSpPr>
          <p:nvPr/>
        </p:nvSpPr>
        <p:spPr bwMode="auto">
          <a:xfrm>
            <a:off x="2477737" y="4736108"/>
            <a:ext cx="145239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2E6FFD"/>
                </a:solidFill>
                <a:latin typeface="Century Gothic"/>
                <a:ea typeface="ＭＳ Ｐゴシック" charset="0"/>
                <a:cs typeface="Century Gothic"/>
              </a:rPr>
              <a:t>Loudly</a:t>
            </a:r>
          </a:p>
        </p:txBody>
      </p:sp>
      <p:sp>
        <p:nvSpPr>
          <p:cNvPr id="10" name="Rectangle 3"/>
          <p:cNvSpPr>
            <a:spLocks/>
          </p:cNvSpPr>
          <p:nvPr/>
        </p:nvSpPr>
        <p:spPr bwMode="auto">
          <a:xfrm>
            <a:off x="7704125" y="7695208"/>
            <a:ext cx="1718419"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FF6600"/>
                </a:solidFill>
                <a:latin typeface="Century Gothic"/>
                <a:ea typeface="ＭＳ Ｐゴシック" charset="0"/>
                <a:cs typeface="Century Gothic"/>
              </a:rPr>
              <a:t>Quickly</a:t>
            </a:r>
          </a:p>
        </p:txBody>
      </p:sp>
      <p:sp>
        <p:nvSpPr>
          <p:cNvPr id="11" name="Rectangle 4"/>
          <p:cNvSpPr>
            <a:spLocks/>
          </p:cNvSpPr>
          <p:nvPr/>
        </p:nvSpPr>
        <p:spPr bwMode="auto">
          <a:xfrm>
            <a:off x="6281858" y="4024908"/>
            <a:ext cx="108315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AE00F0"/>
                </a:solidFill>
                <a:latin typeface="Century Gothic"/>
                <a:ea typeface="ＭＳ Ｐゴシック" charset="0"/>
                <a:cs typeface="Century Gothic"/>
              </a:rPr>
              <a:t>Hard</a:t>
            </a:r>
          </a:p>
        </p:txBody>
      </p:sp>
      <p:sp>
        <p:nvSpPr>
          <p:cNvPr id="12" name="Rectangle 5"/>
          <p:cNvSpPr>
            <a:spLocks/>
          </p:cNvSpPr>
          <p:nvPr/>
        </p:nvSpPr>
        <p:spPr bwMode="auto">
          <a:xfrm>
            <a:off x="3635325" y="6907808"/>
            <a:ext cx="1397819"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558E28"/>
                </a:solidFill>
                <a:latin typeface="Century Gothic"/>
                <a:ea typeface="ＭＳ Ｐゴシック" charset="0"/>
                <a:cs typeface="Century Gothic"/>
              </a:rPr>
              <a:t>Slowly</a:t>
            </a:r>
          </a:p>
        </p:txBody>
      </p:sp>
      <p:sp>
        <p:nvSpPr>
          <p:cNvPr id="13" name="Rectangle 6"/>
          <p:cNvSpPr>
            <a:spLocks/>
          </p:cNvSpPr>
          <p:nvPr/>
        </p:nvSpPr>
        <p:spPr bwMode="auto">
          <a:xfrm>
            <a:off x="9022680" y="5812904"/>
            <a:ext cx="1590179"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3F691E"/>
                </a:solidFill>
                <a:latin typeface="Century Gothic"/>
                <a:ea typeface="ＭＳ Ｐゴシック" charset="0"/>
                <a:cs typeface="Century Gothic"/>
              </a:rPr>
              <a:t>Quietly</a:t>
            </a:r>
          </a:p>
        </p:txBody>
      </p:sp>
      <p:sp>
        <p:nvSpPr>
          <p:cNvPr id="14" name="Rectangle 7"/>
          <p:cNvSpPr>
            <a:spLocks/>
          </p:cNvSpPr>
          <p:nvPr/>
        </p:nvSpPr>
        <p:spPr bwMode="auto">
          <a:xfrm>
            <a:off x="3531056" y="3034308"/>
            <a:ext cx="1606359"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DD2067"/>
                </a:solidFill>
                <a:latin typeface="Century Gothic"/>
                <a:ea typeface="ＭＳ Ｐゴシック" charset="0"/>
                <a:cs typeface="Century Gothic"/>
              </a:rPr>
              <a:t>Terrible</a:t>
            </a:r>
          </a:p>
        </p:txBody>
      </p:sp>
      <p:sp>
        <p:nvSpPr>
          <p:cNvPr id="15" name="Rectangle 8"/>
          <p:cNvSpPr>
            <a:spLocks/>
          </p:cNvSpPr>
          <p:nvPr/>
        </p:nvSpPr>
        <p:spPr bwMode="auto">
          <a:xfrm>
            <a:off x="10174808" y="4300736"/>
            <a:ext cx="121863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FFFF33"/>
                </a:solidFill>
                <a:latin typeface="Century Gothic"/>
                <a:ea typeface="ＭＳ Ｐゴシック" charset="0"/>
                <a:cs typeface="Century Gothic"/>
              </a:rPr>
              <a:t>Noisy</a:t>
            </a:r>
          </a:p>
        </p:txBody>
      </p:sp>
      <p:sp>
        <p:nvSpPr>
          <p:cNvPr id="16" name="Rectangle 9"/>
          <p:cNvSpPr>
            <a:spLocks/>
          </p:cNvSpPr>
          <p:nvPr/>
        </p:nvSpPr>
        <p:spPr bwMode="auto">
          <a:xfrm>
            <a:off x="1157908" y="7695208"/>
            <a:ext cx="132345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chemeClr val="accent6">
                    <a:lumMod val="60000"/>
                    <a:lumOff val="40000"/>
                  </a:schemeClr>
                </a:solidFill>
                <a:latin typeface="Century Gothic"/>
                <a:ea typeface="ＭＳ Ｐゴシック" charset="0"/>
                <a:cs typeface="Century Gothic"/>
              </a:rPr>
              <a:t>Good</a:t>
            </a:r>
          </a:p>
        </p:txBody>
      </p:sp>
      <p:sp>
        <p:nvSpPr>
          <p:cNvPr id="17" name="Rectangle 10"/>
          <p:cNvSpPr>
            <a:spLocks/>
          </p:cNvSpPr>
          <p:nvPr/>
        </p:nvSpPr>
        <p:spPr bwMode="auto">
          <a:xfrm>
            <a:off x="6419479" y="5841008"/>
            <a:ext cx="80791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chemeClr val="tx1"/>
                </a:solidFill>
                <a:latin typeface="Century Gothic"/>
                <a:ea typeface="ＭＳ Ｐゴシック" charset="0"/>
                <a:cs typeface="Century Gothic"/>
              </a:rPr>
              <a:t>Cat</a:t>
            </a:r>
          </a:p>
        </p:txBody>
      </p:sp>
      <p:sp>
        <p:nvSpPr>
          <p:cNvPr id="18" name="Rectangle 11"/>
          <p:cNvSpPr>
            <a:spLocks/>
          </p:cNvSpPr>
          <p:nvPr/>
        </p:nvSpPr>
        <p:spPr bwMode="auto">
          <a:xfrm>
            <a:off x="8510169" y="3034308"/>
            <a:ext cx="1504919"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chemeClr val="tx1"/>
                </a:solidFill>
                <a:latin typeface="Century Gothic"/>
                <a:ea typeface="ＭＳ Ｐゴシック" charset="0"/>
                <a:cs typeface="Century Gothic"/>
              </a:rPr>
              <a:t>Fishing</a:t>
            </a:r>
          </a:p>
        </p:txBody>
      </p:sp>
      <p:sp>
        <p:nvSpPr>
          <p:cNvPr id="19" name="Rectangle 12"/>
          <p:cNvSpPr>
            <a:spLocks/>
          </p:cNvSpPr>
          <p:nvPr/>
        </p:nvSpPr>
        <p:spPr bwMode="auto">
          <a:xfrm>
            <a:off x="1173808" y="3148608"/>
            <a:ext cx="1090042"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2E6FFD"/>
                </a:solidFill>
                <a:latin typeface="Century Gothic"/>
                <a:ea typeface="ＭＳ Ｐゴシック" charset="0"/>
                <a:cs typeface="Century Gothic"/>
              </a:rPr>
              <a:t>Door</a:t>
            </a:r>
          </a:p>
        </p:txBody>
      </p:sp>
      <p:sp>
        <p:nvSpPr>
          <p:cNvPr id="20" name="Rectangle 13"/>
          <p:cNvSpPr>
            <a:spLocks/>
          </p:cNvSpPr>
          <p:nvPr/>
        </p:nvSpPr>
        <p:spPr bwMode="auto">
          <a:xfrm>
            <a:off x="5532402" y="8330208"/>
            <a:ext cx="956467"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005A7C"/>
                </a:solidFill>
                <a:latin typeface="Century Gothic"/>
                <a:ea typeface="ＭＳ Ｐゴシック" charset="0"/>
                <a:cs typeface="Century Gothic"/>
              </a:rPr>
              <a:t>Dog</a:t>
            </a:r>
          </a:p>
        </p:txBody>
      </p:sp>
      <p:sp>
        <p:nvSpPr>
          <p:cNvPr id="21" name="Rectangle 14"/>
          <p:cNvSpPr>
            <a:spLocks/>
          </p:cNvSpPr>
          <p:nvPr/>
        </p:nvSpPr>
        <p:spPr bwMode="auto">
          <a:xfrm>
            <a:off x="1372157" y="5942608"/>
            <a:ext cx="137755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F3EB00"/>
                </a:solidFill>
                <a:latin typeface="Century Gothic"/>
                <a:ea typeface="ＭＳ Ｐゴシック" charset="0"/>
                <a:cs typeface="Century Gothic"/>
              </a:rPr>
              <a:t>House</a:t>
            </a:r>
          </a:p>
        </p:txBody>
      </p:sp>
    </p:spTree>
    <p:extLst>
      <p:ext uri="{BB962C8B-B14F-4D97-AF65-F5344CB8AC3E}">
        <p14:creationId xmlns:p14="http://schemas.microsoft.com/office/powerpoint/2010/main" val="15894411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Adverbs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6285918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dirty="0">
                <a:latin typeface="Century Gothic" charset="0"/>
                <a:cs typeface="Georgia" charset="0"/>
              </a:rPr>
              <a:t>Dog Sledding</a:t>
            </a:r>
          </a:p>
        </p:txBody>
      </p:sp>
      <p:pic>
        <p:nvPicPr>
          <p:cNvPr id="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41960" y="5020816"/>
            <a:ext cx="7810500"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808" y="2788568"/>
            <a:ext cx="41910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14368" y="2860576"/>
            <a:ext cx="5219700" cy="2659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a:extLst>
              <a:ext uri="{28A0092B-C50C-407E-A947-70E740481C1C}">
                <a14:useLocalDpi xmlns:a14="http://schemas.microsoft.com/office/drawing/2010/main" val="0"/>
              </a:ext>
            </a:extLst>
          </a:blip>
          <a:srcRect l="43184" t="38879" r="43626" b="38609"/>
          <a:stretch>
            <a:fillRect/>
          </a:stretch>
        </p:blipFill>
        <p:spPr bwMode="auto">
          <a:xfrm>
            <a:off x="2613968" y="2644552"/>
            <a:ext cx="1223963"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a:latin typeface="Century Gothic" charset="0"/>
                <a:cs typeface="Georgia" charset="0"/>
              </a:rPr>
              <a:t>Canada</a:t>
            </a:r>
            <a:r>
              <a:rPr lang="en-US" sz="6000" b="1" dirty="0">
                <a:latin typeface="Century Gothic" charset="0"/>
                <a:cs typeface="Georgia" charset="0"/>
              </a:rPr>
              <a:t>!</a:t>
            </a:r>
          </a:p>
        </p:txBody>
      </p:sp>
      <p:cxnSp>
        <p:nvCxnSpPr>
          <p:cNvPr id="43" name="Straight Arrow Connector 42"/>
          <p:cNvCxnSpPr>
            <a:stCxn id="68613" idx="2"/>
            <a:endCxn id="68614" idx="2"/>
          </p:cNvCxnSpPr>
          <p:nvPr/>
        </p:nvCxnSpPr>
        <p:spPr bwMode="auto">
          <a:xfrm flipH="1" flipV="1">
            <a:off x="3225950" y="4259039"/>
            <a:ext cx="6462563" cy="946374"/>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7784" y="4516760"/>
            <a:ext cx="7810500"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Question?</a:t>
            </a:r>
          </a:p>
        </p:txBody>
      </p:sp>
      <p:sp>
        <p:nvSpPr>
          <p:cNvPr id="70658" name="Rectangle 2"/>
          <p:cNvSpPr>
            <a:spLocks/>
          </p:cNvSpPr>
          <p:nvPr/>
        </p:nvSpPr>
        <p:spPr bwMode="auto">
          <a:xfrm>
            <a:off x="0" y="2789238"/>
            <a:ext cx="13004800"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Would you like to go dog sledding?</a:t>
            </a:r>
          </a:p>
        </p:txBody>
      </p:sp>
      <p:pic>
        <p:nvPicPr>
          <p:cNvPr id="2" name="Picture 1" descr="18230-NRMPZB.jpg"/>
          <p:cNvPicPr>
            <a:picLocks noChangeAspect="1"/>
          </p:cNvPicPr>
          <p:nvPr/>
        </p:nvPicPr>
        <p:blipFill rotWithShape="1">
          <a:blip r:embed="rId5" cstate="email">
            <a:extLst>
              <a:ext uri="{28A0092B-C50C-407E-A947-70E740481C1C}">
                <a14:useLocalDpi xmlns:a14="http://schemas.microsoft.com/office/drawing/2010/main" val="0"/>
              </a:ext>
            </a:extLst>
          </a:blip>
          <a:srcRect l="5990" t="62500" r="48579" b="8594"/>
          <a:stretch/>
        </p:blipFill>
        <p:spPr>
          <a:xfrm>
            <a:off x="8950672" y="4516760"/>
            <a:ext cx="3168869" cy="2016224"/>
          </a:xfrm>
          <a:prstGeom prst="round2DiagRect">
            <a:avLst/>
          </a:prstGeom>
        </p:spPr>
      </p:pic>
      <p:pic>
        <p:nvPicPr>
          <p:cNvPr id="5" name="Picture 4" descr="18230-NRMPZB.jpg"/>
          <p:cNvPicPr>
            <a:picLocks noChangeAspect="1"/>
          </p:cNvPicPr>
          <p:nvPr/>
        </p:nvPicPr>
        <p:blipFill rotWithShape="1">
          <a:blip r:embed="rId6" cstate="email">
            <a:extLst>
              <a:ext uri="{28A0092B-C50C-407E-A947-70E740481C1C}">
                <a14:useLocalDpi xmlns:a14="http://schemas.microsoft.com/office/drawing/2010/main" val="0"/>
              </a:ext>
            </a:extLst>
          </a:blip>
          <a:srcRect l="51421" t="62500" r="3386" b="8594"/>
          <a:stretch/>
        </p:blipFill>
        <p:spPr>
          <a:xfrm>
            <a:off x="8950672" y="6749008"/>
            <a:ext cx="3152266" cy="2016224"/>
          </a:xfrm>
          <a:prstGeom prst="round2Diag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Talk</a:t>
            </a:r>
          </a:p>
        </p:txBody>
      </p:sp>
      <p:sp>
        <p:nvSpPr>
          <p:cNvPr id="8"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I (want / do not want) to go dog sledding because…</a:t>
            </a:r>
          </a:p>
          <a:p>
            <a:pPr marL="279400" indent="-63500">
              <a:spcBef>
                <a:spcPts val="2000"/>
              </a:spcBef>
              <a:buSzPct val="77000"/>
            </a:pPr>
            <a:r>
              <a:rPr lang="en-CA" sz="4000" dirty="0">
                <a:solidFill>
                  <a:srgbClr val="005A7C"/>
                </a:solidFill>
                <a:latin typeface="Century Gothic" charset="0"/>
                <a:cs typeface="Century Gothic" charset="0"/>
                <a:sym typeface="Century Gothic" charset="0"/>
              </a:rPr>
              <a:t>_________________________________________</a:t>
            </a:r>
          </a:p>
          <a:p>
            <a:pPr marL="279400" indent="-63500">
              <a:spcBef>
                <a:spcPts val="2000"/>
              </a:spcBef>
              <a:buSzPct val="77000"/>
            </a:pPr>
            <a:r>
              <a:rPr lang="en-CA" sz="4000" dirty="0">
                <a:solidFill>
                  <a:srgbClr val="005A7C"/>
                </a:solidFill>
                <a:latin typeface="Century Gothic" charset="0"/>
                <a:cs typeface="Century Gothic" charset="0"/>
                <a:sym typeface="Century Gothic" charset="0"/>
              </a:rPr>
              <a:t>_________________________________________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  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  ____________________</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50472" y="6460976"/>
            <a:ext cx="5112568" cy="2943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email">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icture 1"/>
          <p:cNvSpPr>
            <a:spLocks noChangeAspect="1"/>
          </p:cNvSpPr>
          <p:nvPr/>
        </p:nvSpPr>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In the snow I can…</a:t>
            </a:r>
          </a:p>
        </p:txBody>
      </p:sp>
      <p:sp>
        <p:nvSpPr>
          <p:cNvPr id="8" name="Rectangle 3"/>
          <p:cNvSpPr>
            <a:spLocks/>
          </p:cNvSpPr>
          <p:nvPr/>
        </p:nvSpPr>
        <p:spPr bwMode="auto">
          <a:xfrm>
            <a:off x="4203700" y="2644552"/>
            <a:ext cx="4829175"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algn="l">
              <a:spcBef>
                <a:spcPts val="2000"/>
              </a:spcBef>
            </a:pPr>
            <a:r>
              <a:rPr lang="en-US" sz="3000" dirty="0">
                <a:solidFill>
                  <a:srgbClr val="005A7C"/>
                </a:solidFill>
                <a:latin typeface="Century Gothic" charset="0"/>
                <a:cs typeface="Century Gothic" charset="0"/>
                <a:sym typeface="Century Gothic" charset="0"/>
              </a:rPr>
              <a:t>Let’s brainstorm together!</a:t>
            </a:r>
          </a:p>
          <a:p>
            <a:pPr>
              <a:spcBef>
                <a:spcPts val="2000"/>
              </a:spcBef>
            </a:pPr>
            <a:endParaRPr lang="en-US" dirty="0">
              <a:solidFill>
                <a:schemeClr val="tx1"/>
              </a:solidFill>
              <a:cs typeface="Georgia" charset="0"/>
            </a:endParaRPr>
          </a:p>
        </p:txBody>
      </p:sp>
      <p:sp>
        <p:nvSpPr>
          <p:cNvPr id="9" name="AutoShape 4"/>
          <p:cNvSpPr>
            <a:spLocks/>
          </p:cNvSpPr>
          <p:nvPr/>
        </p:nvSpPr>
        <p:spPr bwMode="auto">
          <a:xfrm>
            <a:off x="4735513" y="5951538"/>
            <a:ext cx="3422650" cy="1411287"/>
          </a:xfrm>
          <a:prstGeom prst="roundRect">
            <a:avLst>
              <a:gd name="adj" fmla="val 50000"/>
            </a:avLst>
          </a:prstGeom>
          <a:solidFill>
            <a:schemeClr val="accent4">
              <a:lumMod val="75000"/>
              <a:lumOff val="25000"/>
            </a:schemeClr>
          </a:solidFill>
          <a:ln>
            <a:noFill/>
          </a:ln>
        </p:spPr>
        <p:txBody>
          <a:bodyPr lIns="0" tIns="0" rIns="0" bIns="0"/>
          <a:lstStyle/>
          <a:p>
            <a:endParaRPr lang="en-CA">
              <a:solidFill>
                <a:schemeClr val="accent4">
                  <a:lumMod val="75000"/>
                  <a:lumOff val="25000"/>
                </a:schemeClr>
              </a:solidFill>
            </a:endParaRPr>
          </a:p>
        </p:txBody>
      </p:sp>
      <p:sp>
        <p:nvSpPr>
          <p:cNvPr id="10" name="Rectangle 5"/>
          <p:cNvSpPr>
            <a:spLocks/>
          </p:cNvSpPr>
          <p:nvPr/>
        </p:nvSpPr>
        <p:spPr bwMode="auto">
          <a:xfrm>
            <a:off x="4735513" y="6288088"/>
            <a:ext cx="342265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a:spcBef>
                <a:spcPts val="2000"/>
              </a:spcBef>
            </a:pPr>
            <a:r>
              <a:rPr lang="en-US" sz="4800" dirty="0">
                <a:solidFill>
                  <a:srgbClr val="FFFFFF"/>
                </a:solidFill>
                <a:latin typeface="Century Gothic Bold" charset="0"/>
                <a:cs typeface="Century Gothic Bold" charset="0"/>
                <a:sym typeface="Century Gothic Bold" charset="0"/>
              </a:rPr>
              <a:t>Snow</a:t>
            </a:r>
          </a:p>
        </p:txBody>
      </p:sp>
      <p:sp>
        <p:nvSpPr>
          <p:cNvPr id="11" name="Oval 1"/>
          <p:cNvSpPr>
            <a:spLocks noChangeArrowheads="1"/>
          </p:cNvSpPr>
          <p:nvPr/>
        </p:nvSpPr>
        <p:spPr bwMode="auto">
          <a:xfrm>
            <a:off x="3743325" y="3898900"/>
            <a:ext cx="1223963" cy="1223963"/>
          </a:xfrm>
          <a:prstGeom prst="ellipse">
            <a:avLst/>
          </a:prstGeom>
          <a:solidFill>
            <a:srgbClr val="1376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sp>
        <p:nvSpPr>
          <p:cNvPr id="12" name="Oval 11"/>
          <p:cNvSpPr/>
          <p:nvPr/>
        </p:nvSpPr>
        <p:spPr bwMode="auto">
          <a:xfrm>
            <a:off x="1527175" y="6288088"/>
            <a:ext cx="1225550" cy="1223962"/>
          </a:xfrm>
          <a:prstGeom prst="ellipse">
            <a:avLst/>
          </a:prstGeom>
          <a:solidFill>
            <a:schemeClr val="bg1">
              <a:lumMod val="75000"/>
            </a:schemeClr>
          </a:solidFill>
          <a:ln>
            <a:noFill/>
          </a:ln>
          <a:effectLst/>
        </p:spPr>
        <p:txBody>
          <a:bodyPr/>
          <a:lstStyle/>
          <a:p>
            <a:pPr>
              <a:defRPr/>
            </a:pPr>
            <a:endParaRPr lang="en-CA"/>
          </a:p>
        </p:txBody>
      </p:sp>
      <p:sp>
        <p:nvSpPr>
          <p:cNvPr id="13" name="Oval 9"/>
          <p:cNvSpPr>
            <a:spLocks noChangeArrowheads="1"/>
          </p:cNvSpPr>
          <p:nvPr/>
        </p:nvSpPr>
        <p:spPr bwMode="auto">
          <a:xfrm>
            <a:off x="7704138" y="4167188"/>
            <a:ext cx="1223962" cy="1223962"/>
          </a:xfrm>
          <a:prstGeom prst="ellipse">
            <a:avLst/>
          </a:prstGeom>
          <a:solidFill>
            <a:srgbClr val="7030A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sp>
        <p:nvSpPr>
          <p:cNvPr id="14" name="Oval 13"/>
          <p:cNvSpPr/>
          <p:nvPr/>
        </p:nvSpPr>
        <p:spPr bwMode="auto">
          <a:xfrm>
            <a:off x="9540875" y="5802313"/>
            <a:ext cx="1225550" cy="1223962"/>
          </a:xfrm>
          <a:prstGeom prst="ellipse">
            <a:avLst/>
          </a:prstGeom>
          <a:solidFill>
            <a:schemeClr val="accent3">
              <a:lumMod val="50000"/>
            </a:schemeClr>
          </a:solidFill>
          <a:ln>
            <a:noFill/>
          </a:ln>
          <a:effectLst/>
        </p:spPr>
        <p:txBody>
          <a:bodyPr/>
          <a:lstStyle/>
          <a:p>
            <a:pPr>
              <a:defRPr/>
            </a:pPr>
            <a:endParaRPr lang="en-CA"/>
          </a:p>
        </p:txBody>
      </p:sp>
      <p:sp>
        <p:nvSpPr>
          <p:cNvPr id="15" name="Oval 11"/>
          <p:cNvSpPr>
            <a:spLocks noChangeArrowheads="1"/>
          </p:cNvSpPr>
          <p:nvPr/>
        </p:nvSpPr>
        <p:spPr bwMode="auto">
          <a:xfrm>
            <a:off x="4122738" y="8081963"/>
            <a:ext cx="1223962" cy="1225550"/>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cxnSp>
        <p:nvCxnSpPr>
          <p:cNvPr id="16" name="Straight Connector 3"/>
          <p:cNvCxnSpPr>
            <a:cxnSpLocks noChangeShapeType="1"/>
            <a:stCxn id="11" idx="5"/>
            <a:endCxn id="9" idx="0"/>
          </p:cNvCxnSpPr>
          <p:nvPr/>
        </p:nvCxnSpPr>
        <p:spPr bwMode="auto">
          <a:xfrm>
            <a:off x="4787900" y="4943475"/>
            <a:ext cx="1658938" cy="1008063"/>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a:cxnSpLocks noChangeShapeType="1"/>
            <a:stCxn id="13" idx="3"/>
            <a:endCxn id="9" idx="0"/>
          </p:cNvCxnSpPr>
          <p:nvPr/>
        </p:nvCxnSpPr>
        <p:spPr bwMode="auto">
          <a:xfrm flipH="1">
            <a:off x="6446838" y="5211763"/>
            <a:ext cx="1436687" cy="739775"/>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28"/>
          <p:cNvCxnSpPr>
            <a:cxnSpLocks noChangeShapeType="1"/>
            <a:stCxn id="12" idx="6"/>
            <a:endCxn id="10" idx="1"/>
          </p:cNvCxnSpPr>
          <p:nvPr/>
        </p:nvCxnSpPr>
        <p:spPr bwMode="auto">
          <a:xfrm flipV="1">
            <a:off x="2752725" y="6657975"/>
            <a:ext cx="1982788" cy="241300"/>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39"/>
          <p:cNvCxnSpPr>
            <a:cxnSpLocks noChangeShapeType="1"/>
            <a:stCxn id="15" idx="7"/>
            <a:endCxn id="9" idx="2"/>
          </p:cNvCxnSpPr>
          <p:nvPr/>
        </p:nvCxnSpPr>
        <p:spPr bwMode="auto">
          <a:xfrm flipV="1">
            <a:off x="5167313" y="7362825"/>
            <a:ext cx="1279525" cy="898525"/>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Oval 42"/>
          <p:cNvSpPr>
            <a:spLocks noChangeArrowheads="1"/>
          </p:cNvSpPr>
          <p:nvPr/>
        </p:nvSpPr>
        <p:spPr bwMode="auto">
          <a:xfrm>
            <a:off x="7931150" y="8105775"/>
            <a:ext cx="1225550" cy="1223963"/>
          </a:xfrm>
          <a:prstGeom prst="ellipse">
            <a:avLst/>
          </a:pr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cxnSp>
        <p:nvCxnSpPr>
          <p:cNvPr id="21" name="Straight Connector 43"/>
          <p:cNvCxnSpPr>
            <a:cxnSpLocks noChangeShapeType="1"/>
            <a:stCxn id="20" idx="1"/>
            <a:endCxn id="9" idx="2"/>
          </p:cNvCxnSpPr>
          <p:nvPr/>
        </p:nvCxnSpPr>
        <p:spPr bwMode="auto">
          <a:xfrm flipH="1" flipV="1">
            <a:off x="6446838" y="7362825"/>
            <a:ext cx="1663700" cy="922338"/>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46"/>
          <p:cNvCxnSpPr>
            <a:cxnSpLocks noChangeShapeType="1"/>
            <a:stCxn id="14" idx="2"/>
            <a:endCxn id="9" idx="3"/>
          </p:cNvCxnSpPr>
          <p:nvPr/>
        </p:nvCxnSpPr>
        <p:spPr bwMode="auto">
          <a:xfrm flipH="1">
            <a:off x="8158163" y="6415088"/>
            <a:ext cx="1382712" cy="242887"/>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Learn new winter words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‘DD’</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263" y="3030538"/>
            <a:ext cx="5753100" cy="558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‘DD’</a:t>
            </a:r>
          </a:p>
        </p:txBody>
      </p:sp>
      <p:sp>
        <p:nvSpPr>
          <p:cNvPr id="10" name="Rectangle 10"/>
          <p:cNvSpPr>
            <a:spLocks noChangeArrowheads="1"/>
          </p:cNvSpPr>
          <p:nvPr/>
        </p:nvSpPr>
        <p:spPr bwMode="auto">
          <a:xfrm>
            <a:off x="7078464" y="2644552"/>
            <a:ext cx="3455988"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pu</a:t>
            </a:r>
            <a:r>
              <a:rPr lang="en-US" sz="4400" dirty="0">
                <a:solidFill>
                  <a:srgbClr val="D90B00"/>
                </a:solidFill>
                <a:cs typeface="Georgia" charset="0"/>
              </a:rPr>
              <a:t>dd</a:t>
            </a:r>
            <a:r>
              <a:rPr lang="en-US" sz="4400" dirty="0">
                <a:solidFill>
                  <a:schemeClr val="tx1"/>
                </a:solidFill>
                <a:cs typeface="Georgia" charset="0"/>
              </a:rPr>
              <a:t>le</a:t>
            </a:r>
          </a:p>
        </p:txBody>
      </p:sp>
      <p:sp>
        <p:nvSpPr>
          <p:cNvPr id="11" name="Rectangle 11"/>
          <p:cNvSpPr>
            <a:spLocks noChangeArrowheads="1"/>
          </p:cNvSpPr>
          <p:nvPr/>
        </p:nvSpPr>
        <p:spPr bwMode="auto">
          <a:xfrm>
            <a:off x="7045127" y="5140102"/>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a</a:t>
            </a:r>
            <a:r>
              <a:rPr lang="en-US" sz="4400" dirty="0">
                <a:solidFill>
                  <a:srgbClr val="D90B00"/>
                </a:solidFill>
                <a:cs typeface="Georgia" charset="0"/>
              </a:rPr>
              <a:t>dd</a:t>
            </a:r>
            <a:endParaRPr lang="en-US" sz="4400" dirty="0">
              <a:solidFill>
                <a:schemeClr val="tx1"/>
              </a:solidFill>
              <a:cs typeface="Georgia" charset="0"/>
            </a:endParaRPr>
          </a:p>
        </p:txBody>
      </p:sp>
      <p:sp>
        <p:nvSpPr>
          <p:cNvPr id="12" name="Rectangle 12"/>
          <p:cNvSpPr>
            <a:spLocks noChangeArrowheads="1"/>
          </p:cNvSpPr>
          <p:nvPr/>
        </p:nvSpPr>
        <p:spPr bwMode="auto">
          <a:xfrm>
            <a:off x="7045127" y="7635652"/>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pa</a:t>
            </a:r>
            <a:r>
              <a:rPr lang="en-US" sz="4400" dirty="0">
                <a:solidFill>
                  <a:srgbClr val="D90B00"/>
                </a:solidFill>
                <a:cs typeface="Georgia" charset="0"/>
              </a:rPr>
              <a:t>dd</a:t>
            </a:r>
            <a:r>
              <a:rPr lang="en-US" sz="4400" dirty="0">
                <a:solidFill>
                  <a:schemeClr val="tx1"/>
                </a:solidFill>
                <a:cs typeface="Georgia" charset="0"/>
              </a:rPr>
              <a:t>le</a:t>
            </a:r>
          </a:p>
        </p:txBody>
      </p:sp>
      <p:pic>
        <p:nvPicPr>
          <p:cNvPr id="13"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20393035">
            <a:off x="1965896" y="2500536"/>
            <a:ext cx="1490662"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864" y="4444752"/>
            <a:ext cx="2209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 name="Picture 1" descr="34087-NZE3WZ.jpg"/>
          <p:cNvPicPr>
            <a:picLocks noChangeAspect="1"/>
          </p:cNvPicPr>
          <p:nvPr/>
        </p:nvPicPr>
        <p:blipFill rotWithShape="1">
          <a:blip r:embed="rId6" cstate="email">
            <a:extLst>
              <a:ext uri="{28A0092B-C50C-407E-A947-70E740481C1C}">
                <a14:useLocalDpi xmlns:a14="http://schemas.microsoft.com/office/drawing/2010/main" val="0"/>
              </a:ext>
            </a:extLst>
          </a:blip>
          <a:srcRect l="37760" t="14584" r="35938" b="69531"/>
          <a:stretch/>
        </p:blipFill>
        <p:spPr>
          <a:xfrm>
            <a:off x="1533848" y="7253064"/>
            <a:ext cx="2565400" cy="154940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‘DD’</a:t>
            </a:r>
          </a:p>
        </p:txBody>
      </p:sp>
      <p:sp>
        <p:nvSpPr>
          <p:cNvPr id="10" name="Rectangle 10"/>
          <p:cNvSpPr>
            <a:spLocks noChangeArrowheads="1"/>
          </p:cNvSpPr>
          <p:nvPr/>
        </p:nvSpPr>
        <p:spPr bwMode="auto">
          <a:xfrm>
            <a:off x="7078464" y="2644552"/>
            <a:ext cx="3455988"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we</a:t>
            </a:r>
            <a:r>
              <a:rPr lang="en-US" sz="4400" dirty="0">
                <a:solidFill>
                  <a:srgbClr val="D90B00"/>
                </a:solidFill>
                <a:cs typeface="Georgia" charset="0"/>
              </a:rPr>
              <a:t>dd</a:t>
            </a:r>
            <a:r>
              <a:rPr lang="en-US" sz="4400" dirty="0">
                <a:solidFill>
                  <a:schemeClr val="tx1"/>
                </a:solidFill>
                <a:cs typeface="Georgia" charset="0"/>
              </a:rPr>
              <a:t>ing</a:t>
            </a:r>
          </a:p>
        </p:txBody>
      </p:sp>
      <p:sp>
        <p:nvSpPr>
          <p:cNvPr id="11" name="Rectangle 11"/>
          <p:cNvSpPr>
            <a:spLocks noChangeArrowheads="1"/>
          </p:cNvSpPr>
          <p:nvPr/>
        </p:nvSpPr>
        <p:spPr bwMode="auto">
          <a:xfrm>
            <a:off x="7045127" y="5140102"/>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da</a:t>
            </a:r>
            <a:r>
              <a:rPr lang="en-US" sz="4400" dirty="0">
                <a:solidFill>
                  <a:srgbClr val="D90B00"/>
                </a:solidFill>
                <a:cs typeface="Georgia" charset="0"/>
              </a:rPr>
              <a:t>dd</a:t>
            </a:r>
            <a:r>
              <a:rPr lang="en-US" sz="4400" dirty="0">
                <a:solidFill>
                  <a:schemeClr val="tx1"/>
                </a:solidFill>
                <a:cs typeface="Georgia" charset="0"/>
              </a:rPr>
              <a:t>y</a:t>
            </a:r>
          </a:p>
        </p:txBody>
      </p:sp>
      <p:sp>
        <p:nvSpPr>
          <p:cNvPr id="12" name="Rectangle 12"/>
          <p:cNvSpPr>
            <a:spLocks noChangeArrowheads="1"/>
          </p:cNvSpPr>
          <p:nvPr/>
        </p:nvSpPr>
        <p:spPr bwMode="auto">
          <a:xfrm>
            <a:off x="7045127" y="7635652"/>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la</a:t>
            </a:r>
            <a:r>
              <a:rPr lang="en-US" sz="4400" dirty="0">
                <a:solidFill>
                  <a:srgbClr val="D90B00"/>
                </a:solidFill>
                <a:cs typeface="Georgia" charset="0"/>
              </a:rPr>
              <a:t>dd</a:t>
            </a:r>
            <a:r>
              <a:rPr lang="en-US" sz="4400" dirty="0">
                <a:solidFill>
                  <a:schemeClr val="tx1"/>
                </a:solidFill>
                <a:cs typeface="Georgia" charset="0"/>
              </a:rPr>
              <a:t>er</a:t>
            </a:r>
          </a:p>
        </p:txBody>
      </p:sp>
      <p:pic>
        <p:nvPicPr>
          <p:cNvPr id="15"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42667">
            <a:off x="2202552" y="2784643"/>
            <a:ext cx="745115" cy="1852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 name="Picture 2" descr="18_4.jpg"/>
          <p:cNvPicPr>
            <a:picLocks noChangeAspect="1"/>
          </p:cNvPicPr>
          <p:nvPr/>
        </p:nvPicPr>
        <p:blipFill rotWithShape="1">
          <a:blip r:embed="rId5" cstate="email">
            <a:extLst>
              <a:ext uri="{28A0092B-C50C-407E-A947-70E740481C1C}">
                <a14:useLocalDpi xmlns:a14="http://schemas.microsoft.com/office/drawing/2010/main" val="0"/>
              </a:ext>
            </a:extLst>
          </a:blip>
          <a:srcRect l="38517" t="5233" r="32838" b="65860"/>
          <a:stretch/>
        </p:blipFill>
        <p:spPr>
          <a:xfrm>
            <a:off x="1461840" y="4516760"/>
            <a:ext cx="2232248" cy="2252541"/>
          </a:xfrm>
          <a:prstGeom prst="rect">
            <a:avLst/>
          </a:prstGeom>
        </p:spPr>
      </p:pic>
      <p:pic>
        <p:nvPicPr>
          <p:cNvPr id="4" name="Picture 3" descr="13168-NOQTB4.jpg"/>
          <p:cNvPicPr>
            <a:picLocks noChangeAspect="1"/>
          </p:cNvPicPr>
          <p:nvPr/>
        </p:nvPicPr>
        <p:blipFill rotWithShape="1">
          <a:blip r:embed="rId6" cstate="email">
            <a:extLst>
              <a:ext uri="{28A0092B-C50C-407E-A947-70E740481C1C}">
                <a14:useLocalDpi xmlns:a14="http://schemas.microsoft.com/office/drawing/2010/main" val="0"/>
              </a:ext>
            </a:extLst>
          </a:blip>
          <a:srcRect l="5744" t="9651" r="10661"/>
          <a:stretch/>
        </p:blipFill>
        <p:spPr>
          <a:xfrm>
            <a:off x="1461840" y="6893024"/>
            <a:ext cx="2198586" cy="2376264"/>
          </a:xfrm>
          <a:prstGeom prst="rect">
            <a:avLst/>
          </a:prstGeom>
        </p:spPr>
      </p:pic>
      <p:sp>
        <p:nvSpPr>
          <p:cNvPr id="18" name="AutoShape 4"/>
          <p:cNvSpPr>
            <a:spLocks/>
          </p:cNvSpPr>
          <p:nvPr/>
        </p:nvSpPr>
        <p:spPr bwMode="auto">
          <a:xfrm>
            <a:off x="885776" y="6965032"/>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Tree>
    <p:extLst>
      <p:ext uri="{BB962C8B-B14F-4D97-AF65-F5344CB8AC3E}">
        <p14:creationId xmlns:p14="http://schemas.microsoft.com/office/powerpoint/2010/main" val="294027348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05474"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Sound of the letters ‘</a:t>
            </a:r>
            <a:r>
              <a:rPr lang="en-CA" altLang="ja-JP" sz="3000" dirty="0">
                <a:solidFill>
                  <a:srgbClr val="005A7C"/>
                </a:solidFill>
                <a:latin typeface="Century Gothic" charset="0"/>
                <a:cs typeface="Century Gothic" charset="0"/>
                <a:sym typeface="Century Gothic" charset="0"/>
              </a:rPr>
              <a:t>DD</a:t>
            </a:r>
            <a:r>
              <a:rPr lang="en-CA" sz="3000" dirty="0">
                <a:solidFill>
                  <a:srgbClr val="005A7C"/>
                </a:solidFill>
                <a:latin typeface="Century Gothic" charset="0"/>
                <a:cs typeface="Century Gothic" charset="0"/>
                <a:sym typeface="Century Gothic" charset="0"/>
              </a:rPr>
              <a:t>’</a:t>
            </a: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05475"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dirty="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dirty="0">
              <a:solidFill>
                <a:schemeClr val="tx1"/>
              </a:solidFill>
              <a:cs typeface="Georgia" charset="0"/>
            </a:endParaRPr>
          </a:p>
        </p:txBody>
      </p:sp>
      <p:pic>
        <p:nvPicPr>
          <p:cNvPr id="10752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email">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pic>
        <p:nvPicPr>
          <p:cNvPr id="2" name="ESLAO-2-5-Audio-Skating">
            <a:hlinkClick r:id="" action="ppaction://media"/>
            <a:extLst>
              <a:ext uri="{FF2B5EF4-FFF2-40B4-BE49-F238E27FC236}">
                <a16:creationId xmlns:a16="http://schemas.microsoft.com/office/drawing/2014/main" id="{95DD26CD-875D-4A00-89FC-DD489F51FE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20048" y="5524872"/>
            <a:ext cx="1168896" cy="1168896"/>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8"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62600" y="4514850"/>
            <a:ext cx="1866900"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9"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61400" y="4557713"/>
            <a:ext cx="3644900" cy="218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62075" y="4775200"/>
            <a:ext cx="229552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180975" algn="l">
              <a:spcBef>
                <a:spcPts val="2000"/>
              </a:spcBef>
              <a:buSzPct val="77000"/>
            </a:pPr>
            <a:r>
              <a:rPr lang="en-CA" sz="4000" dirty="0">
                <a:solidFill>
                  <a:srgbClr val="005A7C"/>
                </a:solidFill>
                <a:latin typeface="Century Gothic" charset="0"/>
                <a:cs typeface="Century Gothic" charset="0"/>
                <a:sym typeface="Century Gothic" charset="0"/>
              </a:rPr>
              <a:t>People put skates on their feet to travel on ice faster!</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People play sports with skates like ice hockey and figure skating</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pic>
        <p:nvPicPr>
          <p:cNvPr id="7"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65275" y="5926187"/>
            <a:ext cx="4530725"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8"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756400" y="5884912"/>
            <a:ext cx="4724400" cy="325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136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Adverbs</a:t>
            </a: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3667"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3669" name="Picture 5"/>
          <p:cNvSpPr>
            <a:spLocks noChangeAspect="1" noChangeArrowheads="1"/>
          </p:cNvSpPr>
          <p:nvPr/>
        </p:nvSpPr>
        <p:spPr bwMode="auto">
          <a:xfrm>
            <a:off x="2062163" y="5105400"/>
            <a:ext cx="1803400" cy="194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13671" name="Picture 7"/>
          <p:cNvSpPr>
            <a:spLocks noChangeAspect="1" noChangeArrowheads="1"/>
          </p:cNvSpPr>
          <p:nvPr/>
        </p:nvSpPr>
        <p:spPr bwMode="auto">
          <a:xfrm>
            <a:off x="4773613" y="4805363"/>
            <a:ext cx="2298700"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0" name="Rectangle 3"/>
          <p:cNvSpPr>
            <a:spLocks/>
          </p:cNvSpPr>
          <p:nvPr/>
        </p:nvSpPr>
        <p:spPr bwMode="auto">
          <a:xfrm>
            <a:off x="1029792" y="4228728"/>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They can swim fast.</a:t>
            </a:r>
          </a:p>
          <a:p>
            <a:pPr marL="279400" indent="-63500" algn="l">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They can swim </a:t>
            </a:r>
            <a:r>
              <a:rPr lang="en-CA" sz="4000" b="1" dirty="0">
                <a:solidFill>
                  <a:srgbClr val="FF6600"/>
                </a:solidFill>
                <a:latin typeface="Century Gothic" charset="0"/>
                <a:cs typeface="Century Gothic" charset="0"/>
                <a:sym typeface="Century Gothic" charset="0"/>
              </a:rPr>
              <a:t>very</a:t>
            </a:r>
            <a:r>
              <a:rPr lang="en-CA" sz="4000" b="1" dirty="0">
                <a:solidFill>
                  <a:schemeClr val="accent2">
                    <a:lumMod val="60000"/>
                    <a:lumOff val="40000"/>
                  </a:schemeClr>
                </a:solidFill>
                <a:latin typeface="Century Gothic" charset="0"/>
                <a:cs typeface="Century Gothic" charset="0"/>
                <a:sym typeface="Century Gothic" charset="0"/>
              </a:rPr>
              <a:t> fast.</a:t>
            </a:r>
          </a:p>
          <a:p>
            <a:pPr marL="279400" indent="-63500" algn="l">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lgn="l">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3808" y="6386564"/>
            <a:ext cx="4032448" cy="2292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pic>
        <p:nvPicPr>
          <p:cNvPr id="4198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Adverbs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 ‘</a:t>
            </a:r>
            <a:r>
              <a:rPr lang="en-US" sz="3000" dirty="0" err="1">
                <a:solidFill>
                  <a:srgbClr val="005A7C"/>
                </a:solidFill>
                <a:latin typeface="Century Gothic" charset="0"/>
                <a:cs typeface="Century Gothic" charset="0"/>
                <a:sym typeface="Century Gothic" charset="0"/>
              </a:rPr>
              <a:t>dd</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Learn new winter words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The months of the year</a:t>
            </a:r>
          </a:p>
        </p:txBody>
      </p:sp>
      <p:pic>
        <p:nvPicPr>
          <p:cNvPr id="41989"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6188" y="4805363"/>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Sounds of the letter ‘DD’</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842667">
            <a:off x="5407983" y="5409598"/>
            <a:ext cx="1243340" cy="3090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8" name="Picture 7" descr="18_4.jpg"/>
          <p:cNvPicPr>
            <a:picLocks noChangeAspect="1"/>
          </p:cNvPicPr>
          <p:nvPr/>
        </p:nvPicPr>
        <p:blipFill rotWithShape="1">
          <a:blip r:embed="rId8" cstate="email">
            <a:extLst>
              <a:ext uri="{28A0092B-C50C-407E-A947-70E740481C1C}">
                <a14:useLocalDpi xmlns:a14="http://schemas.microsoft.com/office/drawing/2010/main" val="0"/>
              </a:ext>
            </a:extLst>
          </a:blip>
          <a:srcRect l="38517" t="5233" r="32838" b="65860"/>
          <a:stretch/>
        </p:blipFill>
        <p:spPr>
          <a:xfrm>
            <a:off x="1461840" y="5548034"/>
            <a:ext cx="2736304" cy="2761179"/>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77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7763"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Learn new winter words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7764"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5" name="Picture 7"/>
          <p:cNvSpPr>
            <a:spLocks noChangeAspect="1" noChangeArrowheads="1"/>
          </p:cNvSpPr>
          <p:nvPr/>
        </p:nvSpPr>
        <p:spPr bwMode="auto">
          <a:xfrm>
            <a:off x="1965325" y="4805363"/>
            <a:ext cx="3590925" cy="393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7"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17824" y="5308848"/>
            <a:ext cx="5809628" cy="334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2571" r="-510"/>
          <a:stretch/>
        </p:blipFill>
        <p:spPr bwMode="auto">
          <a:xfrm>
            <a:off x="4486176" y="3436640"/>
            <a:ext cx="3354190" cy="34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198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981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What did I learn today?</a:t>
            </a:r>
          </a:p>
        </p:txBody>
      </p:sp>
      <p:sp>
        <p:nvSpPr>
          <p:cNvPr id="119811"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6"/>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Months of the year</a:t>
            </a: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9812" name="Picture 9" descr="C:\Users\Admin\Desktop\checkmar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52169"/>
          <a:stretch/>
        </p:blipFill>
        <p:spPr bwMode="auto">
          <a:xfrm>
            <a:off x="1211504" y="3436640"/>
            <a:ext cx="3346680" cy="34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graphicFrame>
        <p:nvGraphicFramePr>
          <p:cNvPr id="13" name="Group 3"/>
          <p:cNvGraphicFramePr>
            <a:graphicFrameLocks noGrp="1"/>
          </p:cNvGraphicFramePr>
          <p:nvPr/>
        </p:nvGraphicFramePr>
        <p:xfrm>
          <a:off x="2298700" y="27051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Rectangle 20"/>
          <p:cNvSpPr>
            <a:spLocks/>
          </p:cNvSpPr>
          <p:nvPr/>
        </p:nvSpPr>
        <p:spPr bwMode="auto">
          <a:xfrm>
            <a:off x="3766096" y="7719367"/>
            <a:ext cx="15411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cowboy</a:t>
            </a:r>
          </a:p>
        </p:txBody>
      </p:sp>
      <p:sp>
        <p:nvSpPr>
          <p:cNvPr id="15" name="Rectangle 21"/>
          <p:cNvSpPr>
            <a:spLocks/>
          </p:cNvSpPr>
          <p:nvPr/>
        </p:nvSpPr>
        <p:spPr bwMode="auto">
          <a:xfrm>
            <a:off x="8241576" y="4931717"/>
            <a:ext cx="13793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a:solidFill>
                  <a:srgbClr val="005A7C"/>
                </a:solidFill>
                <a:latin typeface="Century Gothic" charset="0"/>
                <a:ea typeface="ＭＳ Ｐゴシック" charset="0"/>
                <a:cs typeface="Century Gothic" charset="0"/>
                <a:sym typeface="Century Gothic" charset="0"/>
              </a:rPr>
              <a:t>paddle</a:t>
            </a:r>
          </a:p>
        </p:txBody>
      </p:sp>
      <p:sp>
        <p:nvSpPr>
          <p:cNvPr id="16" name="Rectangle 22"/>
          <p:cNvSpPr>
            <a:spLocks/>
          </p:cNvSpPr>
          <p:nvPr/>
        </p:nvSpPr>
        <p:spPr bwMode="auto">
          <a:xfrm>
            <a:off x="7881329" y="7624117"/>
            <a:ext cx="24237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a:solidFill>
                  <a:srgbClr val="005A7C"/>
                </a:solidFill>
                <a:latin typeface="Century Gothic" charset="0"/>
                <a:ea typeface="ＭＳ Ｐゴシック" charset="0"/>
                <a:cs typeface="Century Gothic" charset="0"/>
                <a:sym typeface="Century Gothic" charset="0"/>
              </a:rPr>
              <a:t>dogsledding</a:t>
            </a:r>
          </a:p>
        </p:txBody>
      </p:sp>
      <p:sp>
        <p:nvSpPr>
          <p:cNvPr id="17" name="Rectangle 23"/>
          <p:cNvSpPr>
            <a:spLocks/>
          </p:cNvSpPr>
          <p:nvPr/>
        </p:nvSpPr>
        <p:spPr bwMode="auto">
          <a:xfrm>
            <a:off x="3766096" y="4817417"/>
            <a:ext cx="15918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fireworks</a:t>
            </a:r>
          </a:p>
        </p:txBody>
      </p:sp>
      <p:pic>
        <p:nvPicPr>
          <p:cNvPr id="18" name="Picture 2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84563" y="2882900"/>
            <a:ext cx="2078037"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20" name="Picture 2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60750" y="5702300"/>
            <a:ext cx="210185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21" name="Picture 2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077200" y="2851150"/>
            <a:ext cx="1282700"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22" name="Picture 2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466013" y="5778500"/>
            <a:ext cx="2933700"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‘Canada All Year’ 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9005"/>
          <a:stretch/>
        </p:blipFill>
        <p:spPr bwMode="auto">
          <a:xfrm>
            <a:off x="1828800" y="0"/>
            <a:ext cx="93472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2033506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0050" name="Picture 1"/>
          <p:cNvSpPr>
            <a:spLocks noChangeAspect="1" noChangeArrowheads="1"/>
          </p:cNvSpPr>
          <p:nvPr/>
        </p:nvSpPr>
        <p:spPr bwMode="auto">
          <a:xfrm>
            <a:off x="2692400" y="2679700"/>
            <a:ext cx="76200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4" name="Rectangle 1"/>
          <p:cNvSpPr>
            <a:spLocks/>
          </p:cNvSpPr>
          <p:nvPr/>
        </p:nvSpPr>
        <p:spPr bwMode="auto">
          <a:xfrm>
            <a:off x="5397500" y="1092200"/>
            <a:ext cx="2193925"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sz="6400" u="sng" dirty="0">
                <a:solidFill>
                  <a:srgbClr val="005A7C"/>
                </a:solidFill>
                <a:latin typeface="Century Gothic Bold" charset="0"/>
                <a:ea typeface="ＭＳ Ｐゴシック" charset="0"/>
                <a:cs typeface="Century Gothic Bold" charset="0"/>
                <a:sym typeface="Century Gothic Bold" charset="0"/>
              </a:rPr>
              <a:t>Snow</a:t>
            </a:r>
          </a:p>
        </p:txBody>
      </p:sp>
      <p:sp>
        <p:nvSpPr>
          <p:cNvPr id="5" name="Rectangle 2"/>
          <p:cNvSpPr>
            <a:spLocks/>
          </p:cNvSpPr>
          <p:nvPr/>
        </p:nvSpPr>
        <p:spPr bwMode="auto">
          <a:xfrm>
            <a:off x="2628900" y="3067050"/>
            <a:ext cx="2636838"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I like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Cold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White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Icy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I like snow!</a:t>
            </a: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32500" y="3179763"/>
            <a:ext cx="5537200" cy="368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2098" name="Picture 3"/>
          <p:cNvSpPr>
            <a:spLocks noChangeAspect="1" noChangeArrowheads="1"/>
          </p:cNvSpPr>
          <p:nvPr/>
        </p:nvSpPr>
        <p:spPr bwMode="auto">
          <a:xfrm>
            <a:off x="1879600" y="1981200"/>
            <a:ext cx="92456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74700"/>
            <a:ext cx="596265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00150" y="5245100"/>
            <a:ext cx="5454650"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5353050"/>
            <a:ext cx="5676900" cy="372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7"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23100" y="889000"/>
            <a:ext cx="5384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5669" b="762"/>
          <a:stretch/>
        </p:blipFill>
        <p:spPr bwMode="auto">
          <a:xfrm>
            <a:off x="1636713" y="0"/>
            <a:ext cx="9717087"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94" r="1"/>
          <a:stretch/>
        </p:blipFill>
        <p:spPr bwMode="auto">
          <a:xfrm>
            <a:off x="0" y="340296"/>
            <a:ext cx="13030200" cy="8514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727502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8775" y="1636440"/>
            <a:ext cx="12557125"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 name="Rectangle 1"/>
          <p:cNvSpPr/>
          <p:nvPr/>
        </p:nvSpPr>
        <p:spPr>
          <a:xfrm>
            <a:off x="6862440" y="2140496"/>
            <a:ext cx="4680520" cy="584776"/>
          </a:xfrm>
          <a:prstGeom prst="rect">
            <a:avLst/>
          </a:prstGeom>
          <a:solidFill>
            <a:srgbClr val="FFFFFF"/>
          </a:solidFill>
        </p:spPr>
        <p:txBody>
          <a:bodyPr wrap="square">
            <a:spAutoFit/>
          </a:bodyPr>
          <a:lstStyle/>
          <a:p>
            <a:r>
              <a:rPr lang="en-US" sz="3200" dirty="0">
                <a:solidFill>
                  <a:schemeClr val="tx1"/>
                </a:solidFill>
                <a:latin typeface="Century Gothic"/>
                <a:ea typeface="ＭＳ Ｐゴシック" charset="0"/>
                <a:cs typeface="Century Gothic"/>
                <a:sym typeface="Gill Sans" charset="0"/>
              </a:rPr>
              <a:t>Let</a:t>
            </a:r>
            <a:r>
              <a:rPr lang="ja-JP" altLang="en-US" sz="3200" dirty="0">
                <a:solidFill>
                  <a:schemeClr val="tx1"/>
                </a:solidFill>
                <a:latin typeface="Century Gothic"/>
                <a:ea typeface="ＭＳ Ｐゴシック" charset="0"/>
                <a:cs typeface="Century Gothic"/>
                <a:sym typeface="Gill Sans" charset="0"/>
              </a:rPr>
              <a:t>’</a:t>
            </a:r>
            <a:r>
              <a:rPr lang="en-US" sz="3200" dirty="0">
                <a:solidFill>
                  <a:schemeClr val="tx1"/>
                </a:solidFill>
                <a:latin typeface="Century Gothic"/>
                <a:ea typeface="ＭＳ Ｐゴシック" charset="0"/>
                <a:cs typeface="Century Gothic"/>
                <a:sym typeface="Gill Sans" charset="0"/>
              </a:rPr>
              <a:t>s go to Canada!</a:t>
            </a:r>
          </a:p>
        </p:txBody>
      </p:sp>
    </p:spTree>
    <p:extLst>
      <p:ext uri="{BB962C8B-B14F-4D97-AF65-F5344CB8AC3E}">
        <p14:creationId xmlns:p14="http://schemas.microsoft.com/office/powerpoint/2010/main" val="1148846717"/>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1947</TotalTime>
  <Pages>0</Pages>
  <Words>1712</Words>
  <Characters>0</Characters>
  <Application>Microsoft Office PowerPoint</Application>
  <PresentationFormat>Custom</PresentationFormat>
  <Lines>0</Lines>
  <Paragraphs>228</Paragraphs>
  <Slides>58</Slides>
  <Notes>58</Notes>
  <HiddenSlides>0</HiddenSlides>
  <MMClips>1</MMClips>
  <ScaleCrop>false</ScaleCrop>
  <HeadingPairs>
    <vt:vector size="6" baseType="variant">
      <vt:variant>
        <vt:lpstr>Fonts Used</vt:lpstr>
      </vt:variant>
      <vt:variant>
        <vt:i4>20</vt:i4>
      </vt:variant>
      <vt:variant>
        <vt:lpstr>Theme</vt:lpstr>
      </vt:variant>
      <vt:variant>
        <vt:i4>31</vt:i4>
      </vt:variant>
      <vt:variant>
        <vt:lpstr>Slide Titles</vt:lpstr>
      </vt:variant>
      <vt:variant>
        <vt:i4>58</vt:i4>
      </vt:variant>
    </vt:vector>
  </HeadingPairs>
  <TitlesOfParts>
    <vt:vector size="109" baseType="lpstr">
      <vt:lpstr>ＭＳ Ｐゴシック</vt:lpstr>
      <vt:lpstr>Al Bayan</vt:lpstr>
      <vt:lpstr>Arial</vt:lpstr>
      <vt:lpstr>Century Gothic</vt:lpstr>
      <vt:lpstr>Century Gothic Bold</vt:lpstr>
      <vt:lpstr>Chalkboard</vt:lpstr>
      <vt:lpstr>Georgia</vt:lpstr>
      <vt:lpstr>Georgia Italic</vt:lpstr>
      <vt:lpstr>Gill Sans</vt:lpstr>
      <vt:lpstr>Kaiti SC Regular</vt:lpstr>
      <vt:lpstr>Lucida Grande</vt:lpstr>
      <vt:lpstr>Marker Felt</vt:lpstr>
      <vt:lpstr>Party LET</vt:lpstr>
      <vt:lpstr>PingFang SC Regular</vt:lpstr>
      <vt:lpstr>Savoye LET Plain:1.0</vt:lpstr>
      <vt:lpstr>Songti SC Light</vt:lpstr>
      <vt:lpstr>Songti SC Regular</vt:lpstr>
      <vt:lpstr>System Font Regular</vt:lpstr>
      <vt:lpstr>Times</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188</cp:revision>
  <dcterms:modified xsi:type="dcterms:W3CDTF">2018-06-11T19:23:08Z</dcterms:modified>
</cp:coreProperties>
</file>