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 ContentType="image/t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86"/>
  </p:notesMasterIdLst>
  <p:sldIdLst>
    <p:sldId id="256" r:id="rId32"/>
    <p:sldId id="263" r:id="rId33"/>
    <p:sldId id="295" r:id="rId34"/>
    <p:sldId id="258" r:id="rId35"/>
    <p:sldId id="304" r:id="rId36"/>
    <p:sldId id="345" r:id="rId37"/>
    <p:sldId id="346" r:id="rId38"/>
    <p:sldId id="347" r:id="rId39"/>
    <p:sldId id="293" r:id="rId40"/>
    <p:sldId id="335" r:id="rId41"/>
    <p:sldId id="392"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484" r:id="rId63"/>
    <p:sldId id="524" r:id="rId64"/>
    <p:sldId id="525" r:id="rId65"/>
    <p:sldId id="526" r:id="rId66"/>
    <p:sldId id="527" r:id="rId67"/>
    <p:sldId id="490" r:id="rId68"/>
    <p:sldId id="536" r:id="rId69"/>
    <p:sldId id="537" r:id="rId70"/>
    <p:sldId id="486" r:id="rId71"/>
    <p:sldId id="529" r:id="rId72"/>
    <p:sldId id="531" r:id="rId73"/>
    <p:sldId id="532" r:id="rId74"/>
    <p:sldId id="530" r:id="rId75"/>
    <p:sldId id="533" r:id="rId76"/>
    <p:sldId id="534" r:id="rId77"/>
    <p:sldId id="489" r:id="rId78"/>
    <p:sldId id="528" r:id="rId79"/>
    <p:sldId id="503" r:id="rId80"/>
    <p:sldId id="288" r:id="rId81"/>
    <p:sldId id="279" r:id="rId82"/>
    <p:sldId id="477" r:id="rId83"/>
    <p:sldId id="535" r:id="rId84"/>
    <p:sldId id="445" r:id="rId85"/>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FF"/>
    <a:srgbClr val="6B4BCF"/>
    <a:srgbClr val="FF0080"/>
    <a:srgbClr val="007072"/>
    <a:srgbClr val="00702D"/>
    <a:srgbClr val="2A295E"/>
    <a:srgbClr val="E4DC32"/>
    <a:srgbClr val="FFF467"/>
    <a:srgbClr val="CF4C82"/>
    <a:srgbClr val="D021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90"/>
  </p:normalViewPr>
  <p:slideViewPr>
    <p:cSldViewPr>
      <p:cViewPr varScale="1">
        <p:scale>
          <a:sx n="53" d="100"/>
          <a:sy n="53" d="100"/>
        </p:scale>
        <p:origin x="468" y="72"/>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presProps" Target="pres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englishmedialab.com/GrammarGames/fling%20the%20teacher/actionverbs/present%20progressive%20multiple%20choic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8469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Talk about how far Africa is from China, talk about the different </a:t>
            </a:r>
            <a:r>
              <a:rPr lang="en-US" sz="2200" dirty="0" err="1">
                <a:latin typeface="Lucida Grande" charset="0"/>
                <a:cs typeface="Lucida Grande" charset="0"/>
                <a:sym typeface="Lucida Grande" charset="0"/>
              </a:rPr>
              <a:t>colours</a:t>
            </a:r>
            <a:r>
              <a:rPr lang="en-US" sz="2200" dirty="0">
                <a:latin typeface="Lucida Grande" charset="0"/>
                <a:cs typeface="Lucida Grande" charset="0"/>
                <a:sym typeface="Lucida Grande" charset="0"/>
              </a:rPr>
              <a:t> of the flags.  You can even see how long of a plane ride it is from China to Africa!</a:t>
            </a:r>
          </a:p>
        </p:txBody>
      </p:sp>
    </p:spTree>
    <p:extLst>
      <p:ext uri="{BB962C8B-B14F-4D97-AF65-F5344CB8AC3E}">
        <p14:creationId xmlns:p14="http://schemas.microsoft.com/office/powerpoint/2010/main" val="141205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8491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4971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2652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3357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7638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52227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5831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062940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06820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extLst>
      <p:ext uri="{BB962C8B-B14F-4D97-AF65-F5344CB8AC3E}">
        <p14:creationId xmlns:p14="http://schemas.microsoft.com/office/powerpoint/2010/main" val="17052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24604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5064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2596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67240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09607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35261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37033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604564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6966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70145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extLst>
      <p:ext uri="{BB962C8B-B14F-4D97-AF65-F5344CB8AC3E}">
        <p14:creationId xmlns:p14="http://schemas.microsoft.com/office/powerpoint/2010/main" val="1887866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816765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77676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4237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44843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866799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64256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a:hlinkClick r:id="rId3" invalidUrl="http://www.englishmedialab.com/GrammarGames/fling the teacher/actionverbs/present progressive multiple choice.html"/>
              </a:rPr>
              <a:t>http://www.englishmedialab.com/GrammarGames/fling%20the%20teacher/actionverbs/present%20progressive%20multiple%20choice.html</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7467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12074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80956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66169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93414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96005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86395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59733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61026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62369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256647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122969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312532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14214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extLst>
      <p:ext uri="{BB962C8B-B14F-4D97-AF65-F5344CB8AC3E}">
        <p14:creationId xmlns:p14="http://schemas.microsoft.com/office/powerpoint/2010/main" val="4417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the learning goals for the day.</a:t>
            </a:r>
          </a:p>
        </p:txBody>
      </p:sp>
    </p:spTree>
    <p:extLst>
      <p:ext uri="{BB962C8B-B14F-4D97-AF65-F5344CB8AC3E}">
        <p14:creationId xmlns:p14="http://schemas.microsoft.com/office/powerpoint/2010/main" val="79600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p>
        </p:txBody>
      </p:sp>
    </p:spTree>
    <p:extLst>
      <p:ext uri="{BB962C8B-B14F-4D97-AF65-F5344CB8AC3E}">
        <p14:creationId xmlns:p14="http://schemas.microsoft.com/office/powerpoint/2010/main" val="188115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555901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488965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15917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6586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altLang="ja-JP" sz="2200">
                <a:latin typeface="Lucida Grande" charset="0"/>
                <a:cs typeface="Lucida Grande" charset="0"/>
                <a:sym typeface="Lucida Grande" charset="0"/>
              </a:rPr>
              <a:t>wave</a:t>
            </a:r>
            <a:r>
              <a:rPr lang="ja-JP" altLang="en-US" sz="220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extLst>
      <p:ext uri="{BB962C8B-B14F-4D97-AF65-F5344CB8AC3E}">
        <p14:creationId xmlns:p14="http://schemas.microsoft.com/office/powerpoint/2010/main" val="179698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698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 for bears.  See if they have ever seen a bear in a zoo before, ask them to tell you what it looked like, where it lived etc.. </a:t>
            </a:r>
          </a:p>
        </p:txBody>
      </p:sp>
    </p:spTree>
    <p:extLst>
      <p:ext uri="{BB962C8B-B14F-4D97-AF65-F5344CB8AC3E}">
        <p14:creationId xmlns:p14="http://schemas.microsoft.com/office/powerpoint/2010/main" val="59337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and have the students guess where they are going today.</a:t>
            </a:r>
          </a:p>
        </p:txBody>
      </p:sp>
    </p:spTree>
    <p:extLst>
      <p:ext uri="{BB962C8B-B14F-4D97-AF65-F5344CB8AC3E}">
        <p14:creationId xmlns:p14="http://schemas.microsoft.com/office/powerpoint/2010/main" val="203883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2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28.png"/><Relationship Id="rId2" Type="http://schemas.openxmlformats.org/officeDocument/2006/relationships/slideLayout" Target="../slideLayouts/slideLayout332.xml"/><Relationship Id="rId16" Type="http://schemas.openxmlformats.org/officeDocument/2006/relationships/image" Target="../media/image2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gbg.png"/>
          <p:cNvPicPr>
            <a:picLocks noChangeAspect="1"/>
          </p:cNvPicPr>
          <p:nvPr userDrawn="1"/>
        </p:nvPicPr>
        <p:blipFill rotWithShape="1">
          <a:blip r:embed="rId13" cstate="screen">
            <a:extLst>
              <a:ext uri="{28A0092B-C50C-407E-A947-70E740481C1C}">
                <a14:useLocalDpi xmlns:a14="http://schemas.microsoft.com/office/drawing/2010/main"/>
              </a:ext>
            </a:extLst>
          </a:blip>
          <a:srcRect b="2941"/>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46.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83.tiff"/><Relationship Id="rId4" Type="http://schemas.openxmlformats.org/officeDocument/2006/relationships/image" Target="../media/image82.tiff"/></Relationships>
</file>

<file path=ppt/slides/_rels/slide39.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93.png"/><Relationship Id="rId5" Type="http://schemas.openxmlformats.org/officeDocument/2006/relationships/image" Target="../media/image87.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1.png"/><Relationship Id="rId7"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78.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34.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5.xml"/><Relationship Id="rId7" Type="http://schemas.openxmlformats.org/officeDocument/2006/relationships/image" Target="../media/image4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38904" y="3436640"/>
            <a:ext cx="1223963"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a:latin typeface="Century Gothic" charset="0"/>
                <a:cs typeface="Georgia" charset="0"/>
              </a:rPr>
              <a:t>Hawaii</a:t>
            </a:r>
            <a:r>
              <a:rPr lang="en-US" sz="6000" b="1" dirty="0">
                <a:latin typeface="Century Gothic" charset="0"/>
                <a:cs typeface="Georgia" charset="0"/>
              </a:rPr>
              <a:t>!</a:t>
            </a:r>
          </a:p>
        </p:txBody>
      </p:sp>
      <p:cxnSp>
        <p:nvCxnSpPr>
          <p:cNvPr id="43" name="Straight Arrow Connector 42"/>
          <p:cNvCxnSpPr>
            <a:stCxn id="68613" idx="2"/>
            <a:endCxn id="68614" idx="2"/>
          </p:cNvCxnSpPr>
          <p:nvPr/>
        </p:nvCxnSpPr>
        <p:spPr bwMode="auto">
          <a:xfrm flipV="1">
            <a:off x="9688513" y="5051127"/>
            <a:ext cx="1962373" cy="154286"/>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1" name="droppedImage.png"/>
          <p:cNvPicPr/>
          <p:nvPr/>
        </p:nvPicPr>
        <p:blipFill>
          <a:blip r:embed="rId6">
            <a:extLst/>
          </a:blip>
          <a:stretch>
            <a:fillRect/>
          </a:stretch>
        </p:blipFill>
        <p:spPr>
          <a:xfrm>
            <a:off x="309713" y="7613104"/>
            <a:ext cx="3228980" cy="1911896"/>
          </a:xfrm>
          <a:prstGeom prst="rect">
            <a:avLst/>
          </a:prstGeom>
          <a:ln w="12700">
            <a:miter lim="400000"/>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tiff"/>
          <p:cNvPicPr/>
          <p:nvPr/>
        </p:nvPicPr>
        <p:blipFill>
          <a:blip r:embed="rId3">
            <a:extLst/>
          </a:blip>
          <a:stretch>
            <a:fillRect/>
          </a:stretch>
        </p:blipFill>
        <p:spPr>
          <a:xfrm>
            <a:off x="3453733" y="1130300"/>
            <a:ext cx="6096668" cy="7493001"/>
          </a:xfrm>
          <a:prstGeom prst="rect">
            <a:avLst/>
          </a:prstGeom>
          <a:ln w="12700">
            <a:miter lim="400000"/>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p:nvPr/>
        </p:nvPicPr>
        <p:blipFill rotWithShape="1">
          <a:blip r:embed="rId3" cstate="screen">
            <a:extLst>
              <a:ext uri="{28A0092B-C50C-407E-A947-70E740481C1C}">
                <a14:useLocalDpi xmlns:a14="http://schemas.microsoft.com/office/drawing/2010/main"/>
              </a:ext>
            </a:extLst>
          </a:blip>
          <a:srcRect/>
          <a:stretch/>
        </p:blipFill>
        <p:spPr>
          <a:xfrm>
            <a:off x="0" y="0"/>
            <a:ext cx="13080486" cy="9753600"/>
          </a:xfrm>
          <a:prstGeom prst="rect">
            <a:avLst/>
          </a:prstGeom>
          <a:ln w="12700">
            <a:miter lim="400000"/>
          </a:ln>
        </p:spPr>
      </p:pic>
    </p:spTree>
    <p:extLst>
      <p:ext uri="{BB962C8B-B14F-4D97-AF65-F5344CB8AC3E}">
        <p14:creationId xmlns:p14="http://schemas.microsoft.com/office/powerpoint/2010/main" val="39036089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844352"/>
            <a:ext cx="13041771" cy="7758390"/>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628328"/>
            <a:ext cx="12996939" cy="8740497"/>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a:picLocks noChangeAspect="1"/>
          </p:cNvPicPr>
          <p:nvPr/>
        </p:nvPicPr>
        <p:blipFill>
          <a:blip r:embed="rId3">
            <a:extLst/>
          </a:blip>
          <a:stretch>
            <a:fillRect/>
          </a:stretch>
        </p:blipFill>
        <p:spPr>
          <a:xfrm>
            <a:off x="-63200" y="988368"/>
            <a:ext cx="13068000" cy="7720173"/>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8126" y="1060376"/>
            <a:ext cx="13068000" cy="7786055"/>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32122" y="916360"/>
            <a:ext cx="13068000" cy="7877727"/>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0" y="1132384"/>
            <a:ext cx="13068000" cy="7840801"/>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63200" y="988368"/>
            <a:ext cx="13068000" cy="7834680"/>
          </a:xfrm>
          <a:prstGeom prst="rect">
            <a:avLst/>
          </a:prstGeom>
          <a:ln w="12700">
            <a:miter lim="400000"/>
          </a:ln>
        </p:spPr>
      </p:pic>
    </p:spTree>
    <p:extLst>
      <p:ext uri="{BB962C8B-B14F-4D97-AF65-F5344CB8AC3E}">
        <p14:creationId xmlns:p14="http://schemas.microsoft.com/office/powerpoint/2010/main" val="29285038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 name="droppedImage.png"/>
          <p:cNvPicPr/>
          <p:nvPr/>
        </p:nvPicPr>
        <p:blipFill>
          <a:blip r:embed="rId4">
            <a:extLst/>
          </a:blip>
          <a:stretch>
            <a:fillRect/>
          </a:stretch>
        </p:blipFill>
        <p:spPr>
          <a:xfrm>
            <a:off x="1689100" y="3881173"/>
            <a:ext cx="9613900" cy="4958027"/>
          </a:xfrm>
          <a:prstGeom prst="rect">
            <a:avLst/>
          </a:prstGeom>
          <a:ln w="12700">
            <a:miter lim="400000"/>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848295" y="2565400"/>
            <a:ext cx="3305105" cy="3581400"/>
          </a:xfrm>
          <a:prstGeom prst="rect">
            <a:avLst/>
          </a:prstGeom>
          <a:ln w="12700">
            <a:miter lim="400000"/>
          </a:ln>
        </p:spPr>
      </p:pic>
      <p:sp>
        <p:nvSpPr>
          <p:cNvPr id="3"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848295" y="2565400"/>
            <a:ext cx="3305105" cy="3581400"/>
          </a:xfrm>
          <a:prstGeom prst="rect">
            <a:avLst/>
          </a:prstGeom>
          <a:ln w="12700">
            <a:miter lim="400000"/>
          </a:ln>
        </p:spPr>
      </p:pic>
      <p:sp>
        <p:nvSpPr>
          <p:cNvPr id="3" name="Shape 389"/>
          <p:cNvSpPr/>
          <p:nvPr/>
        </p:nvSpPr>
        <p:spPr>
          <a:xfrm>
            <a:off x="813768" y="7325072"/>
            <a:ext cx="11760200" cy="2032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sz="3600" b="1" dirty="0">
                <a:solidFill>
                  <a:srgbClr val="E32400"/>
                </a:solidFill>
                <a:latin typeface="Century Gothic"/>
                <a:ea typeface="Century Gothic"/>
                <a:cs typeface="Century Gothic"/>
                <a:sym typeface="Century Gothic"/>
              </a:rPr>
              <a:t>red and blue with lightning bolts on them!</a:t>
            </a:r>
            <a:r>
              <a:rPr sz="3600" dirty="0">
                <a:solidFill>
                  <a:srgbClr val="006D8F"/>
                </a:solidFill>
                <a:latin typeface="Century Gothic"/>
                <a:ea typeface="Century Gothic"/>
                <a:cs typeface="Century Gothic"/>
                <a:sym typeface="Century Gothic"/>
              </a:rPr>
              <a:t> </a:t>
            </a:r>
          </a:p>
        </p:txBody>
      </p:sp>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648200" y="3403600"/>
            <a:ext cx="3695700" cy="2489200"/>
          </a:xfrm>
          <a:prstGeom prst="rect">
            <a:avLst/>
          </a:prstGeom>
          <a:ln w="12700">
            <a:miter lim="400000"/>
          </a:ln>
        </p:spPr>
      </p:pic>
      <p:sp>
        <p:nvSpPr>
          <p:cNvPr id="5"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648200" y="3403600"/>
            <a:ext cx="3695700" cy="2489200"/>
          </a:xfrm>
          <a:prstGeom prst="rect">
            <a:avLst/>
          </a:prstGeom>
          <a:ln w="12700">
            <a:miter lim="400000"/>
          </a:ln>
        </p:spPr>
      </p:pic>
      <p:sp>
        <p:nvSpPr>
          <p:cNvPr id="6" name="Shape 400"/>
          <p:cNvSpPr/>
          <p:nvPr/>
        </p:nvSpPr>
        <p:spPr>
          <a:xfrm>
            <a:off x="597744" y="7327899"/>
            <a:ext cx="11760200" cy="2032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sz="3600" b="1" dirty="0">
                <a:solidFill>
                  <a:srgbClr val="E32400"/>
                </a:solidFill>
                <a:latin typeface="Century Gothic"/>
                <a:ea typeface="Century Gothic"/>
                <a:cs typeface="Century Gothic"/>
                <a:sym typeface="Century Gothic"/>
              </a:rPr>
              <a:t>green and pink with hearts on them!</a:t>
            </a:r>
            <a:endParaRPr sz="3600" dirty="0">
              <a:solidFill>
                <a:srgbClr val="006D8F"/>
              </a:solidFill>
              <a:latin typeface="Century Gothic"/>
              <a:ea typeface="Century Gothic"/>
              <a:cs typeface="Century Gothic"/>
              <a:sym typeface="Century Gothic"/>
            </a:endParaRPr>
          </a:p>
        </p:txBody>
      </p:sp>
      <p:sp>
        <p:nvSpPr>
          <p:cNvPr id="7"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7" name="droppedImage.png"/>
          <p:cNvPicPr/>
          <p:nvPr/>
        </p:nvPicPr>
        <p:blipFill>
          <a:blip r:embed="rId3">
            <a:extLst/>
          </a:blip>
          <a:stretch>
            <a:fillRect/>
          </a:stretch>
        </p:blipFill>
        <p:spPr>
          <a:xfrm>
            <a:off x="3046016" y="3004591"/>
            <a:ext cx="6881068" cy="3991141"/>
          </a:xfrm>
          <a:prstGeom prst="rect">
            <a:avLst/>
          </a:prstGeom>
          <a:ln w="12700">
            <a:miter lim="400000"/>
          </a:ln>
        </p:spPr>
      </p:pic>
      <p:pic>
        <p:nvPicPr>
          <p:cNvPr id="8" name="droppedImage.png"/>
          <p:cNvPicPr/>
          <p:nvPr/>
        </p:nvPicPr>
        <p:blipFill>
          <a:blip r:embed="rId4" cstate="screen">
            <a:extLst>
              <a:ext uri="{28A0092B-C50C-407E-A947-70E740481C1C}">
                <a14:useLocalDpi xmlns:a14="http://schemas.microsoft.com/office/drawing/2010/main"/>
              </a:ext>
            </a:extLst>
          </a:blip>
          <a:stretch>
            <a:fillRect/>
          </a:stretch>
        </p:blipFill>
        <p:spPr>
          <a:xfrm>
            <a:off x="4150916" y="5164832"/>
            <a:ext cx="1629668" cy="1629668"/>
          </a:xfrm>
          <a:prstGeom prst="rect">
            <a:avLst/>
          </a:prstGeom>
          <a:ln w="12700">
            <a:miter lim="400000"/>
          </a:ln>
        </p:spPr>
      </p:pic>
    </p:spTree>
    <p:extLst>
      <p:ext uri="{BB962C8B-B14F-4D97-AF65-F5344CB8AC3E}">
        <p14:creationId xmlns:p14="http://schemas.microsoft.com/office/powerpoint/2010/main" val="3011372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8" name="droppedImage.png"/>
          <p:cNvPicPr/>
          <p:nvPr/>
        </p:nvPicPr>
        <p:blipFill>
          <a:blip r:embed="rId3">
            <a:extLst/>
          </a:blip>
          <a:stretch>
            <a:fillRect/>
          </a:stretch>
        </p:blipFill>
        <p:spPr>
          <a:xfrm>
            <a:off x="3046016" y="3004591"/>
            <a:ext cx="6881068" cy="3991141"/>
          </a:xfrm>
          <a:prstGeom prst="rect">
            <a:avLst/>
          </a:prstGeom>
          <a:ln w="12700">
            <a:miter lim="400000"/>
          </a:ln>
        </p:spPr>
      </p:pic>
      <p:pic>
        <p:nvPicPr>
          <p:cNvPr id="9" name="droppedImage.png"/>
          <p:cNvPicPr/>
          <p:nvPr/>
        </p:nvPicPr>
        <p:blipFill>
          <a:blip r:embed="rId4" cstate="screen">
            <a:extLst>
              <a:ext uri="{28A0092B-C50C-407E-A947-70E740481C1C}">
                <a14:useLocalDpi xmlns:a14="http://schemas.microsoft.com/office/drawing/2010/main"/>
              </a:ext>
            </a:extLst>
          </a:blip>
          <a:stretch>
            <a:fillRect/>
          </a:stretch>
        </p:blipFill>
        <p:spPr>
          <a:xfrm>
            <a:off x="4150916" y="5164832"/>
            <a:ext cx="1629668" cy="1629668"/>
          </a:xfrm>
          <a:prstGeom prst="rect">
            <a:avLst/>
          </a:prstGeom>
          <a:ln w="12700">
            <a:miter lim="400000"/>
          </a:ln>
        </p:spPr>
      </p:pic>
      <p:sp>
        <p:nvSpPr>
          <p:cNvPr id="10" name="Shape 400"/>
          <p:cNvSpPr/>
          <p:nvPr/>
        </p:nvSpPr>
        <p:spPr>
          <a:xfrm>
            <a:off x="597744" y="7738605"/>
            <a:ext cx="11760200"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lang="en-CA" sz="3600" b="1" dirty="0">
                <a:solidFill>
                  <a:srgbClr val="E32400"/>
                </a:solidFill>
                <a:latin typeface="Century Gothic"/>
                <a:ea typeface="Century Gothic"/>
                <a:cs typeface="Century Gothic"/>
                <a:sym typeface="Century Gothic"/>
              </a:rPr>
              <a:t>purple, orange and </a:t>
            </a:r>
            <a:r>
              <a:rPr lang="en-CA" sz="3600" b="1" dirty="0" err="1">
                <a:solidFill>
                  <a:srgbClr val="E32400"/>
                </a:solidFill>
                <a:latin typeface="Century Gothic"/>
                <a:ea typeface="Century Gothic"/>
                <a:cs typeface="Century Gothic"/>
                <a:sym typeface="Century Gothic"/>
              </a:rPr>
              <a:t>greent</a:t>
            </a:r>
            <a:r>
              <a:rPr lang="en-CA" sz="3600" b="1" dirty="0">
                <a:solidFill>
                  <a:srgbClr val="E32400"/>
                </a:solidFill>
                <a:latin typeface="Century Gothic"/>
                <a:ea typeface="Century Gothic"/>
                <a:cs typeface="Century Gothic"/>
                <a:sym typeface="Century Gothic"/>
              </a:rPr>
              <a:t>. These slippers are on the beach!</a:t>
            </a:r>
            <a:endParaRPr sz="3600" dirty="0">
              <a:solidFill>
                <a:srgbClr val="006D8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813981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9" name="droppedImage.png"/>
          <p:cNvPicPr/>
          <p:nvPr/>
        </p:nvPicPr>
        <p:blipFill>
          <a:blip r:embed="rId3">
            <a:extLst/>
          </a:blip>
          <a:stretch>
            <a:fillRect/>
          </a:stretch>
        </p:blipFill>
        <p:spPr>
          <a:xfrm>
            <a:off x="3910112" y="2716560"/>
            <a:ext cx="4791747" cy="4727211"/>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5829300" y="4718454"/>
            <a:ext cx="1136246" cy="1136246"/>
          </a:xfrm>
          <a:prstGeom prst="rect">
            <a:avLst/>
          </a:prstGeom>
          <a:ln w="12700">
            <a:miter lim="400000"/>
          </a:ln>
        </p:spPr>
      </p:pic>
    </p:spTree>
    <p:extLst>
      <p:ext uri="{BB962C8B-B14F-4D97-AF65-F5344CB8AC3E}">
        <p14:creationId xmlns:p14="http://schemas.microsoft.com/office/powerpoint/2010/main" val="22295920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a:solidFill>
                  <a:srgbClr val="E32400"/>
                </a:solidFill>
                <a:latin typeface="Century Gothic"/>
                <a:ea typeface="Century Gothic"/>
                <a:cs typeface="Century Gothic"/>
                <a:sym typeface="Century Gothic"/>
              </a:rPr>
              <a:t>purple and they are on a chair.</a:t>
            </a:r>
          </a:p>
        </p:txBody>
      </p:sp>
      <p:pic>
        <p:nvPicPr>
          <p:cNvPr id="7" name="droppedImage.png"/>
          <p:cNvPicPr/>
          <p:nvPr/>
        </p:nvPicPr>
        <p:blipFill>
          <a:blip r:embed="rId3">
            <a:extLst/>
          </a:blip>
          <a:stretch>
            <a:fillRect/>
          </a:stretch>
        </p:blipFill>
        <p:spPr>
          <a:xfrm>
            <a:off x="3910112" y="2716560"/>
            <a:ext cx="4791747" cy="4727211"/>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5829300" y="4718454"/>
            <a:ext cx="1136246" cy="1136246"/>
          </a:xfrm>
          <a:prstGeom prst="rect">
            <a:avLst/>
          </a:prstGeom>
          <a:ln w="12700">
            <a:miter lim="400000"/>
          </a:ln>
        </p:spPr>
      </p:pic>
    </p:spTree>
    <p:extLst>
      <p:ext uri="{BB962C8B-B14F-4D97-AF65-F5344CB8AC3E}">
        <p14:creationId xmlns:p14="http://schemas.microsoft.com/office/powerpoint/2010/main" val="32031013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roppedImage.png"/>
          <p:cNvPicPr/>
          <p:nvPr/>
        </p:nvPicPr>
        <p:blipFill>
          <a:blip r:embed="rId3" cstate="screen">
            <a:extLst>
              <a:ext uri="{28A0092B-C50C-407E-A947-70E740481C1C}">
                <a14:useLocalDpi xmlns:a14="http://schemas.microsoft.com/office/drawing/2010/main"/>
              </a:ext>
            </a:extLst>
          </a:blip>
          <a:stretch>
            <a:fillRect/>
          </a:stretch>
        </p:blipFill>
        <p:spPr>
          <a:xfrm>
            <a:off x="4342160" y="2716560"/>
            <a:ext cx="4302100" cy="4944895"/>
          </a:xfrm>
          <a:prstGeom prst="rect">
            <a:avLst/>
          </a:prstGeom>
          <a:ln w="12700">
            <a:miter lim="400000"/>
          </a:ln>
        </p:spPr>
      </p:pic>
      <p:sp>
        <p:nvSpPr>
          <p:cNvPr id="5"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7006456" y="3724672"/>
            <a:ext cx="1136246" cy="1136246"/>
          </a:xfrm>
          <a:prstGeom prst="rect">
            <a:avLst/>
          </a:prstGeom>
          <a:ln w="12700">
            <a:miter lim="400000"/>
          </a:ln>
        </p:spPr>
      </p:pic>
    </p:spTree>
    <p:extLst>
      <p:ext uri="{BB962C8B-B14F-4D97-AF65-F5344CB8AC3E}">
        <p14:creationId xmlns:p14="http://schemas.microsoft.com/office/powerpoint/2010/main" val="16899083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a:solidFill>
                  <a:srgbClr val="E32400"/>
                </a:solidFill>
                <a:latin typeface="Century Gothic"/>
                <a:ea typeface="Century Gothic"/>
                <a:cs typeface="Century Gothic"/>
                <a:sym typeface="Century Gothic"/>
              </a:rPr>
              <a:t>in a tree.</a:t>
            </a:r>
          </a:p>
        </p:txBody>
      </p:sp>
      <p:pic>
        <p:nvPicPr>
          <p:cNvPr id="8" name="droppedImage.png"/>
          <p:cNvPicPr/>
          <p:nvPr/>
        </p:nvPicPr>
        <p:blipFill>
          <a:blip r:embed="rId3" cstate="screen">
            <a:extLst>
              <a:ext uri="{28A0092B-C50C-407E-A947-70E740481C1C}">
                <a14:useLocalDpi xmlns:a14="http://schemas.microsoft.com/office/drawing/2010/main"/>
              </a:ext>
            </a:extLst>
          </a:blip>
          <a:stretch>
            <a:fillRect/>
          </a:stretch>
        </p:blipFill>
        <p:spPr>
          <a:xfrm>
            <a:off x="4342160" y="2716560"/>
            <a:ext cx="4302100" cy="4944895"/>
          </a:xfrm>
          <a:prstGeom prst="rect">
            <a:avLst/>
          </a:prstGeom>
          <a:ln w="12700">
            <a:miter lim="400000"/>
          </a:ln>
        </p:spPr>
      </p:pic>
      <p:pic>
        <p:nvPicPr>
          <p:cNvPr id="9" name="droppedImage.png"/>
          <p:cNvPicPr/>
          <p:nvPr/>
        </p:nvPicPr>
        <p:blipFill>
          <a:blip r:embed="rId4" cstate="screen">
            <a:extLst>
              <a:ext uri="{28A0092B-C50C-407E-A947-70E740481C1C}">
                <a14:useLocalDpi xmlns:a14="http://schemas.microsoft.com/office/drawing/2010/main"/>
              </a:ext>
            </a:extLst>
          </a:blip>
          <a:stretch>
            <a:fillRect/>
          </a:stretch>
        </p:blipFill>
        <p:spPr>
          <a:xfrm>
            <a:off x="7006456" y="3724672"/>
            <a:ext cx="1136246" cy="1136246"/>
          </a:xfrm>
          <a:prstGeom prst="rect">
            <a:avLst/>
          </a:prstGeom>
          <a:ln w="12700">
            <a:miter lim="400000"/>
          </a:ln>
        </p:spPr>
      </p:pic>
    </p:spTree>
    <p:extLst>
      <p:ext uri="{BB962C8B-B14F-4D97-AF65-F5344CB8AC3E}">
        <p14:creationId xmlns:p14="http://schemas.microsoft.com/office/powerpoint/2010/main" val="35337130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sound of the letters ‘RR’</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Transition words (And, But, Then, Because)</a:t>
            </a:r>
          </a:p>
          <a:p>
            <a:pPr marL="863600" indent="-647700" algn="l">
              <a:spcBef>
                <a:spcPts val="2000"/>
              </a:spcBef>
              <a:buSzPct val="77000"/>
            </a:pP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9" name="droppedImage.png"/>
          <p:cNvPicPr/>
          <p:nvPr/>
        </p:nvPicPr>
        <p:blipFill>
          <a:blip r:embed="rId3" cstate="screen">
            <a:extLst>
              <a:ext uri="{28A0092B-C50C-407E-A947-70E740481C1C}">
                <a14:useLocalDpi xmlns:a14="http://schemas.microsoft.com/office/drawing/2010/main"/>
              </a:ext>
            </a:extLst>
          </a:blip>
          <a:stretch>
            <a:fillRect/>
          </a:stretch>
        </p:blipFill>
        <p:spPr>
          <a:xfrm>
            <a:off x="4020716" y="4745378"/>
            <a:ext cx="1832849" cy="1832849"/>
          </a:xfrm>
          <a:prstGeom prst="rect">
            <a:avLst/>
          </a:prstGeom>
          <a:ln w="12700">
            <a:miter lim="400000"/>
          </a:ln>
        </p:spPr>
      </p:pic>
      <p:pic>
        <p:nvPicPr>
          <p:cNvPr id="12" name="droppedImage.png"/>
          <p:cNvPicPr/>
          <p:nvPr/>
        </p:nvPicPr>
        <p:blipFill>
          <a:blip r:embed="rId4" cstate="screen">
            <a:extLst>
              <a:ext uri="{28A0092B-C50C-407E-A947-70E740481C1C}">
                <a14:useLocalDpi xmlns:a14="http://schemas.microsoft.com/office/drawing/2010/main"/>
              </a:ext>
            </a:extLst>
          </a:blip>
          <a:stretch>
            <a:fillRect/>
          </a:stretch>
        </p:blipFill>
        <p:spPr>
          <a:xfrm>
            <a:off x="4846216" y="3220616"/>
            <a:ext cx="3473248" cy="3929112"/>
          </a:xfrm>
          <a:prstGeom prst="rect">
            <a:avLst/>
          </a:prstGeom>
          <a:ln w="12700">
            <a:miter lim="400000"/>
          </a:ln>
        </p:spPr>
      </p:pic>
    </p:spTree>
    <p:extLst>
      <p:ext uri="{BB962C8B-B14F-4D97-AF65-F5344CB8AC3E}">
        <p14:creationId xmlns:p14="http://schemas.microsoft.com/office/powerpoint/2010/main" val="149446613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a:solidFill>
                  <a:srgbClr val="E32400"/>
                </a:solidFill>
                <a:latin typeface="Century Gothic"/>
                <a:ea typeface="Century Gothic"/>
                <a:cs typeface="Century Gothic"/>
                <a:sym typeface="Century Gothic"/>
              </a:rPr>
              <a:t>in the dog’s mouth.</a:t>
            </a:r>
          </a:p>
        </p:txBody>
      </p:sp>
      <p:pic>
        <p:nvPicPr>
          <p:cNvPr id="7" name="droppedImage.png"/>
          <p:cNvPicPr/>
          <p:nvPr/>
        </p:nvPicPr>
        <p:blipFill>
          <a:blip r:embed="rId3" cstate="screen">
            <a:extLst>
              <a:ext uri="{28A0092B-C50C-407E-A947-70E740481C1C}">
                <a14:useLocalDpi xmlns:a14="http://schemas.microsoft.com/office/drawing/2010/main"/>
              </a:ext>
            </a:extLst>
          </a:blip>
          <a:stretch>
            <a:fillRect/>
          </a:stretch>
        </p:blipFill>
        <p:spPr>
          <a:xfrm>
            <a:off x="4020716" y="4745378"/>
            <a:ext cx="1832849" cy="1832849"/>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4846216" y="3220616"/>
            <a:ext cx="3473248" cy="3929112"/>
          </a:xfrm>
          <a:prstGeom prst="rect">
            <a:avLst/>
          </a:prstGeom>
          <a:ln w="12700">
            <a:miter lim="400000"/>
          </a:ln>
        </p:spPr>
      </p:pic>
    </p:spTree>
    <p:extLst>
      <p:ext uri="{BB962C8B-B14F-4D97-AF65-F5344CB8AC3E}">
        <p14:creationId xmlns:p14="http://schemas.microsoft.com/office/powerpoint/2010/main" val="2480971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Writing short sentences.</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177336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roppedImage.png"/>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a:ln w="12700">
            <a:miter lim="400000"/>
          </a:ln>
        </p:spPr>
      </p:pic>
      <p:sp>
        <p:nvSpPr>
          <p:cNvPr id="9" name="Shape 399"/>
          <p:cNvSpPr/>
          <p:nvPr/>
        </p:nvSpPr>
        <p:spPr>
          <a:xfrm>
            <a:off x="309711" y="484312"/>
            <a:ext cx="12457385"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a:solidFill>
                  <a:schemeClr val="bg1"/>
                </a:solidFill>
              </a:rPr>
              <a:t>We are going to fly a drone over a volcano in Hawaii!</a:t>
            </a:r>
          </a:p>
        </p:txBody>
      </p:sp>
    </p:spTree>
    <p:extLst>
      <p:ext uri="{BB962C8B-B14F-4D97-AF65-F5344CB8AC3E}">
        <p14:creationId xmlns:p14="http://schemas.microsoft.com/office/powerpoint/2010/main" val="19583854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roppedImage.png"/>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a:ln w="12700">
            <a:miter lim="400000"/>
          </a:ln>
        </p:spPr>
      </p:pic>
      <p:sp>
        <p:nvSpPr>
          <p:cNvPr id="9" name="Shape 399"/>
          <p:cNvSpPr/>
          <p:nvPr/>
        </p:nvSpPr>
        <p:spPr>
          <a:xfrm>
            <a:off x="309711" y="484312"/>
            <a:ext cx="12457385"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a:solidFill>
                  <a:schemeClr val="bg1"/>
                </a:solidFill>
              </a:rPr>
              <a:t>We are going to fly a drone over a volcano in Hawaii!</a:t>
            </a:r>
          </a:p>
        </p:txBody>
      </p:sp>
      <p:pic>
        <p:nvPicPr>
          <p:cNvPr id="4" name="droppedImage.png"/>
          <p:cNvPicPr/>
          <p:nvPr/>
        </p:nvPicPr>
        <p:blipFill>
          <a:blip r:embed="rId4">
            <a:extLst/>
          </a:blip>
          <a:stretch>
            <a:fillRect/>
          </a:stretch>
        </p:blipFill>
        <p:spPr>
          <a:xfrm>
            <a:off x="741760" y="2356520"/>
            <a:ext cx="2705100" cy="2032000"/>
          </a:xfrm>
          <a:prstGeom prst="rect">
            <a:avLst/>
          </a:prstGeom>
          <a:ln w="12700">
            <a:miter lim="400000"/>
          </a:ln>
        </p:spPr>
      </p:pic>
      <p:pic>
        <p:nvPicPr>
          <p:cNvPr id="5" name="droppedImage.png"/>
          <p:cNvPicPr/>
          <p:nvPr/>
        </p:nvPicPr>
        <p:blipFill>
          <a:blip r:embed="rId5" cstate="screen">
            <a:extLst>
              <a:ext uri="{28A0092B-C50C-407E-A947-70E740481C1C}">
                <a14:useLocalDpi xmlns:a14="http://schemas.microsoft.com/office/drawing/2010/main"/>
              </a:ext>
            </a:extLst>
          </a:blip>
          <a:stretch>
            <a:fillRect/>
          </a:stretch>
        </p:blipFill>
        <p:spPr>
          <a:xfrm>
            <a:off x="9454728" y="7037040"/>
            <a:ext cx="2822223" cy="2336801"/>
          </a:xfrm>
          <a:prstGeom prst="rect">
            <a:avLst/>
          </a:prstGeom>
          <a:ln w="12700">
            <a:miter lim="400000"/>
          </a:ln>
        </p:spPr>
      </p:pic>
      <p:sp>
        <p:nvSpPr>
          <p:cNvPr id="6" name="Shape 399"/>
          <p:cNvSpPr/>
          <p:nvPr/>
        </p:nvSpPr>
        <p:spPr>
          <a:xfrm>
            <a:off x="525736" y="4444752"/>
            <a:ext cx="3087961"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000" u="none" dirty="0">
                <a:solidFill>
                  <a:schemeClr val="bg1"/>
                </a:solidFill>
              </a:rPr>
              <a:t>This is a drone.</a:t>
            </a:r>
          </a:p>
        </p:txBody>
      </p:sp>
      <p:sp>
        <p:nvSpPr>
          <p:cNvPr id="7" name="Shape 399"/>
          <p:cNvSpPr/>
          <p:nvPr/>
        </p:nvSpPr>
        <p:spPr>
          <a:xfrm>
            <a:off x="1965896" y="7685112"/>
            <a:ext cx="7192417"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lgn="r">
              <a:defRPr sz="1800" b="0" u="none">
                <a:solidFill>
                  <a:srgbClr val="000000"/>
                </a:solidFill>
              </a:defRPr>
            </a:pPr>
            <a:r>
              <a:rPr lang="en-CA" sz="4000" u="none" dirty="0">
                <a:solidFill>
                  <a:schemeClr val="bg1"/>
                </a:solidFill>
              </a:rPr>
              <a:t>A person controls the drone with a remote.</a:t>
            </a:r>
          </a:p>
        </p:txBody>
      </p:sp>
    </p:spTree>
    <p:extLst>
      <p:ext uri="{BB962C8B-B14F-4D97-AF65-F5344CB8AC3E}">
        <p14:creationId xmlns:p14="http://schemas.microsoft.com/office/powerpoint/2010/main" val="6839696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roppedImage.png"/>
          <p:cNvPicPr/>
          <p:nvPr/>
        </p:nvPicPr>
        <p:blipFill>
          <a:blip r:embed="rId3">
            <a:extLst/>
          </a:blip>
          <a:stretch>
            <a:fillRect/>
          </a:stretch>
        </p:blipFill>
        <p:spPr>
          <a:xfrm>
            <a:off x="2474190" y="3086100"/>
            <a:ext cx="8054110" cy="5537201"/>
          </a:xfrm>
          <a:prstGeom prst="rect">
            <a:avLst/>
          </a:prstGeom>
          <a:ln w="12700">
            <a:miter lim="400000"/>
          </a:ln>
        </p:spPr>
      </p:pic>
      <p:sp>
        <p:nvSpPr>
          <p:cNvPr id="11" name="Shape 399"/>
          <p:cNvSpPr/>
          <p:nvPr/>
        </p:nvSpPr>
        <p:spPr>
          <a:xfrm>
            <a:off x="309711" y="853644"/>
            <a:ext cx="12457385"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a:solidFill>
                  <a:schemeClr val="accent2">
                    <a:lumMod val="75000"/>
                  </a:schemeClr>
                </a:solidFill>
              </a:rPr>
              <a:t>Hawaii has five volcanoes.</a:t>
            </a:r>
          </a:p>
        </p:txBody>
      </p:sp>
    </p:spTree>
    <p:extLst>
      <p:ext uri="{BB962C8B-B14F-4D97-AF65-F5344CB8AC3E}">
        <p14:creationId xmlns:p14="http://schemas.microsoft.com/office/powerpoint/2010/main" val="42598402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ppedImage.png"/>
          <p:cNvPicPr/>
          <p:nvPr/>
        </p:nvPicPr>
        <p:blipFill>
          <a:blip r:embed="rId3">
            <a:extLst/>
          </a:blip>
          <a:stretch>
            <a:fillRect/>
          </a:stretch>
        </p:blipFill>
        <p:spPr>
          <a:xfrm>
            <a:off x="1244600" y="2644552"/>
            <a:ext cx="10502901" cy="4343524"/>
          </a:xfrm>
          <a:prstGeom prst="rect">
            <a:avLst/>
          </a:prstGeom>
          <a:ln w="12700">
            <a:miter lim="400000"/>
          </a:ln>
        </p:spPr>
      </p:pic>
      <p:sp>
        <p:nvSpPr>
          <p:cNvPr id="5" name="Shape 399"/>
          <p:cNvSpPr/>
          <p:nvPr/>
        </p:nvSpPr>
        <p:spPr>
          <a:xfrm>
            <a:off x="309711" y="853644"/>
            <a:ext cx="12457385"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a:solidFill>
                  <a:schemeClr val="accent2">
                    <a:lumMod val="75000"/>
                  </a:schemeClr>
                </a:solidFill>
              </a:rPr>
              <a:t>Fling the Teacher Game</a:t>
            </a:r>
          </a:p>
        </p:txBody>
      </p:sp>
    </p:spTree>
    <p:extLst>
      <p:ext uri="{BB962C8B-B14F-4D97-AF65-F5344CB8AC3E}">
        <p14:creationId xmlns:p14="http://schemas.microsoft.com/office/powerpoint/2010/main" val="20822031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Present Tense</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5648507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CA" sz="6000" b="1" dirty="0">
                <a:latin typeface="Century Gothic" charset="0"/>
                <a:cs typeface="Georgia" charset="0"/>
              </a:rPr>
              <a:t>Bubble Poem</a:t>
            </a:r>
            <a:endParaRPr lang="en-US" sz="6000" b="1" dirty="0">
              <a:latin typeface="Century Gothic" charset="0"/>
              <a:cs typeface="Georgia" charset="0"/>
            </a:endParaRPr>
          </a:p>
        </p:txBody>
      </p:sp>
      <p:pic>
        <p:nvPicPr>
          <p:cNvPr id="3" name="Picture 2"/>
          <p:cNvPicPr>
            <a:picLocks noChangeAspect="1"/>
          </p:cNvPicPr>
          <p:nvPr/>
        </p:nvPicPr>
        <p:blipFill>
          <a:blip r:embed="rId4"/>
          <a:stretch>
            <a:fillRect/>
          </a:stretch>
        </p:blipFill>
        <p:spPr>
          <a:xfrm>
            <a:off x="5701636" y="5308848"/>
            <a:ext cx="6188516" cy="3424312"/>
          </a:xfrm>
          <a:prstGeom prst="rect">
            <a:avLst/>
          </a:prstGeom>
        </p:spPr>
      </p:pic>
      <p:pic>
        <p:nvPicPr>
          <p:cNvPr id="4" name="Picture 3"/>
          <p:cNvPicPr>
            <a:picLocks noChangeAspect="1"/>
          </p:cNvPicPr>
          <p:nvPr/>
        </p:nvPicPr>
        <p:blipFill>
          <a:blip r:embed="rId5"/>
          <a:stretch>
            <a:fillRect/>
          </a:stretch>
        </p:blipFill>
        <p:spPr>
          <a:xfrm>
            <a:off x="1270000" y="2680370"/>
            <a:ext cx="3791634" cy="6052790"/>
          </a:xfrm>
          <a:prstGeom prst="rect">
            <a:avLst/>
          </a:prstGeom>
        </p:spPr>
      </p:pic>
    </p:spTree>
    <p:extLst>
      <p:ext uri="{BB962C8B-B14F-4D97-AF65-F5344CB8AC3E}">
        <p14:creationId xmlns:p14="http://schemas.microsoft.com/office/powerpoint/2010/main" val="20998826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2892" y="0"/>
            <a:ext cx="7439015" cy="9753600"/>
          </a:xfrm>
          <a:prstGeom prst="rect">
            <a:avLst/>
          </a:prstGeom>
        </p:spPr>
      </p:pic>
    </p:spTree>
    <p:extLst>
      <p:ext uri="{BB962C8B-B14F-4D97-AF65-F5344CB8AC3E}">
        <p14:creationId xmlns:p14="http://schemas.microsoft.com/office/powerpoint/2010/main" val="2987730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CA" sz="6000" b="1" dirty="0">
                <a:latin typeface="Century Gothic" charset="0"/>
                <a:cs typeface="Georgia" charset="0"/>
              </a:rPr>
              <a:t>BB</a:t>
            </a:r>
            <a:r>
              <a:rPr lang="en-US" sz="6000" b="1" dirty="0">
                <a:latin typeface="Century Gothic" charset="0"/>
                <a:cs typeface="Georgia" charset="0"/>
              </a:rPr>
              <a:t>’</a:t>
            </a:r>
          </a:p>
        </p:txBody>
      </p:sp>
      <p:pic>
        <p:nvPicPr>
          <p:cNvPr id="16" name="droppedImage.png"/>
          <p:cNvPicPr/>
          <p:nvPr/>
        </p:nvPicPr>
        <p:blipFill>
          <a:blip r:embed="rId4">
            <a:extLst/>
          </a:blip>
          <a:stretch>
            <a:fillRect/>
          </a:stretch>
        </p:blipFill>
        <p:spPr>
          <a:xfrm>
            <a:off x="3975100" y="3378200"/>
            <a:ext cx="5042297" cy="4889501"/>
          </a:xfrm>
          <a:prstGeom prst="rect">
            <a:avLst/>
          </a:prstGeom>
          <a:ln w="12700">
            <a:miter lim="400000"/>
          </a:ln>
        </p:spPr>
      </p:pic>
    </p:spTree>
    <p:extLst>
      <p:ext uri="{BB962C8B-B14F-4D97-AF65-F5344CB8AC3E}">
        <p14:creationId xmlns:p14="http://schemas.microsoft.com/office/powerpoint/2010/main" val="42276756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cstate="screen">
            <a:extLst>
              <a:ext uri="{28A0092B-C50C-407E-A947-70E740481C1C}">
                <a14:useLocalDpi xmlns:a14="http://schemas.microsoft.com/office/drawing/2010/main"/>
              </a:ext>
            </a:extLst>
          </a:blip>
          <a:stretch>
            <a:fillRect/>
          </a:stretch>
        </p:blipFill>
        <p:spPr>
          <a:xfrm>
            <a:off x="1244600" y="3225800"/>
            <a:ext cx="3289300" cy="3289300"/>
          </a:xfrm>
          <a:prstGeom prst="rect">
            <a:avLst/>
          </a:prstGeom>
          <a:ln w="12700">
            <a:miter lim="400000"/>
          </a:ln>
        </p:spPr>
      </p:pic>
      <p:sp>
        <p:nvSpPr>
          <p:cNvPr id="4" name="Rounded Rectangle 14"/>
          <p:cNvSpPr>
            <a:spLocks noChangeArrowheads="1"/>
          </p:cNvSpPr>
          <p:nvPr/>
        </p:nvSpPr>
        <p:spPr bwMode="auto">
          <a:xfrm>
            <a:off x="4774208" y="401270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6B4BCF"/>
                </a:solidFill>
                <a:latin typeface="Century Gothic" charset="0"/>
                <a:ea typeface="ＭＳ Ｐゴシック" charset="0"/>
                <a:cs typeface="ＭＳ Ｐゴシック" charset="0"/>
                <a:sym typeface="Stone Sans ITC TT-Semi" charset="0"/>
              </a:rPr>
              <a:t>These are bu</a:t>
            </a:r>
            <a:r>
              <a:rPr lang="en-CA" sz="4000" dirty="0">
                <a:solidFill>
                  <a:srgbClr val="FF0000"/>
                </a:solidFill>
                <a:latin typeface="Century Gothic" charset="0"/>
                <a:ea typeface="ＭＳ Ｐゴシック" charset="0"/>
                <a:cs typeface="ＭＳ Ｐゴシック" charset="0"/>
                <a:sym typeface="Stone Sans ITC TT-Semi" charset="0"/>
              </a:rPr>
              <a:t>bb</a:t>
            </a:r>
            <a:r>
              <a:rPr lang="en-CA" sz="4000" dirty="0">
                <a:solidFill>
                  <a:srgbClr val="6B4BCF"/>
                </a:solidFill>
                <a:latin typeface="Century Gothic" charset="0"/>
                <a:ea typeface="ＭＳ Ｐゴシック" charset="0"/>
                <a:cs typeface="ＭＳ Ｐゴシック" charset="0"/>
                <a:sym typeface="Stone Sans ITC TT-Semi" charset="0"/>
              </a:rPr>
              <a:t>les.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5" name="Shape 508"/>
          <p:cNvSpPr/>
          <p:nvPr/>
        </p:nvSpPr>
        <p:spPr>
          <a:xfrm>
            <a:off x="1245816" y="6604992"/>
            <a:ext cx="9207500" cy="1803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584200">
              <a:spcBef>
                <a:spcPts val="2000"/>
              </a:spcBef>
              <a:defRPr sz="4800">
                <a:solidFill>
                  <a:srgbClr val="006D8F"/>
                </a:solidFill>
                <a:latin typeface="Century Gothic"/>
                <a:ea typeface="Century Gothic"/>
                <a:cs typeface="Century Gothic"/>
                <a:sym typeface="Century Gothic"/>
              </a:defRPr>
            </a:lvl1pPr>
          </a:lstStyle>
          <a:p>
            <a:pPr lvl="0">
              <a:defRPr sz="1800">
                <a:solidFill>
                  <a:srgbClr val="000000"/>
                </a:solidFill>
              </a:defRPr>
            </a:pPr>
            <a:r>
              <a:rPr sz="4800" dirty="0">
                <a:solidFill>
                  <a:srgbClr val="006D8F"/>
                </a:solidFill>
              </a:rPr>
              <a:t>Where can you find bubbles?</a:t>
            </a:r>
          </a:p>
        </p:txBody>
      </p:sp>
      <p:sp>
        <p:nvSpPr>
          <p:cNvPr id="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6232898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1130300" y="5600474"/>
            <a:ext cx="3251201" cy="3200627"/>
          </a:xfrm>
          <a:prstGeom prst="rect">
            <a:avLst/>
          </a:prstGeom>
          <a:ln w="12700">
            <a:miter lim="400000"/>
          </a:ln>
        </p:spPr>
      </p:pic>
      <p:pic>
        <p:nvPicPr>
          <p:cNvPr id="4" name="droppedImage.png"/>
          <p:cNvPicPr/>
          <p:nvPr/>
        </p:nvPicPr>
        <p:blipFill>
          <a:blip r:embed="rId4">
            <a:extLst/>
          </a:blip>
          <a:stretch>
            <a:fillRect/>
          </a:stretch>
        </p:blipFill>
        <p:spPr>
          <a:xfrm>
            <a:off x="5118100" y="5625253"/>
            <a:ext cx="2768600" cy="3137747"/>
          </a:xfrm>
          <a:prstGeom prst="rect">
            <a:avLst/>
          </a:prstGeom>
          <a:ln w="12700">
            <a:miter lim="400000"/>
          </a:ln>
        </p:spPr>
      </p:pic>
      <p:pic>
        <p:nvPicPr>
          <p:cNvPr id="5" name="droppedImage.png"/>
          <p:cNvPicPr/>
          <p:nvPr/>
        </p:nvPicPr>
        <p:blipFill>
          <a:blip r:embed="rId5">
            <a:extLst/>
          </a:blip>
          <a:stretch>
            <a:fillRect/>
          </a:stretch>
        </p:blipFill>
        <p:spPr>
          <a:xfrm>
            <a:off x="8318500" y="5343757"/>
            <a:ext cx="3670300" cy="3698643"/>
          </a:xfrm>
          <a:prstGeom prst="rect">
            <a:avLst/>
          </a:prstGeom>
          <a:ln w="12700">
            <a:miter lim="400000"/>
          </a:ln>
        </p:spPr>
      </p:pic>
      <p:sp>
        <p:nvSpPr>
          <p:cNvPr id="6" name="Rounded Rectangle 14"/>
          <p:cNvSpPr>
            <a:spLocks noChangeArrowheads="1"/>
          </p:cNvSpPr>
          <p:nvPr/>
        </p:nvSpPr>
        <p:spPr bwMode="auto">
          <a:xfrm>
            <a:off x="2829992" y="365266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6B4BCF"/>
                </a:solidFill>
                <a:latin typeface="Century Gothic" charset="0"/>
                <a:ea typeface="ＭＳ Ｐゴシック" charset="0"/>
                <a:cs typeface="ＭＳ Ｐゴシック" charset="0"/>
                <a:sym typeface="Stone Sans ITC TT-Semi" charset="0"/>
              </a:rPr>
              <a:t>These are   _ _</a:t>
            </a:r>
            <a:r>
              <a:rPr lang="en-CA" sz="4000" dirty="0">
                <a:solidFill>
                  <a:srgbClr val="FF0000"/>
                </a:solidFill>
                <a:latin typeface="Century Gothic" charset="0"/>
                <a:ea typeface="ＭＳ Ｐゴシック" charset="0"/>
                <a:cs typeface="ＭＳ Ｐゴシック" charset="0"/>
                <a:sym typeface="Stone Sans ITC TT-Semi" charset="0"/>
              </a:rPr>
              <a:t>bb</a:t>
            </a:r>
            <a:r>
              <a:rPr lang="en-CA" sz="4000" dirty="0">
                <a:solidFill>
                  <a:srgbClr val="6B4BCF"/>
                </a:solidFill>
                <a:latin typeface="Century Gothic" charset="0"/>
                <a:ea typeface="ＭＳ Ｐゴシック" charset="0"/>
                <a:cs typeface="ＭＳ Ｐゴシック" charset="0"/>
                <a:sym typeface="Stone Sans ITC TT-Semi" charset="0"/>
              </a:rPr>
              <a:t>_ _    _ _ _s.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11882350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1130300" y="5600474"/>
            <a:ext cx="3251201" cy="3200627"/>
          </a:xfrm>
          <a:prstGeom prst="rect">
            <a:avLst/>
          </a:prstGeom>
          <a:ln w="12700">
            <a:miter lim="400000"/>
          </a:ln>
        </p:spPr>
      </p:pic>
      <p:pic>
        <p:nvPicPr>
          <p:cNvPr id="4" name="droppedImage.png"/>
          <p:cNvPicPr/>
          <p:nvPr/>
        </p:nvPicPr>
        <p:blipFill>
          <a:blip r:embed="rId4">
            <a:extLst/>
          </a:blip>
          <a:stretch>
            <a:fillRect/>
          </a:stretch>
        </p:blipFill>
        <p:spPr>
          <a:xfrm>
            <a:off x="5118100" y="5625253"/>
            <a:ext cx="2768600" cy="3137747"/>
          </a:xfrm>
          <a:prstGeom prst="rect">
            <a:avLst/>
          </a:prstGeom>
          <a:ln w="12700">
            <a:miter lim="400000"/>
          </a:ln>
        </p:spPr>
      </p:pic>
      <p:pic>
        <p:nvPicPr>
          <p:cNvPr id="5" name="droppedImage.png"/>
          <p:cNvPicPr/>
          <p:nvPr/>
        </p:nvPicPr>
        <p:blipFill>
          <a:blip r:embed="rId5">
            <a:extLst/>
          </a:blip>
          <a:stretch>
            <a:fillRect/>
          </a:stretch>
        </p:blipFill>
        <p:spPr>
          <a:xfrm>
            <a:off x="8318500" y="5343757"/>
            <a:ext cx="3670300" cy="3698643"/>
          </a:xfrm>
          <a:prstGeom prst="rect">
            <a:avLst/>
          </a:prstGeom>
          <a:ln w="12700">
            <a:miter lim="400000"/>
          </a:ln>
        </p:spPr>
      </p:pic>
      <p:sp>
        <p:nvSpPr>
          <p:cNvPr id="6" name="Rounded Rectangle 14"/>
          <p:cNvSpPr>
            <a:spLocks noChangeArrowheads="1"/>
          </p:cNvSpPr>
          <p:nvPr/>
        </p:nvSpPr>
        <p:spPr bwMode="auto">
          <a:xfrm>
            <a:off x="2829992" y="365266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6B4BCF"/>
                </a:solidFill>
                <a:latin typeface="Century Gothic" charset="0"/>
                <a:ea typeface="ＭＳ Ｐゴシック" charset="0"/>
                <a:cs typeface="ＭＳ Ｐゴシック" charset="0"/>
                <a:sym typeface="Stone Sans ITC TT-Semi" charset="0"/>
              </a:rPr>
              <a:t>These are bu</a:t>
            </a:r>
            <a:r>
              <a:rPr lang="en-CA" sz="4000" dirty="0">
                <a:solidFill>
                  <a:srgbClr val="FF0000"/>
                </a:solidFill>
                <a:latin typeface="Century Gothic" charset="0"/>
                <a:ea typeface="ＭＳ Ｐゴシック" charset="0"/>
                <a:cs typeface="ＭＳ Ｐゴシック" charset="0"/>
                <a:sym typeface="Stone Sans ITC TT-Semi" charset="0"/>
              </a:rPr>
              <a:t>bb</a:t>
            </a:r>
            <a:r>
              <a:rPr lang="en-CA" sz="4000" dirty="0">
                <a:solidFill>
                  <a:srgbClr val="6B4BCF"/>
                </a:solidFill>
                <a:latin typeface="Century Gothic" charset="0"/>
                <a:ea typeface="ＭＳ Ｐゴシック" charset="0"/>
                <a:cs typeface="ＭＳ Ｐゴシック" charset="0"/>
                <a:sym typeface="Stone Sans ITC TT-Semi" charset="0"/>
              </a:rPr>
              <a:t>le gums.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5776650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901700" y="2751020"/>
            <a:ext cx="2717800" cy="6024681"/>
          </a:xfrm>
          <a:prstGeom prst="rect">
            <a:avLst/>
          </a:prstGeom>
          <a:ln w="12700">
            <a:miter lim="400000"/>
          </a:ln>
        </p:spPr>
      </p:pic>
      <p:sp>
        <p:nvSpPr>
          <p:cNvPr id="4" name="Shape 532"/>
          <p:cNvSpPr/>
          <p:nvPr/>
        </p:nvSpPr>
        <p:spPr>
          <a:xfrm>
            <a:off x="4918224" y="4444752"/>
            <a:ext cx="7632848" cy="183640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defTabSz="584200">
              <a:spcBef>
                <a:spcPts val="2000"/>
              </a:spcBef>
              <a:defRPr sz="1800"/>
            </a:pPr>
            <a:r>
              <a:rPr sz="4800" dirty="0">
                <a:solidFill>
                  <a:srgbClr val="006D8F"/>
                </a:solidFill>
                <a:latin typeface="Century Gothic"/>
                <a:ea typeface="Century Gothic"/>
                <a:cs typeface="Century Gothic"/>
                <a:sym typeface="Century Gothic"/>
              </a:rPr>
              <a:t>Where can you </a:t>
            </a:r>
          </a:p>
          <a:p>
            <a:pPr lvl="0" algn="l" defTabSz="584200">
              <a:spcBef>
                <a:spcPts val="2000"/>
              </a:spcBef>
              <a:defRPr sz="1800"/>
            </a:pPr>
            <a:r>
              <a:rPr sz="4800" dirty="0">
                <a:solidFill>
                  <a:srgbClr val="006D8F"/>
                </a:solidFill>
                <a:latin typeface="Century Gothic"/>
                <a:ea typeface="Century Gothic"/>
                <a:cs typeface="Century Gothic"/>
                <a:sym typeface="Century Gothic"/>
              </a:rPr>
              <a:t>find bubble gum?</a:t>
            </a:r>
          </a:p>
        </p:txBody>
      </p:sp>
      <p:sp>
        <p:nvSpPr>
          <p:cNvPr id="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351413024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4128" y="4012704"/>
            <a:ext cx="4891484" cy="4891484"/>
          </a:xfrm>
          <a:prstGeom prst="rect">
            <a:avLst/>
          </a:prstGeom>
        </p:spPr>
      </p:pic>
      <p:sp>
        <p:nvSpPr>
          <p:cNvPr id="7" name="Rounded Rectangle 14"/>
          <p:cNvSpPr>
            <a:spLocks noChangeArrowheads="1"/>
          </p:cNvSpPr>
          <p:nvPr/>
        </p:nvSpPr>
        <p:spPr bwMode="auto">
          <a:xfrm>
            <a:off x="2829992" y="3004592"/>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6B4BCF"/>
                </a:solidFill>
                <a:latin typeface="Century Gothic" charset="0"/>
                <a:ea typeface="ＭＳ Ｐゴシック" charset="0"/>
                <a:cs typeface="ＭＳ Ｐゴシック" charset="0"/>
                <a:sym typeface="Stone Sans ITC TT-Semi" charset="0"/>
              </a:rPr>
              <a:t>This is _ _</a:t>
            </a:r>
            <a:r>
              <a:rPr lang="en-CA" sz="4000" dirty="0">
                <a:solidFill>
                  <a:srgbClr val="FF0000"/>
                </a:solidFill>
                <a:latin typeface="Century Gothic" charset="0"/>
                <a:ea typeface="ＭＳ Ｐゴシック" charset="0"/>
                <a:cs typeface="ＭＳ Ｐゴシック" charset="0"/>
                <a:sym typeface="Stone Sans ITC TT-Semi" charset="0"/>
              </a:rPr>
              <a:t>bb</a:t>
            </a:r>
            <a:r>
              <a:rPr lang="en-CA" sz="4000" dirty="0">
                <a:solidFill>
                  <a:srgbClr val="6B4BCF"/>
                </a:solidFill>
                <a:latin typeface="Century Gothic" charset="0"/>
                <a:ea typeface="ＭＳ Ｐゴシック" charset="0"/>
                <a:cs typeface="ＭＳ Ｐゴシック" charset="0"/>
                <a:sym typeface="Stone Sans ITC TT-Semi" charset="0"/>
              </a:rPr>
              <a:t>_ _ _.</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25348807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4"/>
          <p:cNvSpPr>
            <a:spLocks noChangeArrowheads="1"/>
          </p:cNvSpPr>
          <p:nvPr/>
        </p:nvSpPr>
        <p:spPr bwMode="auto">
          <a:xfrm>
            <a:off x="2829992" y="3004592"/>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6B4BCF"/>
                </a:solidFill>
                <a:latin typeface="Century Gothic" charset="0"/>
                <a:ea typeface="ＭＳ Ｐゴシック" charset="0"/>
                <a:cs typeface="ＭＳ Ｐゴシック" charset="0"/>
                <a:sym typeface="Stone Sans ITC TT-Semi" charset="0"/>
              </a:rPr>
              <a:t>This is ca</a:t>
            </a:r>
            <a:r>
              <a:rPr lang="en-CA" sz="4000" dirty="0">
                <a:solidFill>
                  <a:srgbClr val="FF0000"/>
                </a:solidFill>
                <a:latin typeface="Century Gothic" charset="0"/>
                <a:ea typeface="ＭＳ Ｐゴシック" charset="0"/>
                <a:cs typeface="ＭＳ Ｐゴシック" charset="0"/>
                <a:sym typeface="Stone Sans ITC TT-Semi" charset="0"/>
              </a:rPr>
              <a:t>bb</a:t>
            </a:r>
            <a:r>
              <a:rPr lang="en-CA" sz="4000" dirty="0">
                <a:solidFill>
                  <a:srgbClr val="6B4BCF"/>
                </a:solidFill>
                <a:latin typeface="Century Gothic" charset="0"/>
                <a:ea typeface="ＭＳ Ｐゴシック" charset="0"/>
                <a:cs typeface="ＭＳ Ｐゴシック" charset="0"/>
                <a:sym typeface="Stone Sans ITC TT-Semi" charset="0"/>
              </a:rPr>
              <a:t>age.</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pic>
        <p:nvPicPr>
          <p:cNvPr id="6" name="Picture 5"/>
          <p:cNvPicPr>
            <a:picLocks noChangeAspect="1"/>
          </p:cNvPicPr>
          <p:nvPr/>
        </p:nvPicPr>
        <p:blipFill>
          <a:blip r:embed="rId3"/>
          <a:stretch>
            <a:fillRect/>
          </a:stretch>
        </p:blipFill>
        <p:spPr>
          <a:xfrm>
            <a:off x="4702200" y="4012704"/>
            <a:ext cx="3312368" cy="3312368"/>
          </a:xfrm>
          <a:prstGeom prst="rect">
            <a:avLst/>
          </a:prstGeom>
        </p:spPr>
      </p:pic>
      <p:sp>
        <p:nvSpPr>
          <p:cNvPr id="10" name="Shape 508"/>
          <p:cNvSpPr/>
          <p:nvPr/>
        </p:nvSpPr>
        <p:spPr>
          <a:xfrm>
            <a:off x="1245816" y="7518112"/>
            <a:ext cx="11233248"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584200">
              <a:spcBef>
                <a:spcPts val="2000"/>
              </a:spcBef>
              <a:defRPr sz="4800">
                <a:solidFill>
                  <a:srgbClr val="006D8F"/>
                </a:solidFill>
                <a:latin typeface="Century Gothic"/>
                <a:ea typeface="Century Gothic"/>
                <a:cs typeface="Century Gothic"/>
                <a:sym typeface="Century Gothic"/>
              </a:defRPr>
            </a:lvl1pPr>
          </a:lstStyle>
          <a:p>
            <a:pPr lvl="0">
              <a:defRPr sz="1800">
                <a:solidFill>
                  <a:srgbClr val="000000"/>
                </a:solidFill>
              </a:defRPr>
            </a:pPr>
            <a:r>
              <a:rPr sz="4800" dirty="0">
                <a:solidFill>
                  <a:srgbClr val="006D8F"/>
                </a:solidFill>
              </a:rPr>
              <a:t>Where can you find </a:t>
            </a:r>
            <a:r>
              <a:rPr lang="en-CA" sz="4800" dirty="0">
                <a:solidFill>
                  <a:srgbClr val="006D8F"/>
                </a:solidFill>
              </a:rPr>
              <a:t>cabbage</a:t>
            </a:r>
            <a:r>
              <a:rPr sz="4800" dirty="0">
                <a:solidFill>
                  <a:srgbClr val="006D8F"/>
                </a:solidFill>
              </a:rPr>
              <a:t>?</a:t>
            </a:r>
          </a:p>
        </p:txBody>
      </p:sp>
      <p:sp>
        <p:nvSpPr>
          <p:cNvPr id="1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‘BB’</a:t>
            </a:r>
          </a:p>
        </p:txBody>
      </p:sp>
    </p:spTree>
    <p:extLst>
      <p:ext uri="{BB962C8B-B14F-4D97-AF65-F5344CB8AC3E}">
        <p14:creationId xmlns:p14="http://schemas.microsoft.com/office/powerpoint/2010/main" val="1307057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‘BB’</a:t>
            </a: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5350272" y="4444752"/>
            <a:ext cx="2367136" cy="2367136"/>
          </a:xfrm>
          <a:prstGeom prst="rect">
            <a:avLst/>
          </a:prstGeom>
          <a:ln w="12700">
            <a:miter lim="400000"/>
          </a:ln>
        </p:spPr>
      </p:pic>
      <p:pic>
        <p:nvPicPr>
          <p:cNvPr id="17" name="droppedImage.png"/>
          <p:cNvPicPr/>
          <p:nvPr/>
        </p:nvPicPr>
        <p:blipFill>
          <a:blip r:embed="rId5">
            <a:extLst/>
          </a:blip>
          <a:stretch>
            <a:fillRect/>
          </a:stretch>
        </p:blipFill>
        <p:spPr>
          <a:xfrm>
            <a:off x="1029792" y="4012704"/>
            <a:ext cx="3212773" cy="3162796"/>
          </a:xfrm>
          <a:prstGeom prst="rect">
            <a:avLst/>
          </a:prstGeom>
          <a:ln w="12700">
            <a:miter lim="400000"/>
          </a:ln>
        </p:spPr>
      </p:pic>
      <p:pic>
        <p:nvPicPr>
          <p:cNvPr id="19" name="Picture 18"/>
          <p:cNvPicPr/>
          <p:nvPr/>
        </p:nvPicPr>
        <p:blipFill>
          <a:blip r:embed="rId6">
            <a:alphaModFix amt="70300"/>
            <a:extLst/>
          </a:blip>
          <a:stretch>
            <a:fillRect/>
          </a:stretch>
        </p:blipFill>
        <p:spPr>
          <a:xfrm>
            <a:off x="1259185" y="8372723"/>
            <a:ext cx="2766716" cy="110894"/>
          </a:xfrm>
          <a:prstGeom prst="rect">
            <a:avLst/>
          </a:prstGeom>
        </p:spPr>
      </p:pic>
      <p:pic>
        <p:nvPicPr>
          <p:cNvPr id="20" name="Picture 19"/>
          <p:cNvPicPr/>
          <p:nvPr/>
        </p:nvPicPr>
        <p:blipFill>
          <a:blip r:embed="rId6">
            <a:alphaModFix amt="70300"/>
            <a:extLst/>
          </a:blip>
          <a:stretch>
            <a:fillRect/>
          </a:stretch>
        </p:blipFill>
        <p:spPr>
          <a:xfrm>
            <a:off x="8978899" y="8369299"/>
            <a:ext cx="2766716" cy="110895"/>
          </a:xfrm>
          <a:prstGeom prst="rect">
            <a:avLst/>
          </a:prstGeom>
        </p:spPr>
      </p:pic>
      <p:pic>
        <p:nvPicPr>
          <p:cNvPr id="24" name="Picture 23"/>
          <p:cNvPicPr/>
          <p:nvPr/>
        </p:nvPicPr>
        <p:blipFill>
          <a:blip r:embed="rId6">
            <a:alphaModFix amt="70300"/>
            <a:extLst/>
          </a:blip>
          <a:stretch>
            <a:fillRect/>
          </a:stretch>
        </p:blipFill>
        <p:spPr>
          <a:xfrm>
            <a:off x="5118099" y="8369299"/>
            <a:ext cx="2766716" cy="110895"/>
          </a:xfrm>
          <a:prstGeom prst="rect">
            <a:avLst/>
          </a:prstGeom>
        </p:spPr>
      </p:pic>
      <p:pic>
        <p:nvPicPr>
          <p:cNvPr id="25" name="Picture 24"/>
          <p:cNvPicPr>
            <a:picLocks noChangeAspect="1"/>
          </p:cNvPicPr>
          <p:nvPr/>
        </p:nvPicPr>
        <p:blipFill>
          <a:blip r:embed="rId7"/>
          <a:stretch>
            <a:fillRect/>
          </a:stretch>
        </p:blipFill>
        <p:spPr>
          <a:xfrm>
            <a:off x="9094688" y="4228728"/>
            <a:ext cx="2592288" cy="2592288"/>
          </a:xfrm>
          <a:prstGeom prst="rect">
            <a:avLst/>
          </a:prstGeom>
        </p:spPr>
      </p:pic>
    </p:spTree>
    <p:extLst>
      <p:ext uri="{BB962C8B-B14F-4D97-AF65-F5344CB8AC3E}">
        <p14:creationId xmlns:p14="http://schemas.microsoft.com/office/powerpoint/2010/main" val="25739865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The sounds of the letters ‘BB’</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41407925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3" name="Rectangle 20"/>
          <p:cNvSpPr>
            <a:spLocks/>
          </p:cNvSpPr>
          <p:nvPr/>
        </p:nvSpPr>
        <p:spPr bwMode="auto">
          <a:xfrm>
            <a:off x="3845272" y="7719367"/>
            <a:ext cx="12621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Hawaii</a:t>
            </a:r>
          </a:p>
        </p:txBody>
      </p:sp>
      <p:sp>
        <p:nvSpPr>
          <p:cNvPr id="24" name="Rectangle 21"/>
          <p:cNvSpPr>
            <a:spLocks/>
          </p:cNvSpPr>
          <p:nvPr/>
        </p:nvSpPr>
        <p:spPr bwMode="auto">
          <a:xfrm>
            <a:off x="8002602" y="4804792"/>
            <a:ext cx="18082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cabbage</a:t>
            </a:r>
          </a:p>
        </p:txBody>
      </p:sp>
      <p:sp>
        <p:nvSpPr>
          <p:cNvPr id="25" name="Rectangle 22"/>
          <p:cNvSpPr>
            <a:spLocks/>
          </p:cNvSpPr>
          <p:nvPr/>
        </p:nvSpPr>
        <p:spPr bwMode="auto">
          <a:xfrm>
            <a:off x="8121352" y="7757120"/>
            <a:ext cx="15403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volcano</a:t>
            </a:r>
          </a:p>
        </p:txBody>
      </p:sp>
      <p:sp>
        <p:nvSpPr>
          <p:cNvPr id="26" name="Rectangle 23"/>
          <p:cNvSpPr>
            <a:spLocks/>
          </p:cNvSpPr>
          <p:nvPr/>
        </p:nvSpPr>
        <p:spPr bwMode="auto">
          <a:xfrm>
            <a:off x="3911807" y="4804792"/>
            <a:ext cx="11143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drone</a:t>
            </a: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10" name="droppedImage.png"/>
          <p:cNvPicPr/>
          <p:nvPr/>
        </p:nvPicPr>
        <p:blipFill>
          <a:blip r:embed="rId5">
            <a:extLst/>
          </a:blip>
          <a:stretch>
            <a:fillRect/>
          </a:stretch>
        </p:blipFill>
        <p:spPr>
          <a:xfrm>
            <a:off x="3118024" y="2932584"/>
            <a:ext cx="2417683" cy="1816101"/>
          </a:xfrm>
          <a:prstGeom prst="rect">
            <a:avLst/>
          </a:prstGeom>
          <a:ln w="12700">
            <a:miter lim="400000"/>
          </a:ln>
        </p:spPr>
      </p:pic>
      <p:pic>
        <p:nvPicPr>
          <p:cNvPr id="11" name="droppedImage.png"/>
          <p:cNvPicPr/>
          <p:nvPr/>
        </p:nvPicPr>
        <p:blipFill>
          <a:blip r:embed="rId6" cstate="screen">
            <a:extLst>
              <a:ext uri="{28A0092B-C50C-407E-A947-70E740481C1C}">
                <a14:useLocalDpi xmlns:a14="http://schemas.microsoft.com/office/drawing/2010/main"/>
              </a:ext>
            </a:extLst>
          </a:blip>
          <a:stretch>
            <a:fillRect/>
          </a:stretch>
        </p:blipFill>
        <p:spPr>
          <a:xfrm>
            <a:off x="7726536" y="6028928"/>
            <a:ext cx="2222501" cy="1590756"/>
          </a:xfrm>
          <a:prstGeom prst="rect">
            <a:avLst/>
          </a:prstGeom>
          <a:ln w="12700">
            <a:miter lim="400000"/>
          </a:ln>
        </p:spPr>
      </p:pic>
      <p:pic>
        <p:nvPicPr>
          <p:cNvPr id="12" name="droppedImage.png"/>
          <p:cNvPicPr/>
          <p:nvPr/>
        </p:nvPicPr>
        <p:blipFill>
          <a:blip r:embed="rId7" cstate="screen">
            <a:extLst>
              <a:ext uri="{28A0092B-C50C-407E-A947-70E740481C1C}">
                <a14:useLocalDpi xmlns:a14="http://schemas.microsoft.com/office/drawing/2010/main"/>
              </a:ext>
            </a:extLst>
          </a:blip>
          <a:stretch>
            <a:fillRect/>
          </a:stretch>
        </p:blipFill>
        <p:spPr>
          <a:xfrm>
            <a:off x="3334048" y="5884912"/>
            <a:ext cx="2246284" cy="1689101"/>
          </a:xfrm>
          <a:prstGeom prst="rect">
            <a:avLst/>
          </a:prstGeom>
          <a:ln w="12700">
            <a:miter lim="400000"/>
          </a:ln>
        </p:spPr>
      </p:pic>
      <p:pic>
        <p:nvPicPr>
          <p:cNvPr id="14" name="Picture 13"/>
          <p:cNvPicPr>
            <a:picLocks noChangeAspect="1"/>
          </p:cNvPicPr>
          <p:nvPr/>
        </p:nvPicPr>
        <p:blipFill>
          <a:blip r:embed="rId8"/>
          <a:stretch>
            <a:fillRect/>
          </a:stretch>
        </p:blipFill>
        <p:spPr>
          <a:xfrm>
            <a:off x="7870552" y="2932584"/>
            <a:ext cx="1872208" cy="1872208"/>
          </a:xfrm>
          <a:prstGeom prst="rect">
            <a:avLst/>
          </a:prstGeom>
        </p:spPr>
      </p:pic>
    </p:spTree>
    <p:extLst>
      <p:ext uri="{BB962C8B-B14F-4D97-AF65-F5344CB8AC3E}">
        <p14:creationId xmlns:p14="http://schemas.microsoft.com/office/powerpoint/2010/main" val="2326809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learn today?</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sound of the letters ‘BB’</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Writing short sentences</a:t>
            </a: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‘’Slippers in Hawaii’ 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pic>
        <p:nvPicPr>
          <p:cNvPr id="6" name="droppedImage.png"/>
          <p:cNvPicPr/>
          <p:nvPr/>
        </p:nvPicPr>
        <p:blipFill>
          <a:blip r:embed="rId6" cstate="screen">
            <a:extLst>
              <a:ext uri="{28A0092B-C50C-407E-A947-70E740481C1C}">
                <a14:useLocalDpi xmlns:a14="http://schemas.microsoft.com/office/drawing/2010/main"/>
              </a:ext>
            </a:extLst>
          </a:blip>
          <a:stretch>
            <a:fillRect/>
          </a:stretch>
        </p:blipFill>
        <p:spPr>
          <a:xfrm>
            <a:off x="1955800" y="6284584"/>
            <a:ext cx="9385301" cy="1868816"/>
          </a:xfrm>
          <a:prstGeom prst="rect">
            <a:avLst/>
          </a:prstGeom>
          <a:ln w="12700">
            <a:miter lim="400000"/>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2" name="Rounded Rectangle 1"/>
          <p:cNvSpPr/>
          <p:nvPr/>
        </p:nvSpPr>
        <p:spPr bwMode="auto">
          <a:xfrm>
            <a:off x="8230592" y="2212504"/>
            <a:ext cx="4176464" cy="504056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How big can you make a bubble?</a:t>
            </a:r>
          </a:p>
        </p:txBody>
      </p:sp>
      <p:pic>
        <p:nvPicPr>
          <p:cNvPr id="5" name="droppedImage.png"/>
          <p:cNvPicPr/>
          <p:nvPr/>
        </p:nvPicPr>
        <p:blipFill>
          <a:blip r:embed="rId3">
            <a:extLst/>
          </a:blip>
          <a:stretch>
            <a:fillRect/>
          </a:stretch>
        </p:blipFill>
        <p:spPr>
          <a:xfrm>
            <a:off x="381720" y="340296"/>
            <a:ext cx="7620000" cy="8890000"/>
          </a:xfrm>
          <a:prstGeom prst="rect">
            <a:avLst/>
          </a:prstGeom>
          <a:ln w="12700">
            <a:miter lim="400000"/>
          </a:ln>
        </p:spPr>
      </p:pic>
    </p:spTree>
    <p:extLst>
      <p:ext uri="{BB962C8B-B14F-4D97-AF65-F5344CB8AC3E}">
        <p14:creationId xmlns:p14="http://schemas.microsoft.com/office/powerpoint/2010/main" val="367323709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06"/>
          <p:cNvSpPr/>
          <p:nvPr/>
        </p:nvSpPr>
        <p:spPr>
          <a:xfrm>
            <a:off x="920401" y="630535"/>
            <a:ext cx="5643021" cy="748923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ctr" defTabSz="584200">
              <a:defRPr sz="1800"/>
            </a:pPr>
            <a:r>
              <a:rPr sz="4800" b="1" u="sng" dirty="0">
                <a:solidFill>
                  <a:srgbClr val="006288"/>
                </a:solidFill>
                <a:latin typeface="Century Gothic"/>
                <a:ea typeface="Georgia"/>
                <a:cs typeface="Century Gothic"/>
                <a:sym typeface="Georgia"/>
              </a:rPr>
              <a:t>The Beach</a:t>
            </a:r>
            <a:endParaRPr sz="48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r>
              <a:rPr sz="3600" dirty="0">
                <a:solidFill>
                  <a:srgbClr val="006288"/>
                </a:solidFill>
                <a:latin typeface="Century Gothic"/>
                <a:ea typeface="Georgia"/>
                <a:cs typeface="Century Gothic"/>
                <a:sym typeface="Georgia"/>
              </a:rPr>
              <a:t>Come to the beach</a:t>
            </a:r>
          </a:p>
          <a:p>
            <a:pPr lvl="0" algn="ctr" defTabSz="584200">
              <a:defRPr sz="1800"/>
            </a:pPr>
            <a:r>
              <a:rPr sz="3600" dirty="0">
                <a:solidFill>
                  <a:srgbClr val="006288"/>
                </a:solidFill>
                <a:latin typeface="Century Gothic"/>
                <a:ea typeface="Georgia"/>
                <a:cs typeface="Century Gothic"/>
                <a:sym typeface="Georgia"/>
              </a:rPr>
              <a:t>Where the sea is blue</a:t>
            </a:r>
          </a:p>
          <a:p>
            <a:pPr lvl="0" algn="ctr" defTabSz="584200">
              <a:defRPr sz="1800"/>
            </a:pPr>
            <a:r>
              <a:rPr sz="3600" dirty="0">
                <a:solidFill>
                  <a:srgbClr val="006288"/>
                </a:solidFill>
                <a:latin typeface="Century Gothic"/>
                <a:ea typeface="Georgia"/>
                <a:cs typeface="Century Gothic"/>
                <a:sym typeface="Georgia"/>
              </a:rPr>
              <a:t>And little white waves </a:t>
            </a:r>
          </a:p>
          <a:p>
            <a:pPr lvl="0" algn="ctr" defTabSz="584200">
              <a:defRPr sz="1800"/>
            </a:pPr>
            <a:r>
              <a:rPr sz="3600" dirty="0">
                <a:solidFill>
                  <a:srgbClr val="006288"/>
                </a:solidFill>
                <a:latin typeface="Century Gothic"/>
                <a:ea typeface="Georgia"/>
                <a:cs typeface="Century Gothic"/>
                <a:sym typeface="Georgia"/>
              </a:rPr>
              <a:t>Come running at you.</a:t>
            </a: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r>
              <a:rPr sz="3600" dirty="0">
                <a:solidFill>
                  <a:srgbClr val="006288"/>
                </a:solidFill>
                <a:latin typeface="Century Gothic"/>
                <a:ea typeface="Georgia"/>
                <a:cs typeface="Century Gothic"/>
                <a:sym typeface="Georgia"/>
              </a:rPr>
              <a:t>A wave comes splashing</a:t>
            </a:r>
          </a:p>
          <a:p>
            <a:pPr lvl="0" algn="ctr" defTabSz="584200">
              <a:defRPr sz="1800"/>
            </a:pPr>
            <a:r>
              <a:rPr sz="3600" dirty="0">
                <a:solidFill>
                  <a:srgbClr val="006288"/>
                </a:solidFill>
                <a:latin typeface="Century Gothic"/>
                <a:ea typeface="Georgia"/>
                <a:cs typeface="Century Gothic"/>
                <a:sym typeface="Georgia"/>
              </a:rPr>
              <a:t>Over your toes.</a:t>
            </a:r>
          </a:p>
          <a:p>
            <a:pPr lvl="0" algn="ctr" defTabSz="584200">
              <a:defRPr sz="1800"/>
            </a:pPr>
            <a:r>
              <a:rPr sz="3600" dirty="0">
                <a:solidFill>
                  <a:srgbClr val="006288"/>
                </a:solidFill>
                <a:latin typeface="Century Gothic"/>
                <a:ea typeface="Georgia"/>
                <a:cs typeface="Century Gothic"/>
                <a:sym typeface="Georgia"/>
              </a:rPr>
              <a:t>You should just stand still</a:t>
            </a:r>
          </a:p>
          <a:p>
            <a:pPr lvl="0" algn="ctr" defTabSz="584200">
              <a:defRPr sz="1800"/>
            </a:pPr>
            <a:r>
              <a:rPr sz="3600" dirty="0">
                <a:solidFill>
                  <a:srgbClr val="006288"/>
                </a:solidFill>
                <a:latin typeface="Century Gothic"/>
                <a:ea typeface="Georgia"/>
                <a:cs typeface="Century Gothic"/>
                <a:sym typeface="Georgia"/>
              </a:rPr>
              <a:t>And away it goes.</a:t>
            </a:r>
          </a:p>
        </p:txBody>
      </p:sp>
      <p:sp>
        <p:nvSpPr>
          <p:cNvPr id="3" name="Shape 607"/>
          <p:cNvSpPr/>
          <p:nvPr/>
        </p:nvSpPr>
        <p:spPr>
          <a:xfrm>
            <a:off x="6818625" y="2987259"/>
            <a:ext cx="5149572" cy="231858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ctr" defTabSz="584200">
              <a:defRPr sz="1800"/>
            </a:pPr>
            <a:r>
              <a:rPr sz="3600">
                <a:solidFill>
                  <a:srgbClr val="006288"/>
                </a:solidFill>
                <a:latin typeface="Century Gothic"/>
                <a:ea typeface="Georgia"/>
                <a:cs typeface="Century Gothic"/>
                <a:sym typeface="Georgia"/>
              </a:rPr>
              <a:t>We’ll build a castle </a:t>
            </a:r>
          </a:p>
          <a:p>
            <a:pPr lvl="0" algn="ctr" defTabSz="584200">
              <a:defRPr sz="1800"/>
            </a:pPr>
            <a:r>
              <a:rPr sz="3600">
                <a:solidFill>
                  <a:srgbClr val="006288"/>
                </a:solidFill>
                <a:latin typeface="Century Gothic"/>
                <a:ea typeface="Georgia"/>
                <a:cs typeface="Century Gothic"/>
                <a:sym typeface="Georgia"/>
              </a:rPr>
              <a:t>Down by the sea</a:t>
            </a:r>
          </a:p>
          <a:p>
            <a:pPr lvl="0" algn="ctr" defTabSz="584200">
              <a:defRPr sz="1800"/>
            </a:pPr>
            <a:r>
              <a:rPr sz="3600">
                <a:solidFill>
                  <a:srgbClr val="006288"/>
                </a:solidFill>
                <a:latin typeface="Century Gothic"/>
                <a:ea typeface="Georgia"/>
                <a:cs typeface="Century Gothic"/>
                <a:sym typeface="Georgia"/>
              </a:rPr>
              <a:t>And look for shells</a:t>
            </a:r>
          </a:p>
          <a:p>
            <a:pPr lvl="0" algn="ctr" defTabSz="584200">
              <a:defRPr sz="1800"/>
            </a:pPr>
            <a:r>
              <a:rPr sz="3600">
                <a:solidFill>
                  <a:srgbClr val="006288"/>
                </a:solidFill>
                <a:latin typeface="Century Gothic"/>
                <a:ea typeface="Georgia"/>
                <a:cs typeface="Century Gothic"/>
                <a:sym typeface="Georgia"/>
              </a:rPr>
              <a:t>If you’ll come with me.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p:spPr>
      </p:pic>
      <p:sp>
        <p:nvSpPr>
          <p:cNvPr id="9" name="Rectangle 8"/>
          <p:cNvSpPr/>
          <p:nvPr/>
        </p:nvSpPr>
        <p:spPr bwMode="auto">
          <a:xfrm>
            <a:off x="0" y="0"/>
            <a:ext cx="13004800" cy="9753600"/>
          </a:xfrm>
          <a:prstGeom prst="rect">
            <a:avLst/>
          </a:prstGeom>
          <a:solidFill>
            <a:srgbClr val="007072">
              <a:alpha val="88000"/>
            </a:srgbClr>
          </a:solidFill>
          <a:ln>
            <a:noFill/>
          </a:ln>
          <a:effectLst/>
          <a:extLst/>
        </p:spPr>
        <p:txBody>
          <a:bodyPr vert="horz" wrap="square" lIns="91440" tIns="45720" rIns="91440" bIns="45720" numCol="1" rtlCol="0" anchor="t" anchorCtr="0" compatLnSpc="1">
            <a:prstTxWarp prst="textNoShape">
              <a:avLst/>
            </a:prstTxWarp>
          </a:bodyPr>
          <a:lstStyle/>
          <a:p>
            <a:pPr lvl="0" defTabSz="584200">
              <a:defRPr sz="1800"/>
            </a:pPr>
            <a:endParaRPr lang="en-US" sz="2400" b="1" dirty="0">
              <a:solidFill>
                <a:schemeClr val="bg1"/>
              </a:solidFill>
              <a:latin typeface="Century Gothic"/>
              <a:ea typeface="Georgia"/>
              <a:cs typeface="Century Gothic"/>
              <a:sym typeface="Georgia"/>
            </a:endParaRPr>
          </a:p>
          <a:p>
            <a:pPr lvl="0" defTabSz="584200">
              <a:defRPr sz="1800"/>
            </a:pPr>
            <a:r>
              <a:rPr lang="en-US" sz="4800" b="1" dirty="0">
                <a:solidFill>
                  <a:schemeClr val="bg1"/>
                </a:solidFill>
                <a:latin typeface="Century Gothic"/>
                <a:ea typeface="Georgia"/>
                <a:cs typeface="Century Gothic"/>
                <a:sym typeface="Georgia"/>
              </a:rPr>
              <a:t>The Beach</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a:solidFill>
                  <a:schemeClr val="bg1"/>
                </a:solidFill>
                <a:latin typeface="Century Gothic"/>
                <a:ea typeface="Georgia"/>
                <a:cs typeface="Century Gothic"/>
                <a:sym typeface="Georgia"/>
              </a:rPr>
              <a:t>Come to the beach</a:t>
            </a:r>
          </a:p>
          <a:p>
            <a:pPr lvl="0" defTabSz="584200">
              <a:defRPr sz="1800"/>
            </a:pPr>
            <a:r>
              <a:rPr lang="en-US" sz="3500" dirty="0">
                <a:solidFill>
                  <a:schemeClr val="bg1"/>
                </a:solidFill>
                <a:latin typeface="Century Gothic"/>
                <a:ea typeface="Georgia"/>
                <a:cs typeface="Century Gothic"/>
                <a:sym typeface="Georgia"/>
              </a:rPr>
              <a:t>Where the sea is blue</a:t>
            </a:r>
          </a:p>
          <a:p>
            <a:pPr lvl="0" defTabSz="584200">
              <a:defRPr sz="1800"/>
            </a:pPr>
            <a:r>
              <a:rPr lang="en-US" sz="3500" dirty="0">
                <a:solidFill>
                  <a:schemeClr val="bg1"/>
                </a:solidFill>
                <a:latin typeface="Century Gothic"/>
                <a:ea typeface="Georgia"/>
                <a:cs typeface="Century Gothic"/>
                <a:sym typeface="Georgia"/>
              </a:rPr>
              <a:t>And little white waves </a:t>
            </a:r>
          </a:p>
          <a:p>
            <a:pPr lvl="0" defTabSz="584200">
              <a:defRPr sz="1800"/>
            </a:pPr>
            <a:r>
              <a:rPr lang="en-US" sz="3500" dirty="0">
                <a:solidFill>
                  <a:schemeClr val="bg1"/>
                </a:solidFill>
                <a:latin typeface="Century Gothic"/>
                <a:ea typeface="Georgia"/>
                <a:cs typeface="Century Gothic"/>
                <a:sym typeface="Georgia"/>
              </a:rPr>
              <a:t>Come running at you.</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a:solidFill>
                  <a:schemeClr val="bg1"/>
                </a:solidFill>
                <a:latin typeface="Century Gothic"/>
                <a:ea typeface="Georgia"/>
                <a:cs typeface="Century Gothic"/>
                <a:sym typeface="Georgia"/>
              </a:rPr>
              <a:t>A wave comes splashing</a:t>
            </a:r>
          </a:p>
          <a:p>
            <a:pPr lvl="0" defTabSz="584200">
              <a:defRPr sz="1800"/>
            </a:pPr>
            <a:r>
              <a:rPr lang="en-US" sz="3500" dirty="0">
                <a:solidFill>
                  <a:schemeClr val="bg1"/>
                </a:solidFill>
                <a:latin typeface="Century Gothic"/>
                <a:ea typeface="Georgia"/>
                <a:cs typeface="Century Gothic"/>
                <a:sym typeface="Georgia"/>
              </a:rPr>
              <a:t>Over your toes.</a:t>
            </a:r>
          </a:p>
          <a:p>
            <a:pPr lvl="0" defTabSz="584200">
              <a:defRPr sz="1800"/>
            </a:pPr>
            <a:r>
              <a:rPr lang="en-US" sz="3500" dirty="0">
                <a:solidFill>
                  <a:schemeClr val="bg1"/>
                </a:solidFill>
                <a:latin typeface="Century Gothic"/>
                <a:ea typeface="Georgia"/>
                <a:cs typeface="Century Gothic"/>
                <a:sym typeface="Georgia"/>
              </a:rPr>
              <a:t>You should just stand still</a:t>
            </a:r>
          </a:p>
          <a:p>
            <a:pPr lvl="0" defTabSz="584200">
              <a:defRPr sz="1800"/>
            </a:pPr>
            <a:r>
              <a:rPr lang="en-US" sz="3500" dirty="0">
                <a:solidFill>
                  <a:schemeClr val="bg1"/>
                </a:solidFill>
                <a:latin typeface="Century Gothic"/>
                <a:ea typeface="Georgia"/>
                <a:cs typeface="Century Gothic"/>
                <a:sym typeface="Georgia"/>
              </a:rPr>
              <a:t>And away it goes.</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a:solidFill>
                  <a:schemeClr val="bg1"/>
                </a:solidFill>
                <a:latin typeface="Century Gothic"/>
                <a:ea typeface="Georgia"/>
                <a:cs typeface="Century Gothic"/>
                <a:sym typeface="Georgia"/>
              </a:rPr>
              <a:t>We’ll build a castle </a:t>
            </a:r>
          </a:p>
          <a:p>
            <a:pPr lvl="0" defTabSz="584200">
              <a:defRPr sz="1800"/>
            </a:pPr>
            <a:r>
              <a:rPr lang="en-US" sz="3500" dirty="0">
                <a:solidFill>
                  <a:schemeClr val="bg1"/>
                </a:solidFill>
                <a:latin typeface="Century Gothic"/>
                <a:ea typeface="Georgia"/>
                <a:cs typeface="Century Gothic"/>
                <a:sym typeface="Georgia"/>
              </a:rPr>
              <a:t>Down by the sea</a:t>
            </a:r>
          </a:p>
          <a:p>
            <a:pPr lvl="0" defTabSz="584200">
              <a:defRPr sz="1800"/>
            </a:pPr>
            <a:r>
              <a:rPr lang="en-US" sz="3500" dirty="0">
                <a:solidFill>
                  <a:schemeClr val="bg1"/>
                </a:solidFill>
                <a:latin typeface="Century Gothic"/>
                <a:ea typeface="Georgia"/>
                <a:cs typeface="Century Gothic"/>
                <a:sym typeface="Georgia"/>
              </a:rPr>
              <a:t>And look for shells</a:t>
            </a:r>
          </a:p>
          <a:p>
            <a:pPr lvl="0" defTabSz="584200">
              <a:defRPr sz="1800"/>
            </a:pPr>
            <a:r>
              <a:rPr lang="en-US" sz="3500" dirty="0">
                <a:solidFill>
                  <a:schemeClr val="bg1"/>
                </a:solidFill>
                <a:latin typeface="Century Gothic"/>
                <a:ea typeface="Georgia"/>
                <a:cs typeface="Century Gothic"/>
                <a:sym typeface="Georgia"/>
              </a:rPr>
              <a:t>If you’ll come with me.</a:t>
            </a:r>
          </a:p>
        </p:txBody>
      </p:sp>
    </p:spTree>
    <p:extLst>
      <p:ext uri="{BB962C8B-B14F-4D97-AF65-F5344CB8AC3E}">
        <p14:creationId xmlns:p14="http://schemas.microsoft.com/office/powerpoint/2010/main" val="21863561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rotWithShape="1">
          <a:blip r:embed="rId3" cstate="screen">
            <a:extLst>
              <a:ext uri="{28A0092B-C50C-407E-A947-70E740481C1C}">
                <a14:useLocalDpi xmlns:a14="http://schemas.microsoft.com/office/drawing/2010/main"/>
              </a:ext>
            </a:extLst>
          </a:blip>
          <a:srcRect l="2164" r="102"/>
          <a:stretch/>
        </p:blipFill>
        <p:spPr>
          <a:xfrm>
            <a:off x="957784" y="1924472"/>
            <a:ext cx="11254927" cy="7178130"/>
          </a:xfrm>
          <a:prstGeom prst="rect">
            <a:avLst/>
          </a:prstGeom>
          <a:ln w="12700">
            <a:miter lim="400000"/>
          </a:ln>
        </p:spPr>
      </p:pic>
      <p:sp>
        <p:nvSpPr>
          <p:cNvPr id="4" name="Rectangle 3"/>
          <p:cNvSpPr/>
          <p:nvPr/>
        </p:nvSpPr>
        <p:spPr bwMode="auto">
          <a:xfrm>
            <a:off x="0" y="0"/>
            <a:ext cx="13004800" cy="1492424"/>
          </a:xfrm>
          <a:prstGeom prst="rect">
            <a:avLst/>
          </a:prstGeom>
          <a:solidFill>
            <a:srgbClr val="007072">
              <a:alpha val="88000"/>
            </a:srgbClr>
          </a:solidFill>
          <a:ln>
            <a:noFill/>
          </a:ln>
          <a:effectLst/>
          <a:extLst/>
        </p:spPr>
        <p:txBody>
          <a:bodyPr vert="horz" wrap="square" lIns="91440" tIns="45720" rIns="91440" bIns="45720" numCol="1" rtlCol="0" anchor="t" anchorCtr="0" compatLnSpc="1">
            <a:prstTxWarp prst="textNoShape">
              <a:avLst/>
            </a:prstTxWarp>
          </a:bodyPr>
          <a:lstStyle/>
          <a:p>
            <a:pPr lvl="0" defTabSz="584200">
              <a:defRPr sz="1800"/>
            </a:pPr>
            <a:endParaRPr lang="en-US" sz="2400" dirty="0">
              <a:solidFill>
                <a:schemeClr val="bg1"/>
              </a:solidFill>
              <a:latin typeface="Century Gothic"/>
              <a:ea typeface="Georgia"/>
              <a:cs typeface="Century Gothic"/>
              <a:sym typeface="Georgia"/>
            </a:endParaRPr>
          </a:p>
          <a:p>
            <a:pPr lvl="0" defTabSz="584200">
              <a:defRPr sz="1800"/>
            </a:pPr>
            <a:r>
              <a:rPr lang="en-US" sz="4800" dirty="0">
                <a:solidFill>
                  <a:schemeClr val="bg1"/>
                </a:solidFill>
                <a:latin typeface="Century Gothic"/>
                <a:ea typeface="Georgia"/>
                <a:cs typeface="Century Gothic"/>
                <a:sym typeface="Georgia"/>
              </a:rPr>
              <a:t>Amazing Boat! Do you like this boat?</a:t>
            </a:r>
          </a:p>
          <a:p>
            <a:pPr lvl="0" defTabSz="584200">
              <a:defRPr sz="1800"/>
            </a:pPr>
            <a:endParaRPr lang="en-US" sz="3500" dirty="0">
              <a:solidFill>
                <a:schemeClr val="bg1"/>
              </a:solidFill>
              <a:latin typeface="Century Gothic"/>
              <a:ea typeface="Georgia"/>
              <a:cs typeface="Century Gothic"/>
              <a:sym typeface="Georgia"/>
            </a:endParaRPr>
          </a:p>
        </p:txBody>
      </p:sp>
    </p:spTree>
    <p:extLst>
      <p:ext uri="{BB962C8B-B14F-4D97-AF65-F5344CB8AC3E}">
        <p14:creationId xmlns:p14="http://schemas.microsoft.com/office/powerpoint/2010/main" val="7897063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2" name="ESLAO-2-9-Audio-Volcano">
            <a:hlinkClick r:id="" action="ppaction://media"/>
            <a:extLst>
              <a:ext uri="{FF2B5EF4-FFF2-40B4-BE49-F238E27FC236}">
                <a16:creationId xmlns:a16="http://schemas.microsoft.com/office/drawing/2014/main" id="{2C626137-1D99-4235-AB9D-AE13D02BFC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6296" y="5452864"/>
            <a:ext cx="1314574" cy="131457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1" name="droppedImage.png"/>
          <p:cNvPicPr/>
          <p:nvPr/>
        </p:nvPicPr>
        <p:blipFill>
          <a:blip r:embed="rId5" cstate="screen">
            <a:extLst>
              <a:ext uri="{28A0092B-C50C-407E-A947-70E740481C1C}">
                <a14:useLocalDpi xmlns:a14="http://schemas.microsoft.com/office/drawing/2010/main"/>
              </a:ext>
            </a:extLst>
          </a:blip>
          <a:stretch>
            <a:fillRect/>
          </a:stretch>
        </p:blipFill>
        <p:spPr>
          <a:xfrm>
            <a:off x="5105400" y="4937707"/>
            <a:ext cx="2794000" cy="1744825"/>
          </a:xfrm>
          <a:prstGeom prst="rect">
            <a:avLst/>
          </a:prstGeom>
          <a:ln w="12700">
            <a:miter lim="400000"/>
          </a:ln>
        </p:spPr>
      </p:pic>
      <p:pic>
        <p:nvPicPr>
          <p:cNvPr id="12" name="droppedImage.png"/>
          <p:cNvPicPr/>
          <p:nvPr/>
        </p:nvPicPr>
        <p:blipFill>
          <a:blip r:embed="rId6" cstate="screen">
            <a:extLst>
              <a:ext uri="{28A0092B-C50C-407E-A947-70E740481C1C}">
                <a14:useLocalDpi xmlns:a14="http://schemas.microsoft.com/office/drawing/2010/main"/>
              </a:ext>
            </a:extLst>
          </a:blip>
          <a:stretch>
            <a:fillRect/>
          </a:stretch>
        </p:blipFill>
        <p:spPr>
          <a:xfrm>
            <a:off x="1409700" y="4737100"/>
            <a:ext cx="2146300" cy="2146300"/>
          </a:xfrm>
          <a:prstGeom prst="rect">
            <a:avLst/>
          </a:prstGeom>
          <a:ln w="12700">
            <a:miter lim="400000"/>
          </a:ln>
        </p:spPr>
      </p:pic>
      <p:pic>
        <p:nvPicPr>
          <p:cNvPr id="13" name="droppedImage.png"/>
          <p:cNvPicPr/>
          <p:nvPr/>
        </p:nvPicPr>
        <p:blipFill>
          <a:blip r:embed="rId7" cstate="screen">
            <a:extLst>
              <a:ext uri="{28A0092B-C50C-407E-A947-70E740481C1C}">
                <a14:useLocalDpi xmlns:a14="http://schemas.microsoft.com/office/drawing/2010/main"/>
              </a:ext>
            </a:extLst>
          </a:blip>
          <a:stretch>
            <a:fillRect/>
          </a:stretch>
        </p:blipFill>
        <p:spPr>
          <a:xfrm>
            <a:off x="9096771" y="4597400"/>
            <a:ext cx="2980929" cy="2133600"/>
          </a:xfrm>
          <a:prstGeom prst="rect">
            <a:avLst/>
          </a:prstGeom>
          <a:ln w="12700">
            <a:miter lim="400000"/>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dirty="0">
                <a:solidFill>
                  <a:srgbClr val="005A7C"/>
                </a:solidFill>
                <a:latin typeface="Century Gothic" charset="0"/>
                <a:cs typeface="Century Gothic" charset="0"/>
                <a:sym typeface="Century Gothic" charset="0"/>
              </a:rPr>
              <a:t>It is volcano erupting! </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Volcanoes are all over the world. When they erupt, hot red lava flows out of the volcano!</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pic>
        <p:nvPicPr>
          <p:cNvPr id="2" name="ESLAO-2-9-Video-Volcano-Erupting">
            <a:hlinkClick r:id="" action="ppaction://media"/>
            <a:extLst>
              <a:ext uri="{FF2B5EF4-FFF2-40B4-BE49-F238E27FC236}">
                <a16:creationId xmlns:a16="http://schemas.microsoft.com/office/drawing/2014/main" id="{9BF3EA28-AC9D-4934-BEF2-C8C81FD1F4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31134" y="5387076"/>
            <a:ext cx="4991100" cy="291465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3270</TotalTime>
  <Pages>0</Pages>
  <Words>1144</Words>
  <Characters>0</Characters>
  <Application>Microsoft Office PowerPoint</Application>
  <PresentationFormat>Custom</PresentationFormat>
  <Lines>0</Lines>
  <Paragraphs>146</Paragraphs>
  <Slides>54</Slides>
  <Notes>54</Notes>
  <HiddenSlides>0</HiddenSlides>
  <MMClips>2</MMClips>
  <ScaleCrop>false</ScaleCrop>
  <HeadingPairs>
    <vt:vector size="6" baseType="variant">
      <vt:variant>
        <vt:lpstr>Fonts Used</vt:lpstr>
      </vt:variant>
      <vt:variant>
        <vt:i4>19</vt:i4>
      </vt:variant>
      <vt:variant>
        <vt:lpstr>Theme</vt:lpstr>
      </vt:variant>
      <vt:variant>
        <vt:i4>31</vt:i4>
      </vt:variant>
      <vt:variant>
        <vt:lpstr>Slide Titles</vt:lpstr>
      </vt:variant>
      <vt:variant>
        <vt:i4>54</vt:i4>
      </vt:variant>
    </vt:vector>
  </HeadingPairs>
  <TitlesOfParts>
    <vt:vector size="104" baseType="lpstr">
      <vt:lpstr>ＭＳ Ｐゴシック</vt:lpstr>
      <vt:lpstr>Al Bayan</vt:lpstr>
      <vt:lpstr>Arial</vt:lpstr>
      <vt:lpstr>Century Gothic</vt:lpstr>
      <vt:lpstr>Chalkboard</vt:lpstr>
      <vt:lpstr>Georgia</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Stone Sans ITC TT-Semi</vt:lpstr>
      <vt:lpstr>System Font Regular</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254</cp:revision>
  <dcterms:modified xsi:type="dcterms:W3CDTF">2018-06-15T16:46:24Z</dcterms:modified>
</cp:coreProperties>
</file>