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243F2-65A2-4D0A-8E64-C716CDA56A3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7145F-93B5-46AD-97B1-7490DABFA2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4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389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09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963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953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49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528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057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78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33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88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161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78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59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61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16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7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7145F-93B5-46AD-97B1-7490DABFA24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17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6618" y="568274"/>
            <a:ext cx="3318763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1053" y="2063572"/>
            <a:ext cx="9549892" cy="270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715000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66140" y="5724525"/>
            <a:ext cx="1080871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</a:t>
            </a:r>
            <a:r>
              <a:rPr lang="en-CA" sz="3500" b="1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is Lesson </a:t>
            </a: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1!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7848" y="657605"/>
            <a:ext cx="968756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8154670" algn="l"/>
              </a:tabLst>
            </a:pP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Some birds build their</a:t>
            </a:r>
            <a:r>
              <a:rPr sz="4800" b="1" spc="1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nests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 on	the</a:t>
            </a:r>
            <a:endParaRPr sz="4800">
              <a:latin typeface="Garamond"/>
              <a:cs typeface="Garamond"/>
            </a:endParaRPr>
          </a:p>
          <a:p>
            <a:pPr marL="635" algn="ctr">
              <a:lnSpc>
                <a:spcPct val="100000"/>
              </a:lnSpc>
            </a:pPr>
            <a:r>
              <a:rPr sz="4800" b="1" spc="10" dirty="0">
                <a:solidFill>
                  <a:srgbClr val="001F5F"/>
                </a:solidFill>
                <a:latin typeface="Garamond"/>
                <a:cs typeface="Garamond"/>
              </a:rPr>
              <a:t>ground.</a:t>
            </a:r>
            <a:endParaRPr sz="4800">
              <a:latin typeface="Garamond"/>
              <a:cs typeface="Garamond"/>
            </a:endParaRPr>
          </a:p>
          <a:p>
            <a:pPr marL="1270" algn="ctr">
              <a:lnSpc>
                <a:spcPct val="100000"/>
              </a:lnSpc>
              <a:tabLst>
                <a:tab pos="3670300" algn="l"/>
              </a:tabLst>
            </a:pPr>
            <a:r>
              <a:rPr sz="4800" b="1" spc="0" dirty="0">
                <a:solidFill>
                  <a:srgbClr val="001F5F"/>
                </a:solidFill>
                <a:latin typeface="Garamond"/>
                <a:cs typeface="Garamond"/>
              </a:rPr>
              <a:t>This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nest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0" dirty="0">
                <a:solidFill>
                  <a:srgbClr val="001F5F"/>
                </a:solidFill>
                <a:latin typeface="Garamond"/>
                <a:cs typeface="Garamond"/>
              </a:rPr>
              <a:t>was	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built by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a</a:t>
            </a:r>
            <a:r>
              <a:rPr sz="4800" b="1" spc="2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malleefowl.</a:t>
            </a:r>
            <a:endParaRPr sz="48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tabLst>
                <a:tab pos="5788025" algn="l"/>
              </a:tabLst>
            </a:pP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It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is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a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huge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mound 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of	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soil, </a:t>
            </a:r>
            <a:r>
              <a:rPr sz="4800" b="1" spc="-25" dirty="0">
                <a:solidFill>
                  <a:srgbClr val="001F5F"/>
                </a:solidFill>
                <a:latin typeface="Garamond"/>
                <a:cs typeface="Garamond"/>
              </a:rPr>
              <a:t>leaves</a:t>
            </a:r>
            <a:r>
              <a:rPr sz="4800" b="1" spc="-8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and</a:t>
            </a:r>
            <a:endParaRPr sz="4800">
              <a:latin typeface="Garamond"/>
              <a:cs typeface="Garamond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small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sticks.</a:t>
            </a:r>
            <a:endParaRPr sz="4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4548" y="2710180"/>
            <a:ext cx="8415655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500" spc="375" dirty="0">
                <a:solidFill>
                  <a:srgbClr val="CC0066"/>
                </a:solidFill>
                <a:latin typeface="Arial Narrow"/>
                <a:cs typeface="Arial Narrow"/>
              </a:rPr>
              <a:t>LEARNING</a:t>
            </a:r>
            <a:endParaRPr sz="115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500" spc="350" dirty="0">
                <a:solidFill>
                  <a:srgbClr val="CC0066"/>
                </a:solidFill>
                <a:latin typeface="Arial Narrow"/>
                <a:cs typeface="Arial Narrow"/>
              </a:rPr>
              <a:t>OUR</a:t>
            </a:r>
            <a:r>
              <a:rPr sz="11500" spc="455" dirty="0">
                <a:solidFill>
                  <a:srgbClr val="CC0066"/>
                </a:solidFill>
                <a:latin typeface="Arial Narrow"/>
                <a:cs typeface="Arial Narrow"/>
              </a:rPr>
              <a:t> </a:t>
            </a:r>
            <a:r>
              <a:rPr sz="11500" spc="350" dirty="0">
                <a:solidFill>
                  <a:srgbClr val="CC0066"/>
                </a:solidFill>
                <a:latin typeface="Arial Narrow"/>
                <a:cs typeface="Arial Narrow"/>
              </a:rPr>
              <a:t>WORDS!</a:t>
            </a:r>
            <a:endParaRPr sz="115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" y="445065"/>
            <a:ext cx="3793183" cy="2276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8776" y="2173223"/>
            <a:ext cx="7469124" cy="2308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6161" y="2158441"/>
            <a:ext cx="713295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4800" b="1" spc="10" dirty="0">
                <a:solidFill>
                  <a:srgbClr val="001F5F"/>
                </a:solidFill>
                <a:latin typeface="Garamond"/>
                <a:cs typeface="Garamond"/>
              </a:rPr>
              <a:t>What 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words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can </a:t>
            </a:r>
            <a:r>
              <a:rPr sz="4800" b="1" spc="-40" dirty="0">
                <a:solidFill>
                  <a:srgbClr val="001F5F"/>
                </a:solidFill>
                <a:latin typeface="Garamond"/>
                <a:cs typeface="Garamond"/>
              </a:rPr>
              <a:t>you</a:t>
            </a:r>
            <a:r>
              <a:rPr sz="4800" b="1" spc="-8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think</a:t>
            </a:r>
            <a:endParaRPr sz="48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747395" algn="l"/>
                <a:tab pos="5273040" algn="l"/>
              </a:tabLst>
            </a:pP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of	that </a:t>
            </a:r>
            <a:r>
              <a:rPr sz="4800" b="1" spc="-35" dirty="0">
                <a:solidFill>
                  <a:srgbClr val="001F5F"/>
                </a:solidFill>
                <a:latin typeface="Garamond"/>
                <a:cs typeface="Garamond"/>
              </a:rPr>
              <a:t>have</a:t>
            </a:r>
            <a:r>
              <a:rPr sz="4800" b="1" spc="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the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‘ck‘	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sound?</a:t>
            </a:r>
            <a:endParaRPr sz="48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Lets 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make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a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list!</a:t>
            </a:r>
            <a:endParaRPr sz="4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259" y="742089"/>
            <a:ext cx="4098140" cy="1949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072" y="3023559"/>
            <a:ext cx="2234140" cy="3256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7183" y="2032273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2383" y="2032273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5102" y="2032273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0302" y="2032273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409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5326" y="4756042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0525" y="4756042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3245" y="4756042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409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83025" y="899236"/>
            <a:ext cx="4762500" cy="5273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4430">
              <a:lnSpc>
                <a:spcPct val="100000"/>
              </a:lnSpc>
              <a:spcBef>
                <a:spcPts val="105"/>
              </a:spcBef>
            </a:pPr>
            <a:r>
              <a:rPr sz="8000" spc="0" dirty="0">
                <a:solidFill>
                  <a:srgbClr val="FF0000"/>
                </a:solidFill>
                <a:latin typeface="Corbel"/>
                <a:cs typeface="Corbel"/>
              </a:rPr>
              <a:t>__</a:t>
            </a:r>
            <a:endParaRPr sz="8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0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0" spc="0" dirty="0">
                <a:solidFill>
                  <a:srgbClr val="FF0000"/>
                </a:solidFill>
                <a:latin typeface="Corbel"/>
                <a:cs typeface="Corbel"/>
              </a:rPr>
              <a:t>__</a:t>
            </a:r>
            <a:endParaRPr sz="8000">
              <a:latin typeface="Corbel"/>
              <a:cs typeface="Corbel"/>
            </a:endParaRPr>
          </a:p>
          <a:p>
            <a:pPr marR="8890" algn="r">
              <a:lnSpc>
                <a:spcPct val="100000"/>
              </a:lnSpc>
              <a:spcBef>
                <a:spcPts val="660"/>
              </a:spcBef>
            </a:pPr>
            <a:r>
              <a:rPr sz="8000" b="1" spc="-135" dirty="0">
                <a:solidFill>
                  <a:srgbClr val="D60E73"/>
                </a:solidFill>
                <a:latin typeface="Arial Black"/>
                <a:cs typeface="Arial Black"/>
              </a:rPr>
              <a:t>ck</a:t>
            </a:r>
            <a:endParaRPr sz="8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4110219"/>
            <a:ext cx="4858325" cy="1703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504" y="589792"/>
            <a:ext cx="2458212" cy="2467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0673" y="5211718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5873" y="5211718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78373" y="4078681"/>
            <a:ext cx="102044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5" dirty="0">
                <a:solidFill>
                  <a:srgbClr val="FF0000"/>
                </a:solidFill>
                <a:latin typeface="Corbel"/>
                <a:cs typeface="Corbel"/>
              </a:rPr>
              <a:t>_</a:t>
            </a:r>
            <a:r>
              <a:rPr sz="8000" dirty="0">
                <a:solidFill>
                  <a:srgbClr val="FF0000"/>
                </a:solidFill>
                <a:latin typeface="Corbel"/>
                <a:cs typeface="Corbel"/>
              </a:rPr>
              <a:t>_</a:t>
            </a:r>
            <a:endParaRPr sz="80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88593" y="5211718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83793" y="5211718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409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5519" y="2263032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0718" y="2263032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03218" y="1129995"/>
            <a:ext cx="102044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5" dirty="0">
                <a:solidFill>
                  <a:srgbClr val="FF0000"/>
                </a:solidFill>
                <a:latin typeface="Corbel"/>
                <a:cs typeface="Corbel"/>
              </a:rPr>
              <a:t>_</a:t>
            </a:r>
            <a:r>
              <a:rPr sz="8000" dirty="0">
                <a:solidFill>
                  <a:srgbClr val="FF0000"/>
                </a:solidFill>
                <a:latin typeface="Corbel"/>
                <a:cs typeface="Corbel"/>
              </a:rPr>
              <a:t>_</a:t>
            </a:r>
            <a:endParaRPr sz="80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13438" y="2263032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31400" y="557606"/>
            <a:ext cx="13525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135" dirty="0">
                <a:solidFill>
                  <a:srgbClr val="D60E73"/>
                </a:solidFill>
                <a:latin typeface="Arial Black"/>
                <a:cs typeface="Arial Black"/>
              </a:rPr>
              <a:t>ck</a:t>
            </a:r>
            <a:endParaRPr sz="8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104" y="4006615"/>
            <a:ext cx="4584298" cy="210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419" y="655242"/>
            <a:ext cx="2759917" cy="2863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7183" y="2032273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2383" y="2032273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5102" y="2032273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4650" y="4980324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9849" y="4980324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409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7655" y="4980324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24882" y="192694"/>
            <a:ext cx="3621404" cy="4900295"/>
          </a:xfrm>
          <a:prstGeom prst="rect">
            <a:avLst/>
          </a:prstGeom>
        </p:spPr>
        <p:txBody>
          <a:bodyPr vert="horz" wrap="square" lIns="0" tIns="720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70"/>
              </a:spcBef>
            </a:pPr>
            <a:r>
              <a:rPr sz="8000" spc="0" dirty="0">
                <a:solidFill>
                  <a:srgbClr val="FF0000"/>
                </a:solidFill>
                <a:latin typeface="Corbel"/>
                <a:cs typeface="Corbel"/>
              </a:rPr>
              <a:t>__</a:t>
            </a:r>
            <a:endParaRPr sz="8000">
              <a:latin typeface="Corbel"/>
              <a:cs typeface="Corbel"/>
            </a:endParaRPr>
          </a:p>
          <a:p>
            <a:pPr marL="2280920">
              <a:lnSpc>
                <a:spcPts val="8820"/>
              </a:lnSpc>
              <a:spcBef>
                <a:spcPts val="5570"/>
              </a:spcBef>
            </a:pPr>
            <a:r>
              <a:rPr sz="8000" b="1" spc="-135" dirty="0">
                <a:solidFill>
                  <a:srgbClr val="D60E73"/>
                </a:solidFill>
                <a:latin typeface="Arial Black"/>
                <a:cs typeface="Arial Black"/>
              </a:rPr>
              <a:t>ck</a:t>
            </a:r>
            <a:endParaRPr sz="8000">
              <a:latin typeface="Arial Black"/>
              <a:cs typeface="Arial Black"/>
            </a:endParaRPr>
          </a:p>
          <a:p>
            <a:pPr marL="1517650">
              <a:lnSpc>
                <a:spcPts val="8820"/>
              </a:lnSpc>
            </a:pPr>
            <a:r>
              <a:rPr sz="8000" spc="5" dirty="0">
                <a:solidFill>
                  <a:srgbClr val="FF0000"/>
                </a:solidFill>
                <a:latin typeface="Corbel"/>
                <a:cs typeface="Corbel"/>
              </a:rPr>
              <a:t>__</a:t>
            </a:r>
            <a:endParaRPr sz="8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348" y="636932"/>
            <a:ext cx="3986925" cy="285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0932" y="3692659"/>
            <a:ext cx="1726657" cy="284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9935" y="5397615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540" y="0"/>
                </a:lnTo>
              </a:path>
            </a:pathLst>
          </a:custGeom>
          <a:ln w="6600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4777" y="5397615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111" y="0"/>
                </a:lnTo>
              </a:path>
            </a:pathLst>
          </a:custGeom>
          <a:ln w="6600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3240" y="5397615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111" y="0"/>
                </a:lnTo>
              </a:path>
            </a:pathLst>
          </a:custGeom>
          <a:ln w="6600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0687" y="5397615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540" y="0"/>
                </a:lnTo>
              </a:path>
            </a:pathLst>
          </a:custGeom>
          <a:ln w="6600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9583" y="2184673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4783" y="2184673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87502" y="2184673"/>
            <a:ext cx="991869" cy="0"/>
          </a:xfrm>
          <a:custGeom>
            <a:avLst/>
            <a:gdLst/>
            <a:ahLst/>
            <a:cxnLst/>
            <a:rect l="l" t="t" r="r" b="b"/>
            <a:pathLst>
              <a:path w="991870">
                <a:moveTo>
                  <a:pt x="0" y="0"/>
                </a:moveTo>
                <a:lnTo>
                  <a:pt x="991837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82702" y="2184673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0" y="0"/>
                </a:moveTo>
                <a:lnTo>
                  <a:pt x="992409" y="0"/>
                </a:lnTo>
              </a:path>
            </a:pathLst>
          </a:custGeom>
          <a:ln w="66029">
            <a:solidFill>
              <a:srgbClr val="F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77282" y="1051636"/>
            <a:ext cx="3621404" cy="5120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0" dirty="0">
                <a:solidFill>
                  <a:srgbClr val="FF0000"/>
                </a:solidFill>
                <a:latin typeface="Corbel"/>
                <a:cs typeface="Corbel"/>
              </a:rPr>
              <a:t>__</a:t>
            </a:r>
            <a:endParaRPr sz="80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8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150">
              <a:latin typeface="Times New Roman"/>
              <a:cs typeface="Times New Roman"/>
            </a:endParaRPr>
          </a:p>
          <a:p>
            <a:pPr marL="2280920">
              <a:lnSpc>
                <a:spcPct val="100000"/>
              </a:lnSpc>
              <a:spcBef>
                <a:spcPts val="5"/>
              </a:spcBef>
            </a:pPr>
            <a:r>
              <a:rPr sz="8000" b="1" spc="-135" dirty="0">
                <a:solidFill>
                  <a:srgbClr val="D60E73"/>
                </a:solidFill>
                <a:latin typeface="Arial Black"/>
                <a:cs typeface="Arial Black"/>
              </a:rPr>
              <a:t>ck</a:t>
            </a:r>
            <a:endParaRPr sz="8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655" dirty="0"/>
              <a:t>Home</a:t>
            </a:r>
            <a:r>
              <a:rPr spc="-815" dirty="0"/>
              <a:t>w</a:t>
            </a:r>
            <a:r>
              <a:rPr spc="10" dirty="0"/>
              <a:t>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1053" y="2063572"/>
            <a:ext cx="9162415" cy="270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4400" spc="-5" dirty="0">
                <a:solidFill>
                  <a:srgbClr val="FF0000"/>
                </a:solidFill>
                <a:latin typeface="Garamond"/>
                <a:cs typeface="Garamond"/>
              </a:rPr>
              <a:t>Using the reading about birds and</a:t>
            </a:r>
            <a:r>
              <a:rPr sz="4400" spc="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Garamond"/>
                <a:cs typeface="Garamond"/>
              </a:rPr>
              <a:t>nests</a:t>
            </a:r>
            <a:endParaRPr sz="4400">
              <a:latin typeface="Garamond"/>
              <a:cs typeface="Garamond"/>
            </a:endParaRPr>
          </a:p>
          <a:p>
            <a:pPr marL="584200">
              <a:lnSpc>
                <a:spcPct val="100000"/>
              </a:lnSpc>
              <a:spcBef>
                <a:spcPts val="5"/>
              </a:spcBef>
            </a:pPr>
            <a:r>
              <a:rPr sz="4400" dirty="0">
                <a:solidFill>
                  <a:srgbClr val="FF0000"/>
                </a:solidFill>
                <a:latin typeface="Garamond"/>
                <a:cs typeface="Garamond"/>
              </a:rPr>
              <a:t>to create</a:t>
            </a:r>
            <a:r>
              <a:rPr sz="4400" spc="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4400" spc="-25" dirty="0">
                <a:solidFill>
                  <a:srgbClr val="FF0000"/>
                </a:solidFill>
                <a:latin typeface="Garamond"/>
                <a:cs typeface="Garamond"/>
              </a:rPr>
              <a:t>pictures.</a:t>
            </a:r>
            <a:endParaRPr sz="4400">
              <a:latin typeface="Garamond"/>
              <a:cs typeface="Garamond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4400" spc="-5" dirty="0">
                <a:solidFill>
                  <a:srgbClr val="FF0000"/>
                </a:solidFill>
                <a:latin typeface="Garamond"/>
                <a:cs typeface="Garamond"/>
              </a:rPr>
              <a:t>Creating </a:t>
            </a:r>
            <a:r>
              <a:rPr sz="4400" dirty="0">
                <a:solidFill>
                  <a:srgbClr val="FF0000"/>
                </a:solidFill>
                <a:latin typeface="Garamond"/>
                <a:cs typeface="Garamond"/>
              </a:rPr>
              <a:t>sentences using the </a:t>
            </a:r>
            <a:r>
              <a:rPr sz="4400" spc="-5" dirty="0">
                <a:solidFill>
                  <a:srgbClr val="FF0000"/>
                </a:solidFill>
                <a:latin typeface="Garamond"/>
                <a:cs typeface="Garamond"/>
              </a:rPr>
              <a:t>new</a:t>
            </a:r>
            <a:r>
              <a:rPr sz="4400" spc="-15" dirty="0">
                <a:solidFill>
                  <a:srgbClr val="FF0000"/>
                </a:solidFill>
                <a:latin typeface="Garamond"/>
                <a:cs typeface="Garamond"/>
              </a:rPr>
              <a:t> ‘ck’</a:t>
            </a:r>
            <a:endParaRPr sz="4400">
              <a:latin typeface="Garamond"/>
              <a:cs typeface="Garamond"/>
            </a:endParaRPr>
          </a:p>
          <a:p>
            <a:pPr marL="584200">
              <a:lnSpc>
                <a:spcPct val="100000"/>
              </a:lnSpc>
            </a:pPr>
            <a:r>
              <a:rPr sz="4400" spc="-25" dirty="0">
                <a:solidFill>
                  <a:srgbClr val="FF0000"/>
                </a:solidFill>
                <a:latin typeface="Garamond"/>
                <a:cs typeface="Garamond"/>
              </a:rPr>
              <a:t>words</a:t>
            </a:r>
            <a:endParaRPr sz="4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7713" y="2389846"/>
            <a:ext cx="7550784" cy="359917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4400" spc="-7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Today </a:t>
            </a:r>
            <a:r>
              <a:rPr sz="4400" spc="-1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we </a:t>
            </a:r>
            <a:r>
              <a:rPr sz="44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are learning</a:t>
            </a:r>
            <a:r>
              <a:rPr sz="4400" spc="2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400" spc="-3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to:</a:t>
            </a:r>
            <a:endParaRPr sz="4400">
              <a:latin typeface="Franklin Gothic Medium"/>
              <a:cs typeface="Franklin Gothic Medium"/>
            </a:endParaRPr>
          </a:p>
          <a:p>
            <a:pPr marL="210820" indent="-198120">
              <a:lnSpc>
                <a:spcPct val="100000"/>
              </a:lnSpc>
              <a:spcBef>
                <a:spcPts val="350"/>
              </a:spcBef>
              <a:buClr>
                <a:srgbClr val="FFC000"/>
              </a:buClr>
              <a:buSzPct val="77272"/>
              <a:buFont typeface="Corbel"/>
              <a:buChar char="•"/>
              <a:tabLst>
                <a:tab pos="211454" algn="l"/>
              </a:tabLst>
            </a:pPr>
            <a:r>
              <a:rPr sz="4400" spc="-1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Read </a:t>
            </a:r>
            <a:r>
              <a:rPr sz="44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an </a:t>
            </a:r>
            <a:r>
              <a:rPr sz="4400" spc="-1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interesting</a:t>
            </a:r>
            <a:r>
              <a:rPr sz="4400" spc="-4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4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story</a:t>
            </a:r>
            <a:endParaRPr sz="4400">
              <a:latin typeface="Franklin Gothic Medium"/>
              <a:cs typeface="Franklin Gothic Medium"/>
            </a:endParaRPr>
          </a:p>
          <a:p>
            <a:pPr marL="210820" indent="-198120">
              <a:lnSpc>
                <a:spcPct val="100000"/>
              </a:lnSpc>
              <a:spcBef>
                <a:spcPts val="350"/>
              </a:spcBef>
              <a:buClr>
                <a:srgbClr val="FFC000"/>
              </a:buClr>
              <a:buSzPct val="77272"/>
              <a:buFont typeface="Corbel"/>
              <a:buChar char="•"/>
              <a:tabLst>
                <a:tab pos="211454" algn="l"/>
              </a:tabLst>
            </a:pPr>
            <a:r>
              <a:rPr sz="4400" spc="-1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Create </a:t>
            </a:r>
            <a:r>
              <a:rPr sz="44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pictures </a:t>
            </a:r>
            <a:r>
              <a:rPr sz="4400" spc="-5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to </a:t>
            </a:r>
            <a:r>
              <a:rPr sz="4400" spc="-2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tell </a:t>
            </a:r>
            <a:r>
              <a:rPr sz="4400" spc="-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the</a:t>
            </a:r>
            <a:r>
              <a:rPr sz="4400" spc="5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4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story</a:t>
            </a:r>
            <a:endParaRPr sz="4400">
              <a:latin typeface="Franklin Gothic Medium"/>
              <a:cs typeface="Franklin Gothic Medium"/>
            </a:endParaRPr>
          </a:p>
          <a:p>
            <a:pPr marL="210820" indent="-198120">
              <a:lnSpc>
                <a:spcPct val="100000"/>
              </a:lnSpc>
              <a:spcBef>
                <a:spcPts val="335"/>
              </a:spcBef>
              <a:buClr>
                <a:srgbClr val="FFC000"/>
              </a:buClr>
              <a:buSzPct val="77272"/>
              <a:buFont typeface="Corbel"/>
              <a:buChar char="•"/>
              <a:tabLst>
                <a:tab pos="211454" algn="l"/>
              </a:tabLst>
            </a:pPr>
            <a:r>
              <a:rPr sz="44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Use </a:t>
            </a:r>
            <a:r>
              <a:rPr sz="4400" spc="-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adjectives </a:t>
            </a:r>
            <a:r>
              <a:rPr sz="44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and</a:t>
            </a:r>
            <a:r>
              <a:rPr sz="4400" spc="-3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400" spc="-1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adverbs</a:t>
            </a:r>
            <a:endParaRPr sz="4400">
              <a:latin typeface="Franklin Gothic Medium"/>
              <a:cs typeface="Franklin Gothic Medium"/>
            </a:endParaRPr>
          </a:p>
          <a:p>
            <a:pPr marL="210820" indent="-198120">
              <a:lnSpc>
                <a:spcPct val="100000"/>
              </a:lnSpc>
              <a:spcBef>
                <a:spcPts val="350"/>
              </a:spcBef>
              <a:buClr>
                <a:srgbClr val="FFC000"/>
              </a:buClr>
              <a:buSzPct val="77272"/>
              <a:buFont typeface="Corbel"/>
              <a:buChar char="•"/>
              <a:tabLst>
                <a:tab pos="211454" algn="l"/>
              </a:tabLst>
            </a:pPr>
            <a:r>
              <a:rPr sz="4400" spc="-2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Review </a:t>
            </a:r>
            <a:r>
              <a:rPr sz="4400" spc="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ck</a:t>
            </a:r>
            <a:r>
              <a:rPr sz="4400" spc="-1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400" spc="-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sounds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F56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37319" y="1004900"/>
            <a:ext cx="1609725" cy="812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4880" y="1828241"/>
            <a:ext cx="2616454" cy="812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8823" y="2651760"/>
            <a:ext cx="1774317" cy="8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4979" y="402328"/>
            <a:ext cx="8857678" cy="618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572" y="243938"/>
            <a:ext cx="11262868" cy="6475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554" y="5953505"/>
            <a:ext cx="3502660" cy="379730"/>
          </a:xfrm>
          <a:custGeom>
            <a:avLst/>
            <a:gdLst/>
            <a:ahLst/>
            <a:cxnLst/>
            <a:rect l="l" t="t" r="r" b="b"/>
            <a:pathLst>
              <a:path w="3502660" h="379729">
                <a:moveTo>
                  <a:pt x="3438906" y="0"/>
                </a:moveTo>
                <a:lnTo>
                  <a:pt x="63245" y="0"/>
                </a:lnTo>
                <a:lnTo>
                  <a:pt x="38629" y="4970"/>
                </a:lnTo>
                <a:lnTo>
                  <a:pt x="18526" y="18526"/>
                </a:lnTo>
                <a:lnTo>
                  <a:pt x="4970" y="38629"/>
                </a:lnTo>
                <a:lnTo>
                  <a:pt x="0" y="63246"/>
                </a:lnTo>
                <a:lnTo>
                  <a:pt x="0" y="316230"/>
                </a:lnTo>
                <a:lnTo>
                  <a:pt x="4970" y="340846"/>
                </a:lnTo>
                <a:lnTo>
                  <a:pt x="18526" y="360949"/>
                </a:lnTo>
                <a:lnTo>
                  <a:pt x="38629" y="374505"/>
                </a:lnTo>
                <a:lnTo>
                  <a:pt x="63245" y="379476"/>
                </a:lnTo>
                <a:lnTo>
                  <a:pt x="3438906" y="379476"/>
                </a:lnTo>
                <a:lnTo>
                  <a:pt x="3463522" y="374505"/>
                </a:lnTo>
                <a:lnTo>
                  <a:pt x="3483625" y="360949"/>
                </a:lnTo>
                <a:lnTo>
                  <a:pt x="3497181" y="340846"/>
                </a:lnTo>
                <a:lnTo>
                  <a:pt x="3502152" y="316230"/>
                </a:lnTo>
                <a:lnTo>
                  <a:pt x="3502152" y="63246"/>
                </a:lnTo>
                <a:lnTo>
                  <a:pt x="3497181" y="38629"/>
                </a:lnTo>
                <a:lnTo>
                  <a:pt x="3483625" y="18526"/>
                </a:lnTo>
                <a:lnTo>
                  <a:pt x="3463522" y="4970"/>
                </a:lnTo>
                <a:lnTo>
                  <a:pt x="34389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554" y="5953505"/>
            <a:ext cx="3502660" cy="379730"/>
          </a:xfrm>
          <a:custGeom>
            <a:avLst/>
            <a:gdLst/>
            <a:ahLst/>
            <a:cxnLst/>
            <a:rect l="l" t="t" r="r" b="b"/>
            <a:pathLst>
              <a:path w="3502660" h="379729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5" y="0"/>
                </a:lnTo>
                <a:lnTo>
                  <a:pt x="3438906" y="0"/>
                </a:lnTo>
                <a:lnTo>
                  <a:pt x="3463522" y="4970"/>
                </a:lnTo>
                <a:lnTo>
                  <a:pt x="3483625" y="18526"/>
                </a:lnTo>
                <a:lnTo>
                  <a:pt x="3497181" y="38629"/>
                </a:lnTo>
                <a:lnTo>
                  <a:pt x="3502152" y="63246"/>
                </a:lnTo>
                <a:lnTo>
                  <a:pt x="3502152" y="316230"/>
                </a:lnTo>
                <a:lnTo>
                  <a:pt x="3497181" y="340846"/>
                </a:lnTo>
                <a:lnTo>
                  <a:pt x="3483625" y="360949"/>
                </a:lnTo>
                <a:lnTo>
                  <a:pt x="3463522" y="374505"/>
                </a:lnTo>
                <a:lnTo>
                  <a:pt x="3438906" y="379476"/>
                </a:lnTo>
                <a:lnTo>
                  <a:pt x="63245" y="379476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19811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1750" y="5953505"/>
            <a:ext cx="3502660" cy="379730"/>
          </a:xfrm>
          <a:custGeom>
            <a:avLst/>
            <a:gdLst/>
            <a:ahLst/>
            <a:cxnLst/>
            <a:rect l="l" t="t" r="r" b="b"/>
            <a:pathLst>
              <a:path w="3502659" h="379729">
                <a:moveTo>
                  <a:pt x="3438905" y="0"/>
                </a:moveTo>
                <a:lnTo>
                  <a:pt x="63246" y="0"/>
                </a:lnTo>
                <a:lnTo>
                  <a:pt x="38629" y="4970"/>
                </a:lnTo>
                <a:lnTo>
                  <a:pt x="18526" y="18526"/>
                </a:lnTo>
                <a:lnTo>
                  <a:pt x="4970" y="38629"/>
                </a:lnTo>
                <a:lnTo>
                  <a:pt x="0" y="63246"/>
                </a:lnTo>
                <a:lnTo>
                  <a:pt x="0" y="316230"/>
                </a:lnTo>
                <a:lnTo>
                  <a:pt x="4970" y="340846"/>
                </a:lnTo>
                <a:lnTo>
                  <a:pt x="18526" y="360949"/>
                </a:lnTo>
                <a:lnTo>
                  <a:pt x="38629" y="374505"/>
                </a:lnTo>
                <a:lnTo>
                  <a:pt x="63246" y="379476"/>
                </a:lnTo>
                <a:lnTo>
                  <a:pt x="3438905" y="379476"/>
                </a:lnTo>
                <a:lnTo>
                  <a:pt x="3463522" y="374505"/>
                </a:lnTo>
                <a:lnTo>
                  <a:pt x="3483625" y="360949"/>
                </a:lnTo>
                <a:lnTo>
                  <a:pt x="3497181" y="340846"/>
                </a:lnTo>
                <a:lnTo>
                  <a:pt x="3502152" y="316230"/>
                </a:lnTo>
                <a:lnTo>
                  <a:pt x="3502152" y="63246"/>
                </a:lnTo>
                <a:lnTo>
                  <a:pt x="3497181" y="38629"/>
                </a:lnTo>
                <a:lnTo>
                  <a:pt x="3483625" y="18526"/>
                </a:lnTo>
                <a:lnTo>
                  <a:pt x="3463522" y="4970"/>
                </a:lnTo>
                <a:lnTo>
                  <a:pt x="343890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1750" y="5953505"/>
            <a:ext cx="3502660" cy="379730"/>
          </a:xfrm>
          <a:custGeom>
            <a:avLst/>
            <a:gdLst/>
            <a:ahLst/>
            <a:cxnLst/>
            <a:rect l="l" t="t" r="r" b="b"/>
            <a:pathLst>
              <a:path w="3502659" h="379729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6" y="0"/>
                </a:lnTo>
                <a:lnTo>
                  <a:pt x="3438905" y="0"/>
                </a:lnTo>
                <a:lnTo>
                  <a:pt x="3463522" y="4970"/>
                </a:lnTo>
                <a:lnTo>
                  <a:pt x="3483625" y="18526"/>
                </a:lnTo>
                <a:lnTo>
                  <a:pt x="3497181" y="38629"/>
                </a:lnTo>
                <a:lnTo>
                  <a:pt x="3502152" y="63246"/>
                </a:lnTo>
                <a:lnTo>
                  <a:pt x="3502152" y="316230"/>
                </a:lnTo>
                <a:lnTo>
                  <a:pt x="3497181" y="340846"/>
                </a:lnTo>
                <a:lnTo>
                  <a:pt x="3483625" y="360949"/>
                </a:lnTo>
                <a:lnTo>
                  <a:pt x="3463522" y="374505"/>
                </a:lnTo>
                <a:lnTo>
                  <a:pt x="3438905" y="379476"/>
                </a:lnTo>
                <a:lnTo>
                  <a:pt x="63246" y="379476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19811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1" y="141825"/>
            <a:ext cx="11737848" cy="6479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7931" y="269678"/>
            <a:ext cx="11655442" cy="6329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9820" y="614388"/>
            <a:ext cx="8323989" cy="6002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2645" y="5901690"/>
            <a:ext cx="7315200" cy="292735"/>
          </a:xfrm>
          <a:custGeom>
            <a:avLst/>
            <a:gdLst/>
            <a:ahLst/>
            <a:cxnLst/>
            <a:rect l="l" t="t" r="r" b="b"/>
            <a:pathLst>
              <a:path w="7315200" h="292735">
                <a:moveTo>
                  <a:pt x="7266432" y="0"/>
                </a:moveTo>
                <a:lnTo>
                  <a:pt x="48768" y="0"/>
                </a:lnTo>
                <a:lnTo>
                  <a:pt x="29789" y="3832"/>
                </a:lnTo>
                <a:lnTo>
                  <a:pt x="14287" y="14282"/>
                </a:lnTo>
                <a:lnTo>
                  <a:pt x="3833" y="29784"/>
                </a:lnTo>
                <a:lnTo>
                  <a:pt x="0" y="48768"/>
                </a:lnTo>
                <a:lnTo>
                  <a:pt x="0" y="243840"/>
                </a:lnTo>
                <a:lnTo>
                  <a:pt x="3833" y="262823"/>
                </a:lnTo>
                <a:lnTo>
                  <a:pt x="14287" y="278325"/>
                </a:lnTo>
                <a:lnTo>
                  <a:pt x="29789" y="288775"/>
                </a:lnTo>
                <a:lnTo>
                  <a:pt x="48768" y="292608"/>
                </a:lnTo>
                <a:lnTo>
                  <a:pt x="7266432" y="292608"/>
                </a:lnTo>
                <a:lnTo>
                  <a:pt x="7285410" y="288775"/>
                </a:lnTo>
                <a:lnTo>
                  <a:pt x="7300912" y="278325"/>
                </a:lnTo>
                <a:lnTo>
                  <a:pt x="7311366" y="262823"/>
                </a:lnTo>
                <a:lnTo>
                  <a:pt x="7315200" y="243840"/>
                </a:lnTo>
                <a:lnTo>
                  <a:pt x="7315200" y="48768"/>
                </a:lnTo>
                <a:lnTo>
                  <a:pt x="7311366" y="29784"/>
                </a:lnTo>
                <a:lnTo>
                  <a:pt x="7300912" y="14282"/>
                </a:lnTo>
                <a:lnTo>
                  <a:pt x="7285410" y="3832"/>
                </a:lnTo>
                <a:lnTo>
                  <a:pt x="726643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2645" y="5901690"/>
            <a:ext cx="7315200" cy="292735"/>
          </a:xfrm>
          <a:custGeom>
            <a:avLst/>
            <a:gdLst/>
            <a:ahLst/>
            <a:cxnLst/>
            <a:rect l="l" t="t" r="r" b="b"/>
            <a:pathLst>
              <a:path w="7315200" h="292735">
                <a:moveTo>
                  <a:pt x="0" y="48768"/>
                </a:moveTo>
                <a:lnTo>
                  <a:pt x="3833" y="29784"/>
                </a:lnTo>
                <a:lnTo>
                  <a:pt x="14287" y="14282"/>
                </a:lnTo>
                <a:lnTo>
                  <a:pt x="29789" y="3832"/>
                </a:lnTo>
                <a:lnTo>
                  <a:pt x="48768" y="0"/>
                </a:lnTo>
                <a:lnTo>
                  <a:pt x="7266432" y="0"/>
                </a:lnTo>
                <a:lnTo>
                  <a:pt x="7285410" y="3832"/>
                </a:lnTo>
                <a:lnTo>
                  <a:pt x="7300912" y="14282"/>
                </a:lnTo>
                <a:lnTo>
                  <a:pt x="7311366" y="29784"/>
                </a:lnTo>
                <a:lnTo>
                  <a:pt x="7315200" y="48768"/>
                </a:lnTo>
                <a:lnTo>
                  <a:pt x="7315200" y="243840"/>
                </a:lnTo>
                <a:lnTo>
                  <a:pt x="7311366" y="262823"/>
                </a:lnTo>
                <a:lnTo>
                  <a:pt x="7300912" y="278325"/>
                </a:lnTo>
                <a:lnTo>
                  <a:pt x="7285410" y="288775"/>
                </a:lnTo>
                <a:lnTo>
                  <a:pt x="7266432" y="292608"/>
                </a:lnTo>
                <a:lnTo>
                  <a:pt x="48768" y="292608"/>
                </a:lnTo>
                <a:lnTo>
                  <a:pt x="29789" y="288775"/>
                </a:lnTo>
                <a:lnTo>
                  <a:pt x="14287" y="278325"/>
                </a:lnTo>
                <a:lnTo>
                  <a:pt x="3833" y="262823"/>
                </a:lnTo>
                <a:lnTo>
                  <a:pt x="0" y="243840"/>
                </a:lnTo>
                <a:lnTo>
                  <a:pt x="0" y="48768"/>
                </a:lnTo>
                <a:close/>
              </a:path>
            </a:pathLst>
          </a:custGeom>
          <a:ln w="1981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F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3262" y="812368"/>
            <a:ext cx="1070419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3755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Look at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these </a:t>
            </a:r>
            <a:r>
              <a:rPr sz="4800" b="1" spc="-30" dirty="0">
                <a:solidFill>
                  <a:srgbClr val="001F5F"/>
                </a:solidFill>
                <a:latin typeface="Garamond"/>
                <a:cs typeface="Garamond"/>
              </a:rPr>
              <a:t>baby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birds.</a:t>
            </a:r>
            <a:endParaRPr sz="48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641080" algn="l"/>
              </a:tabLst>
            </a:pPr>
            <a:r>
              <a:rPr sz="4800" b="1" spc="0" dirty="0">
                <a:solidFill>
                  <a:srgbClr val="001F5F"/>
                </a:solidFill>
                <a:latin typeface="Garamond"/>
                <a:cs typeface="Garamond"/>
              </a:rPr>
              <a:t>They </a:t>
            </a:r>
            <a:r>
              <a:rPr sz="4800" b="1" spc="10" dirty="0">
                <a:solidFill>
                  <a:srgbClr val="001F5F"/>
                </a:solidFill>
                <a:latin typeface="Garamond"/>
                <a:cs typeface="Garamond"/>
              </a:rPr>
              <a:t>are 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covered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with</a:t>
            </a:r>
            <a:r>
              <a:rPr sz="4800" b="1" spc="2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soft </a:t>
            </a:r>
            <a:r>
              <a:rPr sz="4800" b="1" spc="40" dirty="0">
                <a:solidFill>
                  <a:srgbClr val="001F5F"/>
                </a:solidFill>
                <a:latin typeface="Garamond"/>
                <a:cs typeface="Garamond"/>
              </a:rPr>
              <a:t>fluffy	</a:t>
            </a:r>
            <a:r>
              <a:rPr sz="4800" b="1" spc="0" dirty="0">
                <a:solidFill>
                  <a:srgbClr val="001F5F"/>
                </a:solidFill>
                <a:latin typeface="Garamond"/>
                <a:cs typeface="Garamond"/>
              </a:rPr>
              <a:t>feathers</a:t>
            </a:r>
            <a:endParaRPr sz="4800">
              <a:latin typeface="Garamond"/>
              <a:cs typeface="Garamond"/>
            </a:endParaRPr>
          </a:p>
          <a:p>
            <a:pPr marL="3155315">
              <a:lnSpc>
                <a:spcPct val="100000"/>
              </a:lnSpc>
            </a:pP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when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they</a:t>
            </a:r>
            <a:r>
              <a:rPr sz="4800" b="1" spc="-2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hatch.</a:t>
            </a:r>
            <a:endParaRPr sz="4800">
              <a:latin typeface="Garamond"/>
              <a:cs typeface="Garamond"/>
            </a:endParaRPr>
          </a:p>
          <a:p>
            <a:pPr marL="515620" marR="507365" algn="ctr">
              <a:lnSpc>
                <a:spcPct val="100000"/>
              </a:lnSpc>
              <a:tabLst>
                <a:tab pos="1829435" algn="l"/>
                <a:tab pos="2698115" algn="l"/>
                <a:tab pos="5721350" algn="l"/>
              </a:tabLst>
            </a:pPr>
            <a:r>
              <a:rPr sz="4800" b="1" spc="0" dirty="0">
                <a:solidFill>
                  <a:srgbClr val="001F5F"/>
                </a:solidFill>
                <a:latin typeface="Garamond"/>
                <a:cs typeface="Garamond"/>
              </a:rPr>
              <a:t>Their 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eyes</a:t>
            </a:r>
            <a:r>
              <a:rPr sz="4800" b="1" spc="-1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5" dirty="0">
                <a:solidFill>
                  <a:srgbClr val="001F5F"/>
                </a:solidFill>
                <a:latin typeface="Garamond"/>
                <a:cs typeface="Garamond"/>
              </a:rPr>
              <a:t>are</a:t>
            </a:r>
            <a:r>
              <a:rPr sz="4800" b="1" spc="-1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open	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and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they can</a:t>
            </a:r>
            <a:r>
              <a:rPr sz="4800" b="1" spc="-9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find  </a:t>
            </a:r>
            <a:r>
              <a:rPr sz="4800" b="1" spc="5" dirty="0">
                <a:solidFill>
                  <a:srgbClr val="001F5F"/>
                </a:solidFill>
                <a:latin typeface="Garamond"/>
                <a:cs typeface="Garamond"/>
              </a:rPr>
              <a:t>food	for	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themselves.</a:t>
            </a:r>
            <a:endParaRPr sz="4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F0422925-0662-4604-BCC5-15037E7A7CD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4\lesson-4-1"/>
  <p:tag name="ISPRING_PRESENTATION_TITLE" val="ESLAO-4-1-Slides-Student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111</Words>
  <Application>Microsoft Office PowerPoint</Application>
  <PresentationFormat>Widescreen</PresentationFormat>
  <Paragraphs>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Cambria</vt:lpstr>
      <vt:lpstr>Century Gothic</vt:lpstr>
      <vt:lpstr>Corbel</vt:lpstr>
      <vt:lpstr>Franklin Gothic Medium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ESLAO-4-1-Slides-Student</dc:title>
  <dc:creator>Kiran Virani</dc:creator>
  <cp:lastModifiedBy>Lakshmi Priya</cp:lastModifiedBy>
  <cp:revision>4</cp:revision>
  <dcterms:created xsi:type="dcterms:W3CDTF">2018-06-12T16:17:26Z</dcterms:created>
  <dcterms:modified xsi:type="dcterms:W3CDTF">2018-06-12T16:20:45Z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2018-06-12T00:00:00Z</vt:filetime>
  </property>
</Properties>
</file>