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A715A-BEAE-4864-A439-C5B8B70FF271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5887B-BB21-4811-92C6-574D6E2ECC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00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833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85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91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17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01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685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97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247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725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9192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84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018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400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23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814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734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729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60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809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921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638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53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21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155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625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114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062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188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60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80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60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43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1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03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887B-BB21-4811-92C6-574D6E2ECCC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99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645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704" y="258318"/>
            <a:ext cx="10616590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3108" y="1929511"/>
            <a:ext cx="9685782" cy="3441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645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9590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601472" y="5951348"/>
            <a:ext cx="1105712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10!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65895" y="944956"/>
            <a:ext cx="210439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1692910" algn="l"/>
              </a:tabLst>
            </a:pPr>
            <a:r>
              <a:rPr sz="5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Lets  </a:t>
            </a:r>
            <a:r>
              <a:rPr sz="5400" b="1" spc="-110" dirty="0">
                <a:solidFill>
                  <a:srgbClr val="001F5F"/>
                </a:solidFill>
                <a:latin typeface="Open Sans Semibold"/>
                <a:cs typeface="Open Sans Semibold"/>
              </a:rPr>
              <a:t>r</a:t>
            </a:r>
            <a:r>
              <a:rPr sz="5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ea</a:t>
            </a:r>
            <a:r>
              <a:rPr sz="5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d	a  story</a:t>
            </a:r>
            <a:endParaRPr sz="54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0926" y="650620"/>
            <a:ext cx="7324090" cy="528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1500" b="1" spc="-5" dirty="0">
                <a:latin typeface="Open Sans Semibold"/>
                <a:cs typeface="Open Sans Semibold"/>
              </a:rPr>
              <a:t>LEARNING  </a:t>
            </a:r>
            <a:r>
              <a:rPr sz="11500" b="1" spc="-10" dirty="0">
                <a:latin typeface="Open Sans Semibold"/>
                <a:cs typeface="Open Sans Semibold"/>
              </a:rPr>
              <a:t>OUR  </a:t>
            </a:r>
            <a:r>
              <a:rPr sz="11500" b="1" spc="-25" dirty="0">
                <a:latin typeface="Open Sans Semibold"/>
                <a:cs typeface="Open Sans Semibold"/>
              </a:rPr>
              <a:t>WORDS!</a:t>
            </a:r>
            <a:endParaRPr sz="11500">
              <a:latin typeface="Open Sans Semibold"/>
              <a:cs typeface="Open Sans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" y="445042"/>
            <a:ext cx="3451899" cy="2072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487680"/>
            <a:ext cx="9707880" cy="1108075"/>
          </a:xfrm>
          <a:custGeom>
            <a:avLst/>
            <a:gdLst/>
            <a:ahLst/>
            <a:cxnLst/>
            <a:rect l="l" t="t" r="r" b="b"/>
            <a:pathLst>
              <a:path w="9707880" h="1108075">
                <a:moveTo>
                  <a:pt x="0" y="1107948"/>
                </a:moveTo>
                <a:lnTo>
                  <a:pt x="9707880" y="1107948"/>
                </a:lnTo>
                <a:lnTo>
                  <a:pt x="9707880" y="0"/>
                </a:lnTo>
                <a:lnTo>
                  <a:pt x="0" y="0"/>
                </a:lnTo>
                <a:lnTo>
                  <a:pt x="0" y="1107948"/>
                </a:lnTo>
                <a:close/>
              </a:path>
            </a:pathLst>
          </a:custGeom>
          <a:solidFill>
            <a:srgbClr val="00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9566" y="497789"/>
            <a:ext cx="740537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5" dirty="0">
                <a:solidFill>
                  <a:srgbClr val="FFFFFF"/>
                </a:solidFill>
                <a:latin typeface="Ebrima"/>
                <a:cs typeface="Ebrima"/>
              </a:rPr>
              <a:t>Reading</a:t>
            </a:r>
            <a:r>
              <a:rPr sz="6600" b="0" spc="-7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6600" b="0" spc="-5" dirty="0">
                <a:solidFill>
                  <a:srgbClr val="FFFFFF"/>
                </a:solidFill>
                <a:latin typeface="Ebrima"/>
                <a:cs typeface="Ebrima"/>
              </a:rPr>
              <a:t>Vocabulary</a:t>
            </a:r>
            <a:endParaRPr sz="6600">
              <a:latin typeface="Ebrima"/>
              <a:cs typeface="Ebri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40" y="1859279"/>
            <a:ext cx="3197860" cy="397002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03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sz="3600" b="1" spc="-15" dirty="0">
                <a:solidFill>
                  <a:srgbClr val="006FC0"/>
                </a:solidFill>
                <a:latin typeface="Open Sans Semibold"/>
                <a:cs typeface="Open Sans Semibold"/>
              </a:rPr>
              <a:t>Frankfurters</a:t>
            </a:r>
            <a:endParaRPr sz="3600">
              <a:latin typeface="Open Sans Semibold"/>
              <a:cs typeface="Open Sans Semibold"/>
            </a:endParaRPr>
          </a:p>
          <a:p>
            <a:pPr marL="90805" marR="1154430">
              <a:lnSpc>
                <a:spcPts val="8640"/>
              </a:lnSpc>
              <a:spcBef>
                <a:spcPts val="1010"/>
              </a:spcBef>
            </a:pPr>
            <a:r>
              <a:rPr sz="3600" b="1" spc="-5" dirty="0">
                <a:solidFill>
                  <a:srgbClr val="006FC0"/>
                </a:solidFill>
                <a:latin typeface="Open Sans Semibold"/>
                <a:cs typeface="Open Sans Semibold"/>
              </a:rPr>
              <a:t>An</a:t>
            </a:r>
            <a:r>
              <a:rPr sz="3600" b="1" spc="-15" dirty="0">
                <a:solidFill>
                  <a:srgbClr val="006FC0"/>
                </a:solidFill>
                <a:latin typeface="Open Sans Semibold"/>
                <a:cs typeface="Open Sans Semibold"/>
              </a:rPr>
              <a:t>n</a:t>
            </a:r>
            <a:r>
              <a:rPr sz="3600" b="1" spc="-80" dirty="0">
                <a:solidFill>
                  <a:srgbClr val="006FC0"/>
                </a:solidFill>
                <a:latin typeface="Open Sans Semibold"/>
                <a:cs typeface="Open Sans Semibold"/>
              </a:rPr>
              <a:t>o</a:t>
            </a:r>
            <a:r>
              <a:rPr sz="3600" b="1" spc="-5" dirty="0">
                <a:solidFill>
                  <a:srgbClr val="006FC0"/>
                </a:solidFill>
                <a:latin typeface="Open Sans Semibold"/>
                <a:cs typeface="Open Sans Semibold"/>
              </a:rPr>
              <a:t>yed  Plastic  </a:t>
            </a:r>
            <a:r>
              <a:rPr sz="3600" b="1" dirty="0">
                <a:solidFill>
                  <a:srgbClr val="006FC0"/>
                </a:solidFill>
                <a:latin typeface="Open Sans Semibold"/>
                <a:cs typeface="Open Sans Semibold"/>
              </a:rPr>
              <a:t>Dish</a:t>
            </a:r>
            <a:endParaRPr sz="3600">
              <a:latin typeface="Open Sans Semibold"/>
              <a:cs typeface="Open Sans 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0" y="1859279"/>
            <a:ext cx="3596640" cy="1667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1959" y="1859279"/>
            <a:ext cx="2255519" cy="227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6240" y="3845052"/>
            <a:ext cx="3200400" cy="2218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1711" y="4518659"/>
            <a:ext cx="4026408" cy="1738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789" y="600278"/>
            <a:ext cx="8785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68490" algn="l"/>
              </a:tabLst>
            </a:pPr>
            <a:r>
              <a:rPr b="1" spc="-50" dirty="0">
                <a:solidFill>
                  <a:srgbClr val="586A85"/>
                </a:solidFill>
                <a:latin typeface="Open Sans Semibold"/>
                <a:cs typeface="Open Sans Semibold"/>
              </a:rPr>
              <a:t>W</a:t>
            </a:r>
            <a:r>
              <a:rPr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rit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e</a:t>
            </a:r>
            <a:r>
              <a:rPr b="1" spc="-20" dirty="0">
                <a:solidFill>
                  <a:srgbClr val="586A85"/>
                </a:solidFill>
                <a:latin typeface="Open Sans Semibold"/>
                <a:cs typeface="Open Sans Semibold"/>
              </a:rPr>
              <a:t> 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a </a:t>
            </a:r>
            <a:r>
              <a:rPr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d</a:t>
            </a:r>
            <a:r>
              <a:rPr b="1" spc="-15" dirty="0">
                <a:solidFill>
                  <a:srgbClr val="586A85"/>
                </a:solidFill>
                <a:latin typeface="Open Sans Semibold"/>
                <a:cs typeface="Open Sans Semibold"/>
              </a:rPr>
              <a:t>e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fin</a:t>
            </a:r>
            <a:r>
              <a:rPr b="1" spc="-20" dirty="0">
                <a:solidFill>
                  <a:srgbClr val="586A85"/>
                </a:solidFill>
                <a:latin typeface="Open Sans Semibold"/>
                <a:cs typeface="Open Sans Semibold"/>
              </a:rPr>
              <a:t>i</a:t>
            </a:r>
            <a:r>
              <a:rPr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ti</a:t>
            </a:r>
            <a:r>
              <a:rPr b="1" spc="-15" dirty="0">
                <a:solidFill>
                  <a:srgbClr val="586A85"/>
                </a:solidFill>
                <a:latin typeface="Open Sans Semibold"/>
                <a:cs typeface="Open Sans Semibold"/>
              </a:rPr>
              <a:t>o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n</a:t>
            </a:r>
            <a:r>
              <a:rPr b="1" spc="-30" dirty="0">
                <a:solidFill>
                  <a:srgbClr val="586A85"/>
                </a:solidFill>
                <a:latin typeface="Open Sans Semibold"/>
                <a:cs typeface="Open Sans Semibold"/>
              </a:rPr>
              <a:t> 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for </a:t>
            </a:r>
            <a:r>
              <a:rPr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th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e	wo</a:t>
            </a:r>
            <a:r>
              <a:rPr b="1" spc="-95" dirty="0">
                <a:solidFill>
                  <a:srgbClr val="586A85"/>
                </a:solidFill>
                <a:latin typeface="Open Sans Semibold"/>
                <a:cs typeface="Open Sans Semibold"/>
              </a:rPr>
              <a:t>r</a:t>
            </a:r>
            <a:r>
              <a:rPr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ds.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7714" y="5104891"/>
            <a:ext cx="1160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tiger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3405" y="5104891"/>
            <a:ext cx="2106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balloons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4873" y="5108854"/>
            <a:ext cx="17773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Open Sans Semibold"/>
                <a:cs typeface="Open Sans Semibold"/>
              </a:rPr>
              <a:t>spoo</a:t>
            </a:r>
            <a:r>
              <a:rPr sz="4000" b="1" spc="-20" dirty="0">
                <a:solidFill>
                  <a:srgbClr val="FFFFFF"/>
                </a:solidFill>
                <a:latin typeface="Open Sans Semibold"/>
                <a:cs typeface="Open Sans Semibold"/>
              </a:rPr>
              <a:t>n</a:t>
            </a:r>
            <a:r>
              <a:rPr sz="4000" b="1" spc="-5" dirty="0">
                <a:solidFill>
                  <a:srgbClr val="FFFFFF"/>
                </a:solidFill>
                <a:latin typeface="Open Sans Semibold"/>
                <a:cs typeface="Open Sans Semibold"/>
              </a:rPr>
              <a:t>s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6463" y="1932432"/>
            <a:ext cx="2724912" cy="2737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7759" y="1932432"/>
            <a:ext cx="2537460" cy="2737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0307" y="1932432"/>
            <a:ext cx="2702052" cy="2737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349" y="503132"/>
            <a:ext cx="10585450" cy="14649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b="1" spc="-25" dirty="0">
                <a:solidFill>
                  <a:srgbClr val="586A85"/>
                </a:solidFill>
                <a:latin typeface="Open Sans Semibold"/>
                <a:cs typeface="Open Sans Semibold"/>
              </a:rPr>
              <a:t>Draw 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a </a:t>
            </a:r>
            <a:r>
              <a:rPr b="1" spc="-15" dirty="0">
                <a:solidFill>
                  <a:srgbClr val="586A85"/>
                </a:solidFill>
                <a:latin typeface="Open Sans Semibold"/>
                <a:cs typeface="Open Sans Semibold"/>
              </a:rPr>
              <a:t>picture 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and write a </a:t>
            </a:r>
            <a:r>
              <a:rPr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definition</a:t>
            </a:r>
            <a:r>
              <a:rPr b="1" spc="-135" dirty="0">
                <a:solidFill>
                  <a:srgbClr val="586A85"/>
                </a:solidFill>
                <a:latin typeface="Open Sans Semibold"/>
                <a:cs typeface="Open Sans Semibold"/>
              </a:rPr>
              <a:t> </a:t>
            </a:r>
            <a:r>
              <a:rPr b="1" dirty="0">
                <a:solidFill>
                  <a:srgbClr val="586A85"/>
                </a:solidFill>
                <a:latin typeface="Open Sans Semibold"/>
                <a:cs typeface="Open Sans Semibold"/>
              </a:rPr>
              <a:t>of</a:t>
            </a:r>
          </a:p>
          <a:p>
            <a:pPr algn="ctr">
              <a:lnSpc>
                <a:spcPct val="100000"/>
              </a:lnSpc>
              <a:spcBef>
                <a:spcPts val="385"/>
              </a:spcBef>
              <a:tabLst>
                <a:tab pos="1197610" algn="l"/>
              </a:tabLst>
            </a:pPr>
            <a:r>
              <a:rPr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the	</a:t>
            </a:r>
            <a:r>
              <a:rPr b="1" spc="-15" dirty="0">
                <a:solidFill>
                  <a:srgbClr val="586A85"/>
                </a:solidFill>
                <a:latin typeface="Open Sans Semibold"/>
                <a:cs typeface="Open Sans Semibold"/>
              </a:rPr>
              <a:t>words.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9848" y="5420664"/>
            <a:ext cx="129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paws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8711" y="5420664"/>
            <a:ext cx="1890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candles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1370" y="5420664"/>
            <a:ext cx="1326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party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3603" y="2429255"/>
            <a:ext cx="2188464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8096" y="2429255"/>
            <a:ext cx="3110483" cy="2069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9704" y="2429255"/>
            <a:ext cx="3108959" cy="2069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9" y="2148839"/>
            <a:ext cx="7725409" cy="1754505"/>
          </a:xfrm>
          <a:custGeom>
            <a:avLst/>
            <a:gdLst/>
            <a:ahLst/>
            <a:cxnLst/>
            <a:rect l="l" t="t" r="r" b="b"/>
            <a:pathLst>
              <a:path w="7725409" h="1754504">
                <a:moveTo>
                  <a:pt x="0" y="1754124"/>
                </a:moveTo>
                <a:lnTo>
                  <a:pt x="7725156" y="1754124"/>
                </a:lnTo>
                <a:lnTo>
                  <a:pt x="7725156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solidFill>
            <a:srgbClr val="002C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0117" y="2156586"/>
            <a:ext cx="75545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C000"/>
                </a:solidFill>
                <a:latin typeface="Open Sans Semibold"/>
                <a:cs typeface="Open Sans Semibold"/>
              </a:rPr>
              <a:t>Choose </a:t>
            </a:r>
            <a:r>
              <a:rPr sz="3600" b="1" spc="-20" dirty="0">
                <a:solidFill>
                  <a:srgbClr val="FFC000"/>
                </a:solidFill>
                <a:latin typeface="Open Sans Semibold"/>
                <a:cs typeface="Open Sans Semibold"/>
              </a:rPr>
              <a:t>three </a:t>
            </a:r>
            <a:r>
              <a:rPr sz="3600" b="1" spc="-5" dirty="0">
                <a:solidFill>
                  <a:srgbClr val="FFC000"/>
                </a:solidFill>
                <a:latin typeface="Open Sans Semibold"/>
                <a:cs typeface="Open Sans Semibold"/>
              </a:rPr>
              <a:t>to </a:t>
            </a:r>
            <a:r>
              <a:rPr sz="3600" b="1" dirty="0">
                <a:solidFill>
                  <a:srgbClr val="FFC000"/>
                </a:solidFill>
                <a:latin typeface="Open Sans Semibold"/>
                <a:cs typeface="Open Sans Semibold"/>
              </a:rPr>
              <a:t>five </a:t>
            </a:r>
            <a:r>
              <a:rPr sz="3600" b="1" spc="-20" dirty="0">
                <a:solidFill>
                  <a:srgbClr val="FFC000"/>
                </a:solidFill>
                <a:latin typeface="Open Sans Semibold"/>
                <a:cs typeface="Open Sans Semibold"/>
              </a:rPr>
              <a:t>words from  </a:t>
            </a:r>
            <a:r>
              <a:rPr sz="3600" b="1" spc="-5" dirty="0">
                <a:solidFill>
                  <a:srgbClr val="FFC000"/>
                </a:solidFill>
                <a:latin typeface="Open Sans Semibold"/>
                <a:cs typeface="Open Sans Semibold"/>
              </a:rPr>
              <a:t>the </a:t>
            </a:r>
            <a:r>
              <a:rPr sz="3600" b="1" spc="-15" dirty="0">
                <a:solidFill>
                  <a:srgbClr val="FFC000"/>
                </a:solidFill>
                <a:latin typeface="Open Sans Semibold"/>
                <a:cs typeface="Open Sans Semibold"/>
              </a:rPr>
              <a:t>reading </a:t>
            </a:r>
            <a:r>
              <a:rPr sz="3600" b="1" spc="-5" dirty="0">
                <a:solidFill>
                  <a:srgbClr val="FFC000"/>
                </a:solidFill>
                <a:latin typeface="Open Sans Semibold"/>
                <a:cs typeface="Open Sans Semibold"/>
              </a:rPr>
              <a:t>vocabulary and </a:t>
            </a:r>
            <a:r>
              <a:rPr sz="3600" b="1" spc="-20" dirty="0">
                <a:solidFill>
                  <a:srgbClr val="FFC000"/>
                </a:solidFill>
                <a:latin typeface="Open Sans Semibold"/>
                <a:cs typeface="Open Sans Semibold"/>
              </a:rPr>
              <a:t>create  </a:t>
            </a:r>
            <a:r>
              <a:rPr sz="3600" b="1" dirty="0">
                <a:solidFill>
                  <a:srgbClr val="FFC000"/>
                </a:solidFill>
                <a:latin typeface="Open Sans Semibold"/>
                <a:cs typeface="Open Sans Semibold"/>
              </a:rPr>
              <a:t>a </a:t>
            </a:r>
            <a:r>
              <a:rPr sz="3600" b="1" spc="-5" dirty="0">
                <a:solidFill>
                  <a:srgbClr val="FFC000"/>
                </a:solidFill>
                <a:latin typeface="Open Sans Semibold"/>
                <a:cs typeface="Open Sans Semibold"/>
              </a:rPr>
              <a:t>short </a:t>
            </a:r>
            <a:r>
              <a:rPr sz="3600" b="1" spc="-10" dirty="0">
                <a:solidFill>
                  <a:srgbClr val="FFC000"/>
                </a:solidFill>
                <a:latin typeface="Open Sans Semibold"/>
                <a:cs typeface="Open Sans Semibold"/>
              </a:rPr>
              <a:t>interesting</a:t>
            </a:r>
            <a:r>
              <a:rPr sz="3600" b="1" spc="-25" dirty="0">
                <a:solidFill>
                  <a:srgbClr val="FFC000"/>
                </a:solidFill>
                <a:latin typeface="Open Sans Semibold"/>
                <a:cs typeface="Open Sans Semibold"/>
              </a:rPr>
              <a:t> </a:t>
            </a:r>
            <a:r>
              <a:rPr sz="3600" b="1" spc="-10" dirty="0">
                <a:solidFill>
                  <a:srgbClr val="FFC000"/>
                </a:solidFill>
                <a:latin typeface="Open Sans Semibold"/>
                <a:cs typeface="Open Sans Semibold"/>
              </a:rPr>
              <a:t>sentence.</a:t>
            </a:r>
            <a:endParaRPr sz="36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398" y="301878"/>
            <a:ext cx="7384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heavy" spc="-10" dirty="0">
                <a:uFill>
                  <a:solidFill>
                    <a:srgbClr val="FFFF00"/>
                  </a:solidFill>
                </a:uFill>
                <a:latin typeface="Ebrima"/>
                <a:cs typeface="Ebrima"/>
              </a:rPr>
              <a:t>Pre-Reading</a:t>
            </a:r>
            <a:r>
              <a:rPr sz="6000" b="0" u="heavy" spc="-40" dirty="0">
                <a:uFill>
                  <a:solidFill>
                    <a:srgbClr val="FFFF00"/>
                  </a:solidFill>
                </a:uFill>
                <a:latin typeface="Ebrima"/>
                <a:cs typeface="Ebrima"/>
              </a:rPr>
              <a:t> </a:t>
            </a:r>
            <a:r>
              <a:rPr sz="6000" b="0" u="heavy" dirty="0">
                <a:uFill>
                  <a:solidFill>
                    <a:srgbClr val="FFFF00"/>
                  </a:solidFill>
                </a:uFill>
                <a:latin typeface="Ebrima"/>
                <a:cs typeface="Ebrima"/>
              </a:rPr>
              <a:t>Activities</a:t>
            </a:r>
            <a:endParaRPr sz="6000">
              <a:latin typeface="Ebrima"/>
              <a:cs typeface="Ebri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876" y="1268635"/>
            <a:ext cx="8721725" cy="486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i="1" spc="-55" dirty="0">
                <a:solidFill>
                  <a:srgbClr val="FF0000"/>
                </a:solidFill>
                <a:latin typeface="Open Sans Semibold"/>
                <a:cs typeface="Open Sans Semibold"/>
              </a:rPr>
              <a:t>Look</a:t>
            </a:r>
            <a:r>
              <a:rPr sz="2950" b="1" i="1" spc="-185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40" dirty="0">
                <a:solidFill>
                  <a:srgbClr val="FF0000"/>
                </a:solidFill>
                <a:latin typeface="Open Sans Semibold"/>
                <a:cs typeface="Open Sans Semibold"/>
              </a:rPr>
              <a:t>at</a:t>
            </a:r>
            <a:r>
              <a:rPr sz="2950" b="1" i="1" spc="-11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35" dirty="0">
                <a:solidFill>
                  <a:srgbClr val="FF0000"/>
                </a:solidFill>
                <a:latin typeface="Open Sans Semibold"/>
                <a:cs typeface="Open Sans Semibold"/>
              </a:rPr>
              <a:t>the</a:t>
            </a:r>
            <a:r>
              <a:rPr sz="2950" b="1" i="1" spc="-19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65" dirty="0">
                <a:solidFill>
                  <a:srgbClr val="FF0000"/>
                </a:solidFill>
                <a:latin typeface="Open Sans Semibold"/>
                <a:cs typeface="Open Sans Semibold"/>
              </a:rPr>
              <a:t>illustration</a:t>
            </a:r>
            <a:r>
              <a:rPr sz="2950" b="1" i="1" spc="-15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30" dirty="0">
                <a:solidFill>
                  <a:srgbClr val="FF0000"/>
                </a:solidFill>
                <a:latin typeface="Open Sans Semibold"/>
                <a:cs typeface="Open Sans Semibold"/>
              </a:rPr>
              <a:t>on</a:t>
            </a:r>
            <a:r>
              <a:rPr sz="2950" b="1" i="1" spc="-175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35" dirty="0">
                <a:solidFill>
                  <a:srgbClr val="FF0000"/>
                </a:solidFill>
                <a:latin typeface="Open Sans Semibold"/>
                <a:cs typeface="Open Sans Semibold"/>
              </a:rPr>
              <a:t>the</a:t>
            </a:r>
            <a:r>
              <a:rPr sz="2950" b="1" i="1" spc="-19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70" dirty="0">
                <a:solidFill>
                  <a:srgbClr val="FF0000"/>
                </a:solidFill>
                <a:latin typeface="Open Sans Semibold"/>
                <a:cs typeface="Open Sans Semibold"/>
              </a:rPr>
              <a:t>front</a:t>
            </a:r>
            <a:r>
              <a:rPr sz="2950" b="1" i="1" spc="-11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80" dirty="0">
                <a:solidFill>
                  <a:srgbClr val="FF0000"/>
                </a:solidFill>
                <a:latin typeface="Open Sans Semibold"/>
                <a:cs typeface="Open Sans Semibold"/>
              </a:rPr>
              <a:t>cover</a:t>
            </a:r>
            <a:r>
              <a:rPr sz="2950" b="1" i="1" spc="-11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40" dirty="0">
                <a:solidFill>
                  <a:srgbClr val="FF0000"/>
                </a:solidFill>
                <a:latin typeface="Open Sans Semibold"/>
                <a:cs typeface="Open Sans Semibold"/>
              </a:rPr>
              <a:t>of</a:t>
            </a:r>
            <a:r>
              <a:rPr sz="2950" b="1" i="1" spc="-95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35" dirty="0">
                <a:solidFill>
                  <a:srgbClr val="FF0000"/>
                </a:solidFill>
                <a:latin typeface="Open Sans Semibold"/>
                <a:cs typeface="Open Sans Semibold"/>
              </a:rPr>
              <a:t>the</a:t>
            </a:r>
            <a:r>
              <a:rPr sz="2950" b="1" i="1" spc="-19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950" b="1" i="1" spc="-75" dirty="0">
                <a:solidFill>
                  <a:srgbClr val="FF0000"/>
                </a:solidFill>
                <a:latin typeface="Open Sans Semibold"/>
                <a:cs typeface="Open Sans Semibold"/>
              </a:rPr>
              <a:t>book.</a:t>
            </a:r>
            <a:endParaRPr sz="2950">
              <a:latin typeface="Open Sans Semibold"/>
              <a:cs typeface="Open Sans Semibold"/>
            </a:endParaRPr>
          </a:p>
          <a:p>
            <a:pPr marL="12700" marR="2753360">
              <a:lnSpc>
                <a:spcPts val="5760"/>
              </a:lnSpc>
              <a:spcBef>
                <a:spcPts val="660"/>
              </a:spcBef>
            </a:pP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What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do you think happens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in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2400" b="1" spc="0" dirty="0">
                <a:solidFill>
                  <a:srgbClr val="001F5F"/>
                </a:solidFill>
                <a:latin typeface="Open Sans Semibold"/>
                <a:cs typeface="Open Sans Semibold"/>
              </a:rPr>
              <a:t>story? 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Who is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this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story</a:t>
            </a:r>
            <a:r>
              <a:rPr sz="2400" b="1" spc="-3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about?</a:t>
            </a:r>
            <a:endParaRPr sz="24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24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Where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is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story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taking</a:t>
            </a:r>
            <a:r>
              <a:rPr sz="2400" b="1" spc="1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place?</a:t>
            </a:r>
            <a:endParaRPr sz="2400">
              <a:latin typeface="Open Sans Semibold"/>
              <a:cs typeface="Open Sans Semibold"/>
            </a:endParaRPr>
          </a:p>
          <a:p>
            <a:pPr marL="12700" marR="3406140">
              <a:lnSpc>
                <a:spcPct val="200000"/>
              </a:lnSpc>
            </a:pP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Why </a:t>
            </a:r>
            <a:r>
              <a:rPr sz="24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are </a:t>
            </a:r>
            <a:r>
              <a:rPr sz="24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they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sitting </a:t>
            </a:r>
            <a:r>
              <a:rPr sz="24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around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a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table? 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When does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story </a:t>
            </a:r>
            <a:r>
              <a:rPr sz="24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take</a:t>
            </a:r>
            <a:r>
              <a:rPr sz="2400" b="1" spc="-3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place?</a:t>
            </a:r>
            <a:endParaRPr sz="24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2870"/>
              </a:spcBef>
            </a:pPr>
            <a:r>
              <a:rPr sz="24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How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can you </a:t>
            </a:r>
            <a:r>
              <a:rPr sz="24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know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2400" b="1" dirty="0">
                <a:solidFill>
                  <a:srgbClr val="001F5F"/>
                </a:solidFill>
                <a:latin typeface="Open Sans Semibold"/>
                <a:cs typeface="Open Sans Semibold"/>
              </a:rPr>
              <a:t>story </a:t>
            </a:r>
            <a:r>
              <a:rPr sz="24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before reading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</a:t>
            </a:r>
            <a:r>
              <a:rPr sz="2400" b="1" spc="8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book?</a:t>
            </a:r>
            <a:endParaRPr sz="24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5428" y="2953511"/>
            <a:ext cx="2676905" cy="3342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1987423"/>
            <a:ext cx="10544810" cy="366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Students</a:t>
            </a:r>
            <a:r>
              <a:rPr sz="3700" spc="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will: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ts val="3775"/>
              </a:lnSpc>
              <a:spcBef>
                <a:spcPts val="7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Explore the questions (who, what, where,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when,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why and</a:t>
            </a:r>
            <a:r>
              <a:rPr sz="3700" spc="1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how)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ct val="100000"/>
              </a:lnSpc>
              <a:spcBef>
                <a:spcPts val="6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Create yes and no answered</a:t>
            </a:r>
            <a:r>
              <a:rPr sz="3700" spc="4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questions.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ct val="100000"/>
              </a:lnSpc>
              <a:spcBef>
                <a:spcPts val="7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Learn how to use did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not,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didn’t, do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</a:t>
            </a:r>
            <a:r>
              <a:rPr sz="3700" spc="1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don’t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ts val="3775"/>
              </a:lnSpc>
              <a:spcBef>
                <a:spcPts val="7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Use rising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intonation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in oral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conversations</a:t>
            </a:r>
            <a:r>
              <a:rPr sz="3700" spc="15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reading</a:t>
            </a:r>
            <a:endParaRPr sz="37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4314" y="769111"/>
            <a:ext cx="90341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  <a:latin typeface="Californian FB"/>
                <a:cs typeface="Californian FB"/>
              </a:rPr>
              <a:t>Now that you </a:t>
            </a:r>
            <a:r>
              <a:rPr sz="4000" spc="-10" dirty="0">
                <a:solidFill>
                  <a:srgbClr val="FF0000"/>
                </a:solidFill>
                <a:latin typeface="Californian FB"/>
                <a:cs typeface="Californian FB"/>
              </a:rPr>
              <a:t>have read </a:t>
            </a:r>
            <a:r>
              <a:rPr sz="4000" spc="-5" dirty="0">
                <a:solidFill>
                  <a:srgbClr val="FF0000"/>
                </a:solidFill>
                <a:latin typeface="Californian FB"/>
                <a:cs typeface="Californian FB"/>
              </a:rPr>
              <a:t>the </a:t>
            </a:r>
            <a:r>
              <a:rPr sz="4000" spc="-10" dirty="0">
                <a:solidFill>
                  <a:srgbClr val="FF0000"/>
                </a:solidFill>
                <a:latin typeface="Californian FB"/>
                <a:cs typeface="Californian FB"/>
              </a:rPr>
              <a:t>story</a:t>
            </a:r>
            <a:r>
              <a:rPr sz="4000" spc="105" dirty="0">
                <a:solidFill>
                  <a:srgbClr val="FF0000"/>
                </a:solidFill>
                <a:latin typeface="Californian FB"/>
                <a:cs typeface="Californian FB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lifornian FB"/>
                <a:cs typeface="Californian FB"/>
              </a:rPr>
              <a:t>‘Sloppy</a:t>
            </a:r>
            <a:endParaRPr sz="4000">
              <a:latin typeface="Californian FB"/>
              <a:cs typeface="Californian FB"/>
            </a:endParaRPr>
          </a:p>
          <a:p>
            <a:pPr marL="3175" algn="ctr">
              <a:lnSpc>
                <a:spcPct val="100000"/>
              </a:lnSpc>
            </a:pPr>
            <a:r>
              <a:rPr sz="4000" spc="-5" dirty="0">
                <a:solidFill>
                  <a:srgbClr val="FF0000"/>
                </a:solidFill>
                <a:latin typeface="Californian FB"/>
                <a:cs typeface="Californian FB"/>
              </a:rPr>
              <a:t>Tiger </a:t>
            </a:r>
            <a:r>
              <a:rPr sz="4000" spc="-10" dirty="0">
                <a:solidFill>
                  <a:srgbClr val="FF0000"/>
                </a:solidFill>
                <a:latin typeface="Californian FB"/>
                <a:cs typeface="Californian FB"/>
              </a:rPr>
              <a:t>and </a:t>
            </a:r>
            <a:r>
              <a:rPr sz="4000" spc="-5" dirty="0">
                <a:solidFill>
                  <a:srgbClr val="FF0000"/>
                </a:solidFill>
                <a:latin typeface="Californian FB"/>
                <a:cs typeface="Californian FB"/>
              </a:rPr>
              <a:t>the </a:t>
            </a:r>
            <a:r>
              <a:rPr sz="4000" spc="-10" dirty="0">
                <a:solidFill>
                  <a:srgbClr val="FF0000"/>
                </a:solidFill>
                <a:latin typeface="Californian FB"/>
                <a:cs typeface="Californian FB"/>
              </a:rPr>
              <a:t>Party,’ </a:t>
            </a:r>
            <a:r>
              <a:rPr sz="4000" spc="-5" dirty="0">
                <a:solidFill>
                  <a:srgbClr val="FF0000"/>
                </a:solidFill>
                <a:latin typeface="Californian FB"/>
                <a:cs typeface="Californian FB"/>
              </a:rPr>
              <a:t>write down</a:t>
            </a:r>
            <a:r>
              <a:rPr sz="4000" spc="100" dirty="0">
                <a:solidFill>
                  <a:srgbClr val="FF0000"/>
                </a:solidFill>
                <a:latin typeface="Californian FB"/>
                <a:cs typeface="Californian FB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fornian FB"/>
                <a:cs typeface="Californian FB"/>
              </a:rPr>
              <a:t>four</a:t>
            </a:r>
            <a:endParaRPr sz="4000">
              <a:latin typeface="Californian FB"/>
              <a:cs typeface="Californian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4247" y="1988566"/>
            <a:ext cx="7080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Californian FB"/>
                <a:cs typeface="Californian FB"/>
              </a:rPr>
              <a:t>questions using the 5W’s and</a:t>
            </a:r>
            <a:r>
              <a:rPr sz="4000" b="1" spc="40" dirty="0">
                <a:solidFill>
                  <a:srgbClr val="FF0000"/>
                </a:solidFill>
                <a:latin typeface="Californian FB"/>
                <a:cs typeface="Californian FB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Californian FB"/>
                <a:cs typeface="Californian FB"/>
              </a:rPr>
              <a:t>H.</a:t>
            </a:r>
            <a:endParaRPr sz="4000">
              <a:latin typeface="Californian FB"/>
              <a:cs typeface="Californian F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" y="3880105"/>
            <a:ext cx="3522726" cy="2975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84776" y="5675376"/>
            <a:ext cx="6210300" cy="523240"/>
          </a:xfrm>
          <a:prstGeom prst="rect">
            <a:avLst/>
          </a:prstGeom>
          <a:solidFill>
            <a:srgbClr val="6A9B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5"/>
              </a:spcBef>
            </a:pP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Who,</a:t>
            </a:r>
            <a:r>
              <a:rPr sz="2800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What,</a:t>
            </a:r>
            <a:r>
              <a:rPr sz="28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Where,</a:t>
            </a:r>
            <a:r>
              <a:rPr sz="28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When,</a:t>
            </a:r>
            <a:r>
              <a:rPr sz="2800" spc="-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Why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How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7005" marR="5080" indent="-26949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Post-Reading Comprehension Questions  </a:t>
            </a:r>
            <a:r>
              <a:rPr dirty="0"/>
              <a:t>using </a:t>
            </a:r>
            <a:r>
              <a:rPr spc="-5" dirty="0"/>
              <a:t>the </a:t>
            </a:r>
            <a:r>
              <a:rPr dirty="0"/>
              <a:t>5W </a:t>
            </a:r>
            <a:r>
              <a:rPr spc="-5" dirty="0"/>
              <a:t>and</a:t>
            </a:r>
            <a:r>
              <a:rPr spc="-50" dirty="0"/>
              <a:t> </a:t>
            </a:r>
            <a:r>
              <a:rPr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814" y="1788922"/>
            <a:ext cx="967486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Whose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party </a:t>
            </a:r>
            <a:r>
              <a:rPr sz="32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are they</a:t>
            </a:r>
            <a:r>
              <a:rPr sz="3200" b="1" spc="1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attending?</a:t>
            </a:r>
            <a:endParaRPr sz="3200">
              <a:latin typeface="Open Sans Semibold"/>
              <a:cs typeface="Open Sans Semibold"/>
            </a:endParaRPr>
          </a:p>
          <a:p>
            <a:pPr marL="12700" marR="2254885">
              <a:lnSpc>
                <a:spcPts val="7680"/>
              </a:lnSpc>
              <a:spcBef>
                <a:spcPts val="894"/>
              </a:spcBef>
            </a:pP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What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</a:t>
            </a: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tiger </a:t>
            </a:r>
            <a:r>
              <a:rPr sz="32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promise </a:t>
            </a: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his friend?  Why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</a:t>
            </a: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balloons</a:t>
            </a:r>
            <a:r>
              <a:rPr sz="3200" b="1" spc="1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pop?</a:t>
            </a:r>
            <a:endParaRPr sz="3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2950"/>
              </a:spcBef>
            </a:pPr>
            <a:r>
              <a:rPr sz="32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How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the tiger eat his </a:t>
            </a: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ice</a:t>
            </a:r>
            <a:r>
              <a:rPr sz="3200" b="1" spc="6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cream?</a:t>
            </a:r>
            <a:endParaRPr sz="3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840"/>
              </a:spcBef>
            </a:pP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What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the tiger </a:t>
            </a: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want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to play </a:t>
            </a: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with </a:t>
            </a: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at </a:t>
            </a: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the</a:t>
            </a:r>
            <a:r>
              <a:rPr sz="3200" b="1" spc="8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200" b="1" spc="0" dirty="0">
                <a:solidFill>
                  <a:srgbClr val="001F5F"/>
                </a:solidFill>
                <a:latin typeface="Open Sans Semibold"/>
                <a:cs typeface="Open Sans Semibold"/>
              </a:rPr>
              <a:t>party?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4771" y="1885188"/>
            <a:ext cx="2629662" cy="3882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2097" y="371094"/>
            <a:ext cx="9589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FF0000"/>
                </a:solidFill>
                <a:latin typeface="Open Sans Semibold"/>
                <a:cs typeface="Open Sans Semibold"/>
              </a:rPr>
              <a:t>Asking </a:t>
            </a:r>
            <a:r>
              <a:rPr sz="5400" b="1" spc="-95" dirty="0">
                <a:solidFill>
                  <a:srgbClr val="FF0000"/>
                </a:solidFill>
                <a:latin typeface="Open Sans Semibold"/>
                <a:cs typeface="Open Sans Semibold"/>
              </a:rPr>
              <a:t>Yes </a:t>
            </a:r>
            <a:r>
              <a:rPr sz="5400" b="1" spc="-5" dirty="0">
                <a:solidFill>
                  <a:srgbClr val="FF0000"/>
                </a:solidFill>
                <a:latin typeface="Open Sans Semibold"/>
                <a:cs typeface="Open Sans Semibold"/>
              </a:rPr>
              <a:t>and No</a:t>
            </a:r>
            <a:r>
              <a:rPr sz="5400" b="1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5400" b="1" spc="-5" dirty="0">
                <a:solidFill>
                  <a:srgbClr val="FF0000"/>
                </a:solidFill>
                <a:latin typeface="Open Sans Semibold"/>
                <a:cs typeface="Open Sans Semibold"/>
              </a:rPr>
              <a:t>Questions</a:t>
            </a:r>
            <a:endParaRPr sz="5400">
              <a:latin typeface="Open Sans Semibold"/>
              <a:cs typeface="Open Sans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525" y="2099310"/>
            <a:ext cx="4326890" cy="3576954"/>
          </a:xfrm>
          <a:prstGeom prst="rect">
            <a:avLst/>
          </a:prstGeom>
          <a:solidFill>
            <a:srgbClr val="1EE1A4"/>
          </a:solidFill>
          <a:ln w="38100">
            <a:solidFill>
              <a:srgbClr val="4966A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364490" marR="361315" indent="3175" algn="ctr">
              <a:lnSpc>
                <a:spcPct val="100000"/>
              </a:lnSpc>
              <a:spcBef>
                <a:spcPts val="175"/>
              </a:spcBef>
            </a:pPr>
            <a:r>
              <a:rPr sz="3200" b="1" spc="-5" dirty="0">
                <a:solidFill>
                  <a:srgbClr val="001645"/>
                </a:solidFill>
                <a:latin typeface="Open Sans Semibold"/>
                <a:cs typeface="Open Sans Semibold"/>
              </a:rPr>
              <a:t>Asking </a:t>
            </a:r>
            <a:r>
              <a:rPr sz="3200" b="1" dirty="0">
                <a:solidFill>
                  <a:srgbClr val="001645"/>
                </a:solidFill>
                <a:latin typeface="Open Sans Semibold"/>
                <a:cs typeface="Open Sans Semibold"/>
              </a:rPr>
              <a:t>a </a:t>
            </a:r>
            <a:r>
              <a:rPr sz="3200" b="1" spc="-5" dirty="0">
                <a:solidFill>
                  <a:srgbClr val="001645"/>
                </a:solidFill>
                <a:latin typeface="Open Sans Semibold"/>
                <a:cs typeface="Open Sans Semibold"/>
              </a:rPr>
              <a:t>question  which </a:t>
            </a:r>
            <a:r>
              <a:rPr sz="3200" b="1" dirty="0">
                <a:solidFill>
                  <a:srgbClr val="001645"/>
                </a:solidFill>
                <a:latin typeface="Open Sans Semibold"/>
                <a:cs typeface="Open Sans Semibold"/>
              </a:rPr>
              <a:t>has a yes</a:t>
            </a:r>
            <a:r>
              <a:rPr sz="3200" b="1" spc="-45" dirty="0">
                <a:solidFill>
                  <a:srgbClr val="001645"/>
                </a:solidFill>
                <a:latin typeface="Open Sans Semibold"/>
                <a:cs typeface="Open Sans Semibold"/>
              </a:rPr>
              <a:t> </a:t>
            </a:r>
            <a:r>
              <a:rPr sz="3200" b="1" dirty="0">
                <a:solidFill>
                  <a:srgbClr val="001645"/>
                </a:solidFill>
                <a:latin typeface="Open Sans Semibold"/>
                <a:cs typeface="Open Sans Semibold"/>
              </a:rPr>
              <a:t>or  no </a:t>
            </a:r>
            <a:r>
              <a:rPr sz="3200" b="1" spc="-5" dirty="0">
                <a:solidFill>
                  <a:srgbClr val="001645"/>
                </a:solidFill>
                <a:latin typeface="Open Sans Semibold"/>
                <a:cs typeface="Open Sans Semibold"/>
              </a:rPr>
              <a:t>answer </a:t>
            </a:r>
            <a:r>
              <a:rPr sz="3200" b="1" dirty="0">
                <a:solidFill>
                  <a:srgbClr val="001645"/>
                </a:solidFill>
                <a:latin typeface="Open Sans Semibold"/>
                <a:cs typeface="Open Sans Semibold"/>
              </a:rPr>
              <a:t>is a  </a:t>
            </a:r>
            <a:r>
              <a:rPr sz="3200" b="1" spc="-30" dirty="0">
                <a:solidFill>
                  <a:srgbClr val="001645"/>
                </a:solidFill>
                <a:latin typeface="Open Sans Semibold"/>
                <a:cs typeface="Open Sans Semibold"/>
              </a:rPr>
              <a:t>‘closed’ </a:t>
            </a:r>
            <a:r>
              <a:rPr sz="3200" b="1" spc="-5" dirty="0">
                <a:solidFill>
                  <a:srgbClr val="001645"/>
                </a:solidFill>
                <a:latin typeface="Open Sans Semibold"/>
                <a:cs typeface="Open Sans Semibold"/>
              </a:rPr>
              <a:t>question.</a:t>
            </a:r>
            <a:endParaRPr sz="3200">
              <a:latin typeface="Open Sans Semibold"/>
              <a:cs typeface="Open Sans Semibold"/>
            </a:endParaRPr>
          </a:p>
          <a:p>
            <a:pPr marL="274955" marR="269875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001645"/>
                </a:solidFill>
                <a:latin typeface="Open Sans Semibold"/>
                <a:cs typeface="Open Sans Semibold"/>
              </a:rPr>
              <a:t>This </a:t>
            </a:r>
            <a:r>
              <a:rPr sz="3200" b="1" dirty="0">
                <a:solidFill>
                  <a:srgbClr val="001645"/>
                </a:solidFill>
                <a:latin typeface="Open Sans Semibold"/>
                <a:cs typeface="Open Sans Semibold"/>
              </a:rPr>
              <a:t>is </a:t>
            </a:r>
            <a:r>
              <a:rPr sz="3200" b="1" spc="-5" dirty="0">
                <a:solidFill>
                  <a:srgbClr val="001645"/>
                </a:solidFill>
                <a:latin typeface="Open Sans Semibold"/>
                <a:cs typeface="Open Sans Semibold"/>
              </a:rPr>
              <a:t>because you  </a:t>
            </a:r>
            <a:r>
              <a:rPr sz="3200" b="1" dirty="0">
                <a:solidFill>
                  <a:srgbClr val="001645"/>
                </a:solidFill>
                <a:latin typeface="Open Sans Semibold"/>
                <a:cs typeface="Open Sans Semibold"/>
              </a:rPr>
              <a:t>do not need </a:t>
            </a:r>
            <a:r>
              <a:rPr sz="3200" b="1" spc="-20" dirty="0">
                <a:solidFill>
                  <a:srgbClr val="001645"/>
                </a:solidFill>
                <a:latin typeface="Open Sans Semibold"/>
                <a:cs typeface="Open Sans Semibold"/>
              </a:rPr>
              <a:t>more  </a:t>
            </a:r>
            <a:r>
              <a:rPr sz="3200" b="1" spc="-5" dirty="0">
                <a:solidFill>
                  <a:srgbClr val="001645"/>
                </a:solidFill>
                <a:latin typeface="Open Sans Semibold"/>
                <a:cs typeface="Open Sans Semibold"/>
              </a:rPr>
              <a:t>information.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2639" y="4087748"/>
            <a:ext cx="413067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C00000"/>
                </a:solidFill>
                <a:latin typeface="Open Sans Semibold"/>
                <a:cs typeface="Open Sans Semibold"/>
              </a:rPr>
              <a:t>These </a:t>
            </a:r>
            <a:r>
              <a:rPr sz="4000" b="1" spc="-10" dirty="0">
                <a:solidFill>
                  <a:srgbClr val="C00000"/>
                </a:solidFill>
                <a:latin typeface="Open Sans Semibold"/>
                <a:cs typeface="Open Sans Semibold"/>
              </a:rPr>
              <a:t>questions  </a:t>
            </a:r>
            <a:r>
              <a:rPr sz="4000" b="1" spc="-5" dirty="0">
                <a:solidFill>
                  <a:srgbClr val="C00000"/>
                </a:solidFill>
                <a:latin typeface="Open Sans Semibold"/>
                <a:cs typeface="Open Sans Semibold"/>
              </a:rPr>
              <a:t>start with </a:t>
            </a:r>
            <a:r>
              <a:rPr sz="4000" b="1" spc="-55" dirty="0">
                <a:solidFill>
                  <a:srgbClr val="C00000"/>
                </a:solidFill>
                <a:latin typeface="Open Sans Semibold"/>
                <a:cs typeface="Open Sans Semibold"/>
              </a:rPr>
              <a:t>‘did’ </a:t>
            </a:r>
            <a:r>
              <a:rPr sz="4000" b="1" spc="-5" dirty="0">
                <a:solidFill>
                  <a:srgbClr val="C00000"/>
                </a:solidFill>
                <a:latin typeface="Open Sans Semibold"/>
                <a:cs typeface="Open Sans Semibold"/>
              </a:rPr>
              <a:t>or  </a:t>
            </a:r>
            <a:r>
              <a:rPr sz="4000" b="1" spc="-55" dirty="0">
                <a:solidFill>
                  <a:srgbClr val="C00000"/>
                </a:solidFill>
                <a:latin typeface="Open Sans Semibold"/>
                <a:cs typeface="Open Sans Semibold"/>
              </a:rPr>
              <a:t>‘do.’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1380" y="1473708"/>
            <a:ext cx="2710433" cy="3537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7005" marR="5080" indent="-26949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Post-Reading Comprehension Questions  </a:t>
            </a:r>
            <a:r>
              <a:rPr dirty="0"/>
              <a:t>using </a:t>
            </a:r>
            <a:r>
              <a:rPr spc="-5" dirty="0"/>
              <a:t>the </a:t>
            </a:r>
            <a:r>
              <a:rPr dirty="0"/>
              <a:t>5W </a:t>
            </a:r>
            <a:r>
              <a:rPr spc="-5" dirty="0"/>
              <a:t>and</a:t>
            </a:r>
            <a:r>
              <a:rPr spc="-50" dirty="0"/>
              <a:t> </a:t>
            </a:r>
            <a:r>
              <a:rPr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775" y="1874646"/>
            <a:ext cx="969835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What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the </a:t>
            </a:r>
            <a:r>
              <a:rPr sz="3600" b="1" dirty="0">
                <a:solidFill>
                  <a:srgbClr val="001F5F"/>
                </a:solidFill>
                <a:latin typeface="Open Sans Semibold"/>
                <a:cs typeface="Open Sans Semibold"/>
              </a:rPr>
              <a:t>tiger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do to </a:t>
            </a:r>
            <a:r>
              <a:rPr sz="3600" b="1" spc="-30" dirty="0">
                <a:solidFill>
                  <a:srgbClr val="001F5F"/>
                </a:solidFill>
                <a:latin typeface="Open Sans Semibold"/>
                <a:cs typeface="Open Sans Semibold"/>
              </a:rPr>
              <a:t>Jim’s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birthday</a:t>
            </a:r>
            <a:r>
              <a:rPr sz="3600" b="1" spc="-7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cake?</a:t>
            </a:r>
            <a:endParaRPr sz="3600">
              <a:latin typeface="Open Sans Semibold"/>
              <a:cs typeface="Open Sans Semibold"/>
            </a:endParaRPr>
          </a:p>
          <a:p>
            <a:pPr marL="12700" marR="402590">
              <a:lnSpc>
                <a:spcPts val="8640"/>
              </a:lnSpc>
              <a:spcBef>
                <a:spcPts val="1010"/>
              </a:spcBef>
            </a:pPr>
            <a:r>
              <a:rPr sz="36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Why </a:t>
            </a:r>
            <a:r>
              <a:rPr sz="36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were </a:t>
            </a:r>
            <a:r>
              <a:rPr sz="3600" b="1" spc="-25" dirty="0">
                <a:solidFill>
                  <a:srgbClr val="001F5F"/>
                </a:solidFill>
                <a:latin typeface="Open Sans Semibold"/>
                <a:cs typeface="Open Sans Semibold"/>
              </a:rPr>
              <a:t>they </a:t>
            </a:r>
            <a:r>
              <a:rPr sz="36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asked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to </a:t>
            </a:r>
            <a:r>
              <a:rPr sz="3600" b="1" dirty="0">
                <a:solidFill>
                  <a:srgbClr val="001F5F"/>
                </a:solidFill>
                <a:latin typeface="Open Sans Semibold"/>
                <a:cs typeface="Open Sans Semibold"/>
              </a:rPr>
              <a:t>leave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3600" b="1" spc="0" dirty="0">
                <a:solidFill>
                  <a:srgbClr val="001F5F"/>
                </a:solidFill>
                <a:latin typeface="Open Sans Semibold"/>
                <a:cs typeface="Open Sans Semibold"/>
              </a:rPr>
              <a:t>party?  </a:t>
            </a:r>
            <a:r>
              <a:rPr sz="36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What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</a:t>
            </a:r>
            <a:r>
              <a:rPr sz="3600" b="1" spc="-30" dirty="0">
                <a:solidFill>
                  <a:srgbClr val="001F5F"/>
                </a:solidFill>
                <a:latin typeface="Open Sans Semibold"/>
                <a:cs typeface="Open Sans Semibold"/>
              </a:rPr>
              <a:t>Jim’s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mother give the tiger at</a:t>
            </a:r>
            <a:r>
              <a:rPr sz="3600" b="1" spc="-5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</a:t>
            </a:r>
            <a:endParaRPr sz="3600">
              <a:latin typeface="Open Sans Semibold"/>
              <a:cs typeface="Open Sans Semibold"/>
            </a:endParaRPr>
          </a:p>
          <a:p>
            <a:pPr marL="12700">
              <a:lnSpc>
                <a:spcPts val="3315"/>
              </a:lnSpc>
            </a:pP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end </a:t>
            </a:r>
            <a:r>
              <a:rPr sz="36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of </a:t>
            </a:r>
            <a:r>
              <a:rPr sz="36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</a:t>
            </a:r>
            <a:r>
              <a:rPr sz="3600" b="1" spc="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600" b="1" spc="0" dirty="0">
                <a:solidFill>
                  <a:srgbClr val="001F5F"/>
                </a:solidFill>
                <a:latin typeface="Open Sans Semibold"/>
                <a:cs typeface="Open Sans Semibold"/>
              </a:rPr>
              <a:t>party?</a:t>
            </a:r>
            <a:endParaRPr sz="36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4320"/>
              </a:spcBef>
            </a:pPr>
            <a:r>
              <a:rPr sz="36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Where </a:t>
            </a:r>
            <a:r>
              <a:rPr sz="36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was </a:t>
            </a:r>
            <a:r>
              <a:rPr sz="36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the</a:t>
            </a:r>
            <a:r>
              <a:rPr sz="3600" b="1" spc="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3600" b="1" spc="0" dirty="0">
                <a:solidFill>
                  <a:srgbClr val="001F5F"/>
                </a:solidFill>
                <a:latin typeface="Open Sans Semibold"/>
                <a:cs typeface="Open Sans Semibold"/>
              </a:rPr>
              <a:t>party?</a:t>
            </a:r>
            <a:endParaRPr sz="36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72243" y="4064507"/>
            <a:ext cx="2387346" cy="2791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1987423"/>
            <a:ext cx="10544810" cy="4064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Students</a:t>
            </a:r>
            <a:r>
              <a:rPr sz="3700" spc="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will: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ts val="3775"/>
              </a:lnSpc>
              <a:spcBef>
                <a:spcPts val="7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Explore the questions (who, what, where,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when,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why and how)</a:t>
            </a:r>
            <a:r>
              <a:rPr sz="3700" spc="1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indent="-182880">
              <a:lnSpc>
                <a:spcPct val="100000"/>
              </a:lnSpc>
              <a:spcBef>
                <a:spcPts val="6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Create yes and no answered questions.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indent="-182880">
              <a:lnSpc>
                <a:spcPts val="3775"/>
              </a:lnSpc>
              <a:spcBef>
                <a:spcPts val="7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Learn how to use did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not,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didn’t, do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</a:t>
            </a:r>
            <a:r>
              <a:rPr sz="3700" spc="1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don’t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marR="728980" indent="-182880">
              <a:lnSpc>
                <a:spcPct val="70000"/>
              </a:lnSpc>
              <a:spcBef>
                <a:spcPts val="140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Use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rising intonation in oral conversations and  reading</a:t>
            </a:r>
            <a:endParaRPr sz="37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526" y="482853"/>
            <a:ext cx="8869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Rising Intonation </a:t>
            </a:r>
            <a:r>
              <a:rPr sz="5400" spc="-5" dirty="0"/>
              <a:t>in</a:t>
            </a:r>
            <a:r>
              <a:rPr sz="5400" spc="-135" dirty="0"/>
              <a:t> </a:t>
            </a:r>
            <a:r>
              <a:rPr sz="5400" spc="-5" dirty="0"/>
              <a:t>Speech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96900" y="1723771"/>
            <a:ext cx="10866120" cy="400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Californian FB"/>
                <a:cs typeface="Californian FB"/>
              </a:rPr>
              <a:t>Intonation </a:t>
            </a:r>
            <a:r>
              <a:rPr sz="3600" dirty="0">
                <a:solidFill>
                  <a:srgbClr val="FF0000"/>
                </a:solidFill>
                <a:latin typeface="Californian FB"/>
                <a:cs typeface="Californian FB"/>
              </a:rPr>
              <a:t>is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fornian FB"/>
                <a:cs typeface="Californian FB"/>
              </a:rPr>
              <a:t>how</a:t>
            </a:r>
            <a:r>
              <a:rPr sz="3600" dirty="0">
                <a:solidFill>
                  <a:srgbClr val="FF0000"/>
                </a:solidFill>
                <a:latin typeface="Californian FB"/>
                <a:cs typeface="Californian FB"/>
              </a:rPr>
              <a:t> we say </a:t>
            </a:r>
            <a:r>
              <a:rPr sz="3600" spc="-5" dirty="0">
                <a:solidFill>
                  <a:srgbClr val="FF0000"/>
                </a:solidFill>
                <a:latin typeface="Californian FB"/>
                <a:cs typeface="Californian FB"/>
              </a:rPr>
              <a:t>things, </a:t>
            </a:r>
            <a:r>
              <a:rPr sz="3600" dirty="0">
                <a:solidFill>
                  <a:srgbClr val="FF0000"/>
                </a:solidFill>
                <a:latin typeface="Californian FB"/>
                <a:cs typeface="Californian FB"/>
              </a:rPr>
              <a:t>rather </a:t>
            </a:r>
            <a:r>
              <a:rPr sz="3600" spc="-5" dirty="0">
                <a:solidFill>
                  <a:srgbClr val="FF0000"/>
                </a:solidFill>
                <a:latin typeface="Californian FB"/>
                <a:cs typeface="Californian FB"/>
              </a:rPr>
              <a:t>than </a:t>
            </a:r>
            <a:r>
              <a:rPr sz="3600" dirty="0">
                <a:solidFill>
                  <a:srgbClr val="FF0000"/>
                </a:solidFill>
                <a:latin typeface="Californian FB"/>
                <a:cs typeface="Californian FB"/>
              </a:rPr>
              <a:t>what we</a:t>
            </a:r>
            <a:r>
              <a:rPr sz="3600" spc="-55" dirty="0">
                <a:solidFill>
                  <a:srgbClr val="FF0000"/>
                </a:solidFill>
                <a:latin typeface="Californian FB"/>
                <a:cs typeface="Californian FB"/>
              </a:rPr>
              <a:t> </a:t>
            </a:r>
            <a:r>
              <a:rPr sz="3600" dirty="0">
                <a:solidFill>
                  <a:srgbClr val="FF0000"/>
                </a:solidFill>
                <a:latin typeface="Californian FB"/>
                <a:cs typeface="Californian FB"/>
              </a:rPr>
              <a:t>say.</a:t>
            </a:r>
            <a:endParaRPr sz="3600">
              <a:latin typeface="Californian FB"/>
              <a:cs typeface="Californian FB"/>
            </a:endParaRPr>
          </a:p>
          <a:p>
            <a:pPr marL="12700">
              <a:lnSpc>
                <a:spcPct val="100000"/>
              </a:lnSpc>
              <a:spcBef>
                <a:spcPts val="3450"/>
              </a:spcBef>
            </a:pP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For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example:</a:t>
            </a:r>
            <a:endParaRPr sz="2800">
              <a:latin typeface="Open Sans Semibold"/>
              <a:cs typeface="Open Sans Semibold"/>
            </a:endParaRPr>
          </a:p>
          <a:p>
            <a:pPr marL="2150745">
              <a:lnSpc>
                <a:spcPct val="100000"/>
              </a:lnSpc>
              <a:spcBef>
                <a:spcPts val="3360"/>
              </a:spcBef>
            </a:pPr>
            <a:r>
              <a:rPr sz="28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It’s raining.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(No intonation –</a:t>
            </a:r>
            <a:r>
              <a:rPr sz="2800" b="1" spc="4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statement)</a:t>
            </a:r>
            <a:endParaRPr sz="2800">
              <a:latin typeface="Open Sans Semibold"/>
              <a:cs typeface="Open Sans Semibold"/>
            </a:endParaRPr>
          </a:p>
          <a:p>
            <a:pPr marL="1030605" marR="878205" algn="ctr">
              <a:lnSpc>
                <a:spcPct val="200100"/>
              </a:lnSpc>
            </a:pPr>
            <a:r>
              <a:rPr sz="28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It’s raining.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(Rising intonation – Surprise or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question)  </a:t>
            </a:r>
            <a:r>
              <a:rPr sz="28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It’s raining. </a:t>
            </a: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(Low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intonation –</a:t>
            </a:r>
            <a:r>
              <a:rPr sz="2800" b="1" spc="6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Sadness)</a:t>
            </a:r>
            <a:endParaRPr sz="28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1987423"/>
            <a:ext cx="10544810" cy="4064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Students</a:t>
            </a:r>
            <a:r>
              <a:rPr sz="3700" spc="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will: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ts val="3775"/>
              </a:lnSpc>
              <a:spcBef>
                <a:spcPts val="7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Explore the questions (who, what, where,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when,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why and how)</a:t>
            </a:r>
            <a:r>
              <a:rPr sz="3700" spc="1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indent="-182880">
              <a:lnSpc>
                <a:spcPct val="100000"/>
              </a:lnSpc>
              <a:spcBef>
                <a:spcPts val="6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Create yes and no answered questions.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indent="-182880">
              <a:lnSpc>
                <a:spcPts val="3775"/>
              </a:lnSpc>
              <a:spcBef>
                <a:spcPts val="7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Learn how to use did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not,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didn’t, do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</a:t>
            </a:r>
            <a:r>
              <a:rPr sz="3700" spc="1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don’t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marR="728980" indent="-182880">
              <a:lnSpc>
                <a:spcPct val="70000"/>
              </a:lnSpc>
              <a:spcBef>
                <a:spcPts val="140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Use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rising intonation in oral conversations and  reading</a:t>
            </a:r>
            <a:r>
              <a:rPr sz="370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2360" y="602741"/>
            <a:ext cx="33070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MV Boli"/>
                <a:cs typeface="MV Boli"/>
              </a:rPr>
              <a:t>Homework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2976" y="1920239"/>
            <a:ext cx="9351645" cy="3538854"/>
          </a:xfrm>
          <a:custGeom>
            <a:avLst/>
            <a:gdLst/>
            <a:ahLst/>
            <a:cxnLst/>
            <a:rect l="l" t="t" r="r" b="b"/>
            <a:pathLst>
              <a:path w="9351645" h="3538854">
                <a:moveTo>
                  <a:pt x="0" y="3538728"/>
                </a:moveTo>
                <a:lnTo>
                  <a:pt x="9351264" y="3538728"/>
                </a:lnTo>
                <a:lnTo>
                  <a:pt x="9351264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Write </a:t>
            </a:r>
            <a:r>
              <a:rPr dirty="0"/>
              <a:t>a </a:t>
            </a:r>
            <a:r>
              <a:rPr spc="-5" dirty="0"/>
              <a:t>list </a:t>
            </a:r>
            <a:r>
              <a:rPr dirty="0"/>
              <a:t>of </a:t>
            </a:r>
            <a:r>
              <a:rPr spc="-5" dirty="0"/>
              <a:t>questions </a:t>
            </a:r>
            <a:r>
              <a:rPr dirty="0"/>
              <a:t>with </a:t>
            </a:r>
            <a:r>
              <a:rPr spc="-5" dirty="0"/>
              <a:t>the </a:t>
            </a:r>
            <a:r>
              <a:rPr dirty="0"/>
              <a:t>5W </a:t>
            </a:r>
            <a:r>
              <a:rPr spc="-5" dirty="0"/>
              <a:t>and</a:t>
            </a:r>
            <a:r>
              <a:rPr spc="65" dirty="0"/>
              <a:t> </a:t>
            </a:r>
            <a:r>
              <a:rPr dirty="0"/>
              <a:t>H.</a:t>
            </a:r>
          </a:p>
          <a:p>
            <a:pPr marL="551180" marR="323850">
              <a:lnSpc>
                <a:spcPct val="100000"/>
              </a:lnSpc>
              <a:spcBef>
                <a:spcPts val="3840"/>
              </a:spcBef>
            </a:pPr>
            <a:r>
              <a:rPr spc="-10" dirty="0"/>
              <a:t>Write </a:t>
            </a:r>
            <a:r>
              <a:rPr spc="-5" dirty="0"/>
              <a:t>sentences and questions using did </a:t>
            </a:r>
            <a:r>
              <a:rPr dirty="0"/>
              <a:t>not,  </a:t>
            </a:r>
            <a:r>
              <a:rPr spc="-10" dirty="0"/>
              <a:t>didn’t, </a:t>
            </a:r>
            <a:r>
              <a:rPr spc="-5" dirty="0"/>
              <a:t>do </a:t>
            </a:r>
            <a:r>
              <a:rPr dirty="0"/>
              <a:t>not </a:t>
            </a:r>
            <a:r>
              <a:rPr spc="-5" dirty="0"/>
              <a:t>and</a:t>
            </a:r>
            <a:r>
              <a:rPr spc="40" dirty="0"/>
              <a:t> </a:t>
            </a:r>
            <a:r>
              <a:rPr spc="-10" dirty="0"/>
              <a:t>didn’t.</a:t>
            </a:r>
          </a:p>
          <a:p>
            <a:pPr marL="551180">
              <a:lnSpc>
                <a:spcPct val="100000"/>
              </a:lnSpc>
              <a:spcBef>
                <a:spcPts val="3844"/>
              </a:spcBef>
            </a:pPr>
            <a:r>
              <a:rPr spc="-15" dirty="0"/>
              <a:t>Create </a:t>
            </a:r>
            <a:r>
              <a:rPr spc="-10" dirty="0"/>
              <a:t>interesting </a:t>
            </a:r>
            <a:r>
              <a:rPr dirty="0"/>
              <a:t>sentences </a:t>
            </a:r>
            <a:r>
              <a:rPr spc="-5" dirty="0"/>
              <a:t>using the</a:t>
            </a:r>
            <a:r>
              <a:rPr spc="100" dirty="0"/>
              <a:t> </a:t>
            </a:r>
            <a:r>
              <a:rPr spc="-15" dirty="0"/>
              <a:t>reading</a:t>
            </a:r>
          </a:p>
          <a:p>
            <a:pPr marL="551180">
              <a:lnSpc>
                <a:spcPct val="100000"/>
              </a:lnSpc>
            </a:pPr>
            <a:r>
              <a:rPr spc="-20" dirty="0"/>
              <a:t>vocabulary.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590" y="602741"/>
            <a:ext cx="4704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4350" algn="l"/>
              </a:tabLst>
            </a:pPr>
            <a:r>
              <a:rPr sz="5400" b="0" i="1" spc="-5" dirty="0">
                <a:latin typeface="MV Boli"/>
                <a:cs typeface="MV Boli"/>
              </a:rPr>
              <a:t>Fi</a:t>
            </a:r>
            <a:r>
              <a:rPr sz="5400" b="0" i="1" spc="0" dirty="0">
                <a:latin typeface="MV Boli"/>
                <a:cs typeface="MV Boli"/>
              </a:rPr>
              <a:t>n</a:t>
            </a:r>
            <a:r>
              <a:rPr sz="5400" b="0" i="1" dirty="0">
                <a:latin typeface="MV Boli"/>
                <a:cs typeface="MV Boli"/>
              </a:rPr>
              <a:t>al	</a:t>
            </a:r>
            <a:r>
              <a:rPr sz="5400" b="0" i="1" spc="-5" dirty="0">
                <a:latin typeface="MV Boli"/>
                <a:cs typeface="MV Boli"/>
              </a:rPr>
              <a:t>Thoughts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780" y="2655519"/>
            <a:ext cx="7409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000" b="1" spc="-5" dirty="0">
                <a:solidFill>
                  <a:srgbClr val="FFFFFF"/>
                </a:solidFill>
                <a:latin typeface="Open Sans Semibold"/>
                <a:cs typeface="Open Sans Semibold"/>
              </a:rPr>
              <a:t>Do you have any</a:t>
            </a:r>
            <a:r>
              <a:rPr sz="4000" b="1" spc="-40" dirty="0">
                <a:solidFill>
                  <a:srgbClr val="FFFFFF"/>
                </a:solidFill>
                <a:latin typeface="Open Sans Semibold"/>
                <a:cs typeface="Open Sans Semibold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Open Sans Semibold"/>
                <a:cs typeface="Open Sans Semibold"/>
              </a:rPr>
              <a:t>questions?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3792" y="3005327"/>
            <a:ext cx="2203704" cy="3102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6" y="500634"/>
            <a:ext cx="6421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C00000"/>
                </a:solidFill>
                <a:latin typeface="Open Sans Semibold"/>
                <a:cs typeface="Open Sans Semibold"/>
              </a:rPr>
              <a:t>Did </a:t>
            </a:r>
            <a:r>
              <a:rPr sz="4800" b="1" spc="-5" dirty="0">
                <a:solidFill>
                  <a:srgbClr val="C00000"/>
                </a:solidFill>
                <a:latin typeface="Open Sans Semibold"/>
                <a:cs typeface="Open Sans Semibold"/>
              </a:rPr>
              <a:t>and </a:t>
            </a:r>
            <a:r>
              <a:rPr sz="4800" b="1" dirty="0">
                <a:solidFill>
                  <a:srgbClr val="C00000"/>
                </a:solidFill>
                <a:latin typeface="Open Sans Semibold"/>
                <a:cs typeface="Open Sans Semibold"/>
              </a:rPr>
              <a:t>Do</a:t>
            </a:r>
            <a:r>
              <a:rPr sz="4800" b="1" spc="-75" dirty="0">
                <a:solidFill>
                  <a:srgbClr val="C00000"/>
                </a:solidFill>
                <a:latin typeface="Open Sans Semibold"/>
                <a:cs typeface="Open Sans Semibold"/>
              </a:rPr>
              <a:t> </a:t>
            </a:r>
            <a:r>
              <a:rPr sz="4800" b="1" spc="-5" dirty="0">
                <a:solidFill>
                  <a:srgbClr val="C00000"/>
                </a:solidFill>
                <a:latin typeface="Open Sans Semibold"/>
                <a:cs typeface="Open Sans Semibold"/>
              </a:rPr>
              <a:t>Questions</a:t>
            </a:r>
            <a:endParaRPr sz="4800">
              <a:latin typeface="Open Sans Semibold"/>
              <a:cs typeface="Open Sans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874" y="2248916"/>
            <a:ext cx="605790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2167"/>
                </a:solidFill>
                <a:latin typeface="Open Sans Semibold"/>
                <a:cs typeface="Open Sans Semibold"/>
              </a:rPr>
              <a:t>Did </a:t>
            </a:r>
            <a:r>
              <a:rPr sz="3200" b="1" spc="-5" dirty="0">
                <a:solidFill>
                  <a:srgbClr val="002167"/>
                </a:solidFill>
                <a:latin typeface="Open Sans Semibold"/>
                <a:cs typeface="Open Sans Semibold"/>
              </a:rPr>
              <a:t>you </a:t>
            </a:r>
            <a:r>
              <a:rPr sz="3200" b="1" spc="-15" dirty="0">
                <a:solidFill>
                  <a:srgbClr val="002167"/>
                </a:solidFill>
                <a:latin typeface="Open Sans Semibold"/>
                <a:cs typeface="Open Sans Semibold"/>
              </a:rPr>
              <a:t>take </a:t>
            </a:r>
            <a:r>
              <a:rPr sz="3200" b="1" dirty="0">
                <a:solidFill>
                  <a:srgbClr val="002167"/>
                </a:solidFill>
                <a:latin typeface="Open Sans Semibold"/>
                <a:cs typeface="Open Sans Semibold"/>
              </a:rPr>
              <a:t>a</a:t>
            </a:r>
            <a:r>
              <a:rPr sz="3200" b="1" spc="10" dirty="0">
                <a:solidFill>
                  <a:srgbClr val="002167"/>
                </a:solidFill>
                <a:latin typeface="Open Sans Semibold"/>
                <a:cs typeface="Open Sans Semibold"/>
              </a:rPr>
              <a:t> </a:t>
            </a:r>
            <a:r>
              <a:rPr sz="3200" b="1" spc="-10" dirty="0">
                <a:solidFill>
                  <a:srgbClr val="002167"/>
                </a:solidFill>
                <a:latin typeface="Open Sans Semibold"/>
                <a:cs typeface="Open Sans Semibold"/>
              </a:rPr>
              <a:t>shower?</a:t>
            </a:r>
            <a:endParaRPr sz="3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840"/>
              </a:spcBef>
            </a:pPr>
            <a:r>
              <a:rPr sz="3200" b="1" dirty="0">
                <a:solidFill>
                  <a:srgbClr val="002167"/>
                </a:solidFill>
                <a:latin typeface="Open Sans Semibold"/>
                <a:cs typeface="Open Sans Semibold"/>
              </a:rPr>
              <a:t>Do </a:t>
            </a:r>
            <a:r>
              <a:rPr sz="3200" b="1" spc="-5" dirty="0">
                <a:solidFill>
                  <a:srgbClr val="002167"/>
                </a:solidFill>
                <a:latin typeface="Open Sans Semibold"/>
                <a:cs typeface="Open Sans Semibold"/>
              </a:rPr>
              <a:t>you </a:t>
            </a:r>
            <a:r>
              <a:rPr sz="3200" b="1" spc="-15" dirty="0">
                <a:solidFill>
                  <a:srgbClr val="002167"/>
                </a:solidFill>
                <a:latin typeface="Open Sans Semibold"/>
                <a:cs typeface="Open Sans Semibold"/>
              </a:rPr>
              <a:t>like</a:t>
            </a:r>
            <a:r>
              <a:rPr sz="3200" b="1" spc="-5" dirty="0">
                <a:solidFill>
                  <a:srgbClr val="002167"/>
                </a:solidFill>
                <a:latin typeface="Open Sans Semibold"/>
                <a:cs typeface="Open Sans Semibold"/>
              </a:rPr>
              <a:t> chocolate?</a:t>
            </a:r>
            <a:endParaRPr sz="3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844"/>
              </a:spcBef>
            </a:pPr>
            <a:r>
              <a:rPr sz="3200" b="1" dirty="0">
                <a:solidFill>
                  <a:srgbClr val="002167"/>
                </a:solidFill>
                <a:latin typeface="Open Sans Semibold"/>
                <a:cs typeface="Open Sans Semibold"/>
              </a:rPr>
              <a:t>Did </a:t>
            </a:r>
            <a:r>
              <a:rPr sz="3200" b="1" spc="-5" dirty="0">
                <a:solidFill>
                  <a:srgbClr val="002167"/>
                </a:solidFill>
                <a:latin typeface="Open Sans Semibold"/>
                <a:cs typeface="Open Sans Semibold"/>
              </a:rPr>
              <a:t>you </a:t>
            </a:r>
            <a:r>
              <a:rPr sz="3200" b="1" dirty="0">
                <a:solidFill>
                  <a:srgbClr val="002167"/>
                </a:solidFill>
                <a:latin typeface="Open Sans Semibold"/>
                <a:cs typeface="Open Sans Semibold"/>
              </a:rPr>
              <a:t>eat a </a:t>
            </a:r>
            <a:r>
              <a:rPr sz="3200" b="1" spc="-5" dirty="0">
                <a:solidFill>
                  <a:srgbClr val="002167"/>
                </a:solidFill>
                <a:latin typeface="Open Sans Semibold"/>
                <a:cs typeface="Open Sans Semibold"/>
              </a:rPr>
              <a:t>piece </a:t>
            </a:r>
            <a:r>
              <a:rPr sz="3200" b="1" dirty="0">
                <a:solidFill>
                  <a:srgbClr val="002167"/>
                </a:solidFill>
                <a:latin typeface="Open Sans Semibold"/>
                <a:cs typeface="Open Sans Semibold"/>
              </a:rPr>
              <a:t>of</a:t>
            </a:r>
            <a:r>
              <a:rPr sz="3200" b="1" spc="25" dirty="0">
                <a:solidFill>
                  <a:srgbClr val="002167"/>
                </a:solidFill>
                <a:latin typeface="Open Sans Semibold"/>
                <a:cs typeface="Open Sans Semibold"/>
              </a:rPr>
              <a:t> </a:t>
            </a:r>
            <a:r>
              <a:rPr sz="3200" b="1" spc="-15" dirty="0">
                <a:solidFill>
                  <a:srgbClr val="002167"/>
                </a:solidFill>
                <a:latin typeface="Open Sans Semibold"/>
                <a:cs typeface="Open Sans Semibold"/>
              </a:rPr>
              <a:t>cake?</a:t>
            </a:r>
            <a:endParaRPr sz="32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835"/>
              </a:spcBef>
            </a:pPr>
            <a:r>
              <a:rPr sz="3200" b="1" dirty="0">
                <a:solidFill>
                  <a:srgbClr val="002167"/>
                </a:solidFill>
                <a:latin typeface="Open Sans Semibold"/>
                <a:cs typeface="Open Sans Semibold"/>
              </a:rPr>
              <a:t>Do you want to go to the</a:t>
            </a:r>
            <a:r>
              <a:rPr sz="3200" b="1" spc="-35" dirty="0">
                <a:solidFill>
                  <a:srgbClr val="002167"/>
                </a:solidFill>
                <a:latin typeface="Open Sans Semibold"/>
                <a:cs typeface="Open Sans Semibold"/>
              </a:rPr>
              <a:t> </a:t>
            </a:r>
            <a:r>
              <a:rPr sz="3200" b="1" spc="-5" dirty="0">
                <a:solidFill>
                  <a:srgbClr val="002167"/>
                </a:solidFill>
                <a:latin typeface="Open Sans Semibold"/>
                <a:cs typeface="Open Sans Semibold"/>
              </a:rPr>
              <a:t>park?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5368" y="2107692"/>
            <a:ext cx="4686300" cy="2463165"/>
          </a:xfrm>
          <a:prstGeom prst="rect">
            <a:avLst/>
          </a:prstGeom>
          <a:solidFill>
            <a:srgbClr val="002C88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710" marR="240665">
              <a:lnSpc>
                <a:spcPct val="99500"/>
              </a:lnSpc>
              <a:spcBef>
                <a:spcPts val="275"/>
              </a:spcBef>
            </a:pPr>
            <a:r>
              <a:rPr sz="4400" dirty="0">
                <a:solidFill>
                  <a:srgbClr val="FFFF00"/>
                </a:solidFill>
                <a:latin typeface="Ebrima"/>
                <a:cs typeface="Ebrima"/>
              </a:rPr>
              <a:t>Lets write </a:t>
            </a:r>
            <a:r>
              <a:rPr sz="4400" spc="-5" dirty="0">
                <a:solidFill>
                  <a:srgbClr val="FFFF00"/>
                </a:solidFill>
                <a:latin typeface="Ebrima"/>
                <a:cs typeface="Ebrima"/>
              </a:rPr>
              <a:t>some  </a:t>
            </a:r>
            <a:r>
              <a:rPr sz="4400" dirty="0">
                <a:solidFill>
                  <a:srgbClr val="FFFF00"/>
                </a:solidFill>
                <a:latin typeface="Ebrima"/>
                <a:cs typeface="Ebrima"/>
              </a:rPr>
              <a:t>examples and</a:t>
            </a:r>
            <a:r>
              <a:rPr sz="4400" spc="-95" dirty="0">
                <a:solidFill>
                  <a:srgbClr val="FFFF00"/>
                </a:solidFill>
                <a:latin typeface="Ebrima"/>
                <a:cs typeface="Ebrima"/>
              </a:rPr>
              <a:t> </a:t>
            </a:r>
            <a:r>
              <a:rPr sz="4400" dirty="0">
                <a:solidFill>
                  <a:srgbClr val="FFFF00"/>
                </a:solidFill>
                <a:latin typeface="Ebrima"/>
                <a:cs typeface="Ebrima"/>
              </a:rPr>
              <a:t>ask  our</a:t>
            </a:r>
            <a:r>
              <a:rPr sz="4400" spc="-30" dirty="0">
                <a:solidFill>
                  <a:srgbClr val="FFFF00"/>
                </a:solidFill>
                <a:latin typeface="Ebrima"/>
                <a:cs typeface="Ebrima"/>
              </a:rPr>
              <a:t> </a:t>
            </a:r>
            <a:r>
              <a:rPr sz="4400" spc="-5" dirty="0">
                <a:solidFill>
                  <a:srgbClr val="FFFF00"/>
                </a:solidFill>
                <a:latin typeface="Ebrima"/>
                <a:cs typeface="Ebrima"/>
              </a:rPr>
              <a:t>classmates</a:t>
            </a:r>
            <a:r>
              <a:rPr sz="6600" spc="-5" dirty="0">
                <a:solidFill>
                  <a:srgbClr val="FFFF00"/>
                </a:solidFill>
                <a:latin typeface="Ebrima"/>
                <a:cs typeface="Ebrima"/>
              </a:rPr>
              <a:t>.</a:t>
            </a:r>
            <a:endParaRPr sz="66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1987423"/>
            <a:ext cx="10544810" cy="366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Students</a:t>
            </a:r>
            <a:r>
              <a:rPr sz="3700" spc="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will: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ts val="3775"/>
              </a:lnSpc>
              <a:spcBef>
                <a:spcPts val="7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Explore the questions (who, what, where,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when,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why and</a:t>
            </a:r>
            <a:r>
              <a:rPr sz="3700" spc="1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how)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ct val="100000"/>
              </a:lnSpc>
              <a:spcBef>
                <a:spcPts val="6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Create yes and no answered questions.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indent="-182880">
              <a:lnSpc>
                <a:spcPct val="100000"/>
              </a:lnSpc>
              <a:spcBef>
                <a:spcPts val="7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Learn how to use did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not,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didn’t, do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</a:t>
            </a:r>
            <a:r>
              <a:rPr sz="3700" spc="1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don’t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ts val="3775"/>
              </a:lnSpc>
              <a:spcBef>
                <a:spcPts val="7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6215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Use rising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intonation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in oral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conversations</a:t>
            </a:r>
            <a:r>
              <a:rPr sz="3700" spc="15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</a:t>
            </a:r>
            <a:endParaRPr sz="3700">
              <a:latin typeface="Ebrima"/>
              <a:cs typeface="Ebrima"/>
            </a:endParaRPr>
          </a:p>
          <a:p>
            <a:pPr marL="195580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reading</a:t>
            </a:r>
            <a:endParaRPr sz="37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0" y="560578"/>
            <a:ext cx="9409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  <a:latin typeface="Arial"/>
                <a:cs typeface="Arial"/>
              </a:rPr>
              <a:t>Using Did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not, </a:t>
            </a:r>
            <a:r>
              <a:rPr sz="4000" spc="-10" dirty="0">
                <a:solidFill>
                  <a:srgbClr val="FF0000"/>
                </a:solidFill>
                <a:latin typeface="Arial"/>
                <a:cs typeface="Arial"/>
              </a:rPr>
              <a:t>Didn’t, Do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4000" spc="-1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40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Arial"/>
                <a:cs typeface="Arial"/>
              </a:rPr>
              <a:t>Don’t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119" y="1664207"/>
            <a:ext cx="10704830" cy="954405"/>
          </a:xfrm>
          <a:prstGeom prst="rect">
            <a:avLst/>
          </a:prstGeom>
          <a:solidFill>
            <a:srgbClr val="9CC6CE"/>
          </a:solidFill>
        </p:spPr>
        <p:txBody>
          <a:bodyPr vert="horz" wrap="square" lIns="0" tIns="2603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04"/>
              </a:spcBef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not or Do not is used in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formal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sentences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and Didn’t</a:t>
            </a:r>
            <a:r>
              <a:rPr sz="2800" b="1" spc="10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or</a:t>
            </a:r>
            <a:endParaRPr sz="2800">
              <a:latin typeface="Open Sans Semibold"/>
              <a:cs typeface="Open Sans Semibold"/>
            </a:endParaRPr>
          </a:p>
          <a:p>
            <a:pPr marL="635" algn="ctr">
              <a:lnSpc>
                <a:spcPct val="100000"/>
              </a:lnSpc>
            </a:pP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Don’t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is used </a:t>
            </a:r>
            <a:r>
              <a:rPr sz="2800" b="1" spc="-25" dirty="0">
                <a:solidFill>
                  <a:srgbClr val="001F5F"/>
                </a:solidFill>
                <a:latin typeface="Open Sans Semibold"/>
                <a:cs typeface="Open Sans Semibold"/>
              </a:rPr>
              <a:t>more</a:t>
            </a:r>
            <a:r>
              <a:rPr sz="2800" b="1" spc="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informally.</a:t>
            </a:r>
            <a:endParaRPr sz="28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19" y="2921507"/>
            <a:ext cx="10704830" cy="15697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96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5"/>
              </a:spcBef>
            </a:pPr>
            <a:r>
              <a:rPr sz="3200" b="1" spc="-5" dirty="0">
                <a:solidFill>
                  <a:srgbClr val="001F5F"/>
                </a:solidFill>
                <a:latin typeface="Californian FB"/>
                <a:cs typeface="Californian FB"/>
              </a:rPr>
              <a:t>Formal Sentence: </a:t>
            </a:r>
            <a:r>
              <a:rPr sz="3200" b="1" dirty="0">
                <a:solidFill>
                  <a:srgbClr val="001F5F"/>
                </a:solidFill>
                <a:latin typeface="Californian FB"/>
                <a:cs typeface="Californian FB"/>
              </a:rPr>
              <a:t>I </a:t>
            </a:r>
            <a:r>
              <a:rPr sz="3200" b="1" spc="-5" dirty="0">
                <a:solidFill>
                  <a:srgbClr val="001F5F"/>
                </a:solidFill>
                <a:latin typeface="Californian FB"/>
                <a:cs typeface="Californian FB"/>
              </a:rPr>
              <a:t>did not </a:t>
            </a:r>
            <a:r>
              <a:rPr sz="3200" b="1" dirty="0">
                <a:solidFill>
                  <a:srgbClr val="001F5F"/>
                </a:solidFill>
                <a:latin typeface="Californian FB"/>
                <a:cs typeface="Californian FB"/>
              </a:rPr>
              <a:t>want to go to </a:t>
            </a:r>
            <a:r>
              <a:rPr sz="3200" b="1" spc="-5" dirty="0">
                <a:solidFill>
                  <a:srgbClr val="001F5F"/>
                </a:solidFill>
                <a:latin typeface="Californian FB"/>
                <a:cs typeface="Californian FB"/>
              </a:rPr>
              <a:t>his </a:t>
            </a:r>
            <a:r>
              <a:rPr sz="3200" b="1" dirty="0">
                <a:solidFill>
                  <a:srgbClr val="001F5F"/>
                </a:solidFill>
                <a:latin typeface="Californian FB"/>
                <a:cs typeface="Californian FB"/>
              </a:rPr>
              <a:t>home</a:t>
            </a:r>
            <a:r>
              <a:rPr sz="3200" b="1" spc="-20" dirty="0">
                <a:solidFill>
                  <a:srgbClr val="001F5F"/>
                </a:solidFill>
                <a:latin typeface="Californian FB"/>
                <a:cs typeface="Californian FB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fornian FB"/>
                <a:cs typeface="Californian FB"/>
              </a:rPr>
              <a:t>today.</a:t>
            </a:r>
            <a:endParaRPr sz="3200">
              <a:latin typeface="Californian FB"/>
              <a:cs typeface="Californian FB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Californian FB"/>
                <a:cs typeface="Californian FB"/>
              </a:rPr>
              <a:t>Informal </a:t>
            </a:r>
            <a:r>
              <a:rPr sz="3200" b="1" spc="-5" dirty="0">
                <a:solidFill>
                  <a:srgbClr val="001F5F"/>
                </a:solidFill>
                <a:latin typeface="Californian FB"/>
                <a:cs typeface="Californian FB"/>
              </a:rPr>
              <a:t>Sentence: </a:t>
            </a:r>
            <a:r>
              <a:rPr sz="3200" b="1" dirty="0">
                <a:solidFill>
                  <a:srgbClr val="001F5F"/>
                </a:solidFill>
                <a:latin typeface="Californian FB"/>
                <a:cs typeface="Californian FB"/>
              </a:rPr>
              <a:t>I </a:t>
            </a:r>
            <a:r>
              <a:rPr sz="3200" b="1" spc="-5" dirty="0">
                <a:solidFill>
                  <a:srgbClr val="001F5F"/>
                </a:solidFill>
                <a:latin typeface="Californian FB"/>
                <a:cs typeface="Californian FB"/>
              </a:rPr>
              <a:t>didn’t like </a:t>
            </a:r>
            <a:r>
              <a:rPr sz="3200" b="1" dirty="0">
                <a:solidFill>
                  <a:srgbClr val="001F5F"/>
                </a:solidFill>
                <a:latin typeface="Californian FB"/>
                <a:cs typeface="Californian FB"/>
              </a:rPr>
              <a:t>the</a:t>
            </a:r>
            <a:r>
              <a:rPr sz="3200" b="1" spc="-30" dirty="0">
                <a:solidFill>
                  <a:srgbClr val="001F5F"/>
                </a:solidFill>
                <a:latin typeface="Californian FB"/>
                <a:cs typeface="Californian FB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fornian FB"/>
                <a:cs typeface="Californian FB"/>
              </a:rPr>
              <a:t>cake.</a:t>
            </a:r>
            <a:endParaRPr sz="3200">
              <a:latin typeface="Californian FB"/>
              <a:cs typeface="Californian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6380" y="5273040"/>
            <a:ext cx="4299585" cy="1384300"/>
          </a:xfrm>
          <a:custGeom>
            <a:avLst/>
            <a:gdLst/>
            <a:ahLst/>
            <a:cxnLst/>
            <a:rect l="l" t="t" r="r" b="b"/>
            <a:pathLst>
              <a:path w="4299585" h="1384300">
                <a:moveTo>
                  <a:pt x="0" y="1383792"/>
                </a:moveTo>
                <a:lnTo>
                  <a:pt x="4299204" y="1383792"/>
                </a:lnTo>
                <a:lnTo>
                  <a:pt x="4299204" y="0"/>
                </a:lnTo>
                <a:lnTo>
                  <a:pt x="0" y="0"/>
                </a:lnTo>
                <a:lnTo>
                  <a:pt x="0" y="1383792"/>
                </a:lnTo>
                <a:close/>
              </a:path>
            </a:pathLst>
          </a:custGeom>
          <a:solidFill>
            <a:srgbClr val="7DB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1832" y="5286857"/>
            <a:ext cx="391032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not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and didn’t can 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be used instead of</a:t>
            </a:r>
            <a:r>
              <a:rPr sz="2800" b="1" spc="-2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one 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another.</a:t>
            </a:r>
            <a:endParaRPr sz="280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2700" y="5273040"/>
            <a:ext cx="4281170" cy="1384300"/>
          </a:xfrm>
          <a:custGeom>
            <a:avLst/>
            <a:gdLst/>
            <a:ahLst/>
            <a:cxnLst/>
            <a:rect l="l" t="t" r="r" b="b"/>
            <a:pathLst>
              <a:path w="4281170" h="1384300">
                <a:moveTo>
                  <a:pt x="0" y="1383792"/>
                </a:moveTo>
                <a:lnTo>
                  <a:pt x="4280915" y="1383792"/>
                </a:lnTo>
                <a:lnTo>
                  <a:pt x="4280915" y="0"/>
                </a:lnTo>
                <a:lnTo>
                  <a:pt x="0" y="0"/>
                </a:lnTo>
                <a:lnTo>
                  <a:pt x="0" y="1383792"/>
                </a:lnTo>
                <a:close/>
              </a:path>
            </a:pathLst>
          </a:custGeom>
          <a:solidFill>
            <a:srgbClr val="7DB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2361" y="5286857"/>
            <a:ext cx="41033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Do not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and </a:t>
            </a:r>
            <a:r>
              <a:rPr sz="28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don’t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can be 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used instead of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one  another.</a:t>
            </a:r>
            <a:endParaRPr sz="28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051" y="381000"/>
            <a:ext cx="5118100" cy="3540760"/>
          </a:xfrm>
          <a:prstGeom prst="rect">
            <a:avLst/>
          </a:prstGeom>
          <a:solidFill>
            <a:srgbClr val="FF66CC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 marR="540385">
              <a:lnSpc>
                <a:spcPct val="100000"/>
              </a:lnSpc>
              <a:spcBef>
                <a:spcPts val="204"/>
              </a:spcBef>
            </a:pP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Present </a:t>
            </a:r>
            <a:r>
              <a:rPr sz="2800" b="1" spc="-40" dirty="0">
                <a:solidFill>
                  <a:srgbClr val="001F5F"/>
                </a:solidFill>
                <a:latin typeface="Open Sans Semibold"/>
                <a:cs typeface="Open Sans Semibold"/>
              </a:rPr>
              <a:t>Tense: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Do not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and  Don’t</a:t>
            </a:r>
            <a:endParaRPr sz="2800">
              <a:latin typeface="Open Sans Semibold"/>
              <a:cs typeface="Open Sans Semibold"/>
            </a:endParaRPr>
          </a:p>
          <a:p>
            <a:pPr marL="91440">
              <a:lnSpc>
                <a:spcPct val="100000"/>
              </a:lnSpc>
              <a:spcBef>
                <a:spcPts val="3360"/>
              </a:spcBef>
            </a:pP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Examples:</a:t>
            </a:r>
            <a:endParaRPr sz="2800">
              <a:latin typeface="Open Sans Semibold"/>
              <a:cs typeface="Open Sans Semibold"/>
            </a:endParaRPr>
          </a:p>
          <a:p>
            <a:pPr marL="182880">
              <a:lnSpc>
                <a:spcPct val="100000"/>
              </a:lnSpc>
              <a:spcBef>
                <a:spcPts val="3365"/>
              </a:spcBef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I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don’t </a:t>
            </a: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like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peaches.</a:t>
            </a:r>
            <a:endParaRPr sz="2800">
              <a:latin typeface="Open Sans Semibold"/>
              <a:cs typeface="Open Sans Semibold"/>
            </a:endParaRPr>
          </a:p>
          <a:p>
            <a:pPr marL="91440">
              <a:lnSpc>
                <a:spcPct val="100000"/>
              </a:lnSpc>
              <a:spcBef>
                <a:spcPts val="3360"/>
              </a:spcBef>
            </a:pP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Don’t pick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up that</a:t>
            </a:r>
            <a:r>
              <a:rPr sz="2800" b="1" spc="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bug!</a:t>
            </a:r>
            <a:endParaRPr sz="28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3268979"/>
            <a:ext cx="6076315" cy="3108960"/>
          </a:xfrm>
          <a:custGeom>
            <a:avLst/>
            <a:gdLst/>
            <a:ahLst/>
            <a:cxnLst/>
            <a:rect l="l" t="t" r="r" b="b"/>
            <a:pathLst>
              <a:path w="6076315" h="3108960">
                <a:moveTo>
                  <a:pt x="0" y="3108960"/>
                </a:moveTo>
                <a:lnTo>
                  <a:pt x="6076188" y="3108960"/>
                </a:lnTo>
                <a:lnTo>
                  <a:pt x="6076188" y="0"/>
                </a:lnTo>
                <a:lnTo>
                  <a:pt x="0" y="0"/>
                </a:lnTo>
                <a:lnTo>
                  <a:pt x="0" y="3108960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6394" y="3283077"/>
            <a:ext cx="513524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Past </a:t>
            </a:r>
            <a:r>
              <a:rPr sz="2800" b="1" spc="-40" dirty="0">
                <a:solidFill>
                  <a:srgbClr val="001F5F"/>
                </a:solidFill>
                <a:latin typeface="Open Sans Semibold"/>
                <a:cs typeface="Open Sans Semibold"/>
              </a:rPr>
              <a:t>Tense: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Did not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and</a:t>
            </a:r>
            <a:r>
              <a:rPr sz="2800" b="1" spc="5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Didn’t</a:t>
            </a:r>
            <a:endParaRPr sz="28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</a:pP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Examples:</a:t>
            </a:r>
            <a:endParaRPr sz="2800">
              <a:latin typeface="Open Sans Semibold"/>
              <a:cs typeface="Open Sans Semibold"/>
            </a:endParaRPr>
          </a:p>
          <a:p>
            <a:pPr marL="12700" marR="68135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Charlie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did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not want to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go  shopping.</a:t>
            </a:r>
            <a:endParaRPr sz="28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I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didn’t </a:t>
            </a: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like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the </a:t>
            </a: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chicken</a:t>
            </a:r>
            <a:r>
              <a:rPr sz="2800" b="1" spc="3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salad.</a:t>
            </a:r>
            <a:endParaRPr sz="280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43288" y="516636"/>
            <a:ext cx="1956053" cy="2337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62950" y="1287017"/>
            <a:ext cx="818515" cy="741045"/>
          </a:xfrm>
          <a:custGeom>
            <a:avLst/>
            <a:gdLst/>
            <a:ahLst/>
            <a:cxnLst/>
            <a:rect l="l" t="t" r="r" b="b"/>
            <a:pathLst>
              <a:path w="818515" h="741044">
                <a:moveTo>
                  <a:pt x="409194" y="0"/>
                </a:moveTo>
                <a:lnTo>
                  <a:pt x="357877" y="2886"/>
                </a:lnTo>
                <a:lnTo>
                  <a:pt x="308459" y="11313"/>
                </a:lnTo>
                <a:lnTo>
                  <a:pt x="261324" y="24934"/>
                </a:lnTo>
                <a:lnTo>
                  <a:pt x="216855" y="43401"/>
                </a:lnTo>
                <a:lnTo>
                  <a:pt x="175438" y="66367"/>
                </a:lnTo>
                <a:lnTo>
                  <a:pt x="137455" y="93483"/>
                </a:lnTo>
                <a:lnTo>
                  <a:pt x="103291" y="124403"/>
                </a:lnTo>
                <a:lnTo>
                  <a:pt x="73329" y="158779"/>
                </a:lnTo>
                <a:lnTo>
                  <a:pt x="47955" y="196263"/>
                </a:lnTo>
                <a:lnTo>
                  <a:pt x="27550" y="236507"/>
                </a:lnTo>
                <a:lnTo>
                  <a:pt x="12500" y="279166"/>
                </a:lnTo>
                <a:lnTo>
                  <a:pt x="3189" y="323889"/>
                </a:lnTo>
                <a:lnTo>
                  <a:pt x="0" y="370332"/>
                </a:lnTo>
                <a:lnTo>
                  <a:pt x="3189" y="416774"/>
                </a:lnTo>
                <a:lnTo>
                  <a:pt x="12500" y="461497"/>
                </a:lnTo>
                <a:lnTo>
                  <a:pt x="27550" y="504156"/>
                </a:lnTo>
                <a:lnTo>
                  <a:pt x="47955" y="544400"/>
                </a:lnTo>
                <a:lnTo>
                  <a:pt x="73329" y="581884"/>
                </a:lnTo>
                <a:lnTo>
                  <a:pt x="103291" y="616260"/>
                </a:lnTo>
                <a:lnTo>
                  <a:pt x="137455" y="647180"/>
                </a:lnTo>
                <a:lnTo>
                  <a:pt x="175438" y="674296"/>
                </a:lnTo>
                <a:lnTo>
                  <a:pt x="216855" y="697262"/>
                </a:lnTo>
                <a:lnTo>
                  <a:pt x="261324" y="715729"/>
                </a:lnTo>
                <a:lnTo>
                  <a:pt x="308459" y="729350"/>
                </a:lnTo>
                <a:lnTo>
                  <a:pt x="357877" y="737777"/>
                </a:lnTo>
                <a:lnTo>
                  <a:pt x="409194" y="740664"/>
                </a:lnTo>
                <a:lnTo>
                  <a:pt x="460510" y="737777"/>
                </a:lnTo>
                <a:lnTo>
                  <a:pt x="509928" y="729350"/>
                </a:lnTo>
                <a:lnTo>
                  <a:pt x="557063" y="715729"/>
                </a:lnTo>
                <a:lnTo>
                  <a:pt x="601532" y="697262"/>
                </a:lnTo>
                <a:lnTo>
                  <a:pt x="642949" y="674296"/>
                </a:lnTo>
                <a:lnTo>
                  <a:pt x="680932" y="647180"/>
                </a:lnTo>
                <a:lnTo>
                  <a:pt x="715096" y="616260"/>
                </a:lnTo>
                <a:lnTo>
                  <a:pt x="745058" y="581884"/>
                </a:lnTo>
                <a:lnTo>
                  <a:pt x="770432" y="544400"/>
                </a:lnTo>
                <a:lnTo>
                  <a:pt x="790837" y="504156"/>
                </a:lnTo>
                <a:lnTo>
                  <a:pt x="805887" y="461497"/>
                </a:lnTo>
                <a:lnTo>
                  <a:pt x="815198" y="416774"/>
                </a:lnTo>
                <a:lnTo>
                  <a:pt x="818388" y="370332"/>
                </a:lnTo>
                <a:lnTo>
                  <a:pt x="815198" y="323889"/>
                </a:lnTo>
                <a:lnTo>
                  <a:pt x="805887" y="279166"/>
                </a:lnTo>
                <a:lnTo>
                  <a:pt x="790837" y="236507"/>
                </a:lnTo>
                <a:lnTo>
                  <a:pt x="770432" y="196263"/>
                </a:lnTo>
                <a:lnTo>
                  <a:pt x="745058" y="158779"/>
                </a:lnTo>
                <a:lnTo>
                  <a:pt x="715096" y="124403"/>
                </a:lnTo>
                <a:lnTo>
                  <a:pt x="680932" y="93483"/>
                </a:lnTo>
                <a:lnTo>
                  <a:pt x="642949" y="66367"/>
                </a:lnTo>
                <a:lnTo>
                  <a:pt x="601532" y="43401"/>
                </a:lnTo>
                <a:lnTo>
                  <a:pt x="557063" y="24934"/>
                </a:lnTo>
                <a:lnTo>
                  <a:pt x="509928" y="11313"/>
                </a:lnTo>
                <a:lnTo>
                  <a:pt x="460510" y="2886"/>
                </a:lnTo>
                <a:lnTo>
                  <a:pt x="409194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62950" y="1287017"/>
            <a:ext cx="818515" cy="741045"/>
          </a:xfrm>
          <a:custGeom>
            <a:avLst/>
            <a:gdLst/>
            <a:ahLst/>
            <a:cxnLst/>
            <a:rect l="l" t="t" r="r" b="b"/>
            <a:pathLst>
              <a:path w="818515" h="741044">
                <a:moveTo>
                  <a:pt x="0" y="370332"/>
                </a:moveTo>
                <a:lnTo>
                  <a:pt x="3189" y="323889"/>
                </a:lnTo>
                <a:lnTo>
                  <a:pt x="12500" y="279166"/>
                </a:lnTo>
                <a:lnTo>
                  <a:pt x="27550" y="236507"/>
                </a:lnTo>
                <a:lnTo>
                  <a:pt x="47955" y="196263"/>
                </a:lnTo>
                <a:lnTo>
                  <a:pt x="73329" y="158779"/>
                </a:lnTo>
                <a:lnTo>
                  <a:pt x="103291" y="124403"/>
                </a:lnTo>
                <a:lnTo>
                  <a:pt x="137455" y="93483"/>
                </a:lnTo>
                <a:lnTo>
                  <a:pt x="175438" y="66367"/>
                </a:lnTo>
                <a:lnTo>
                  <a:pt x="216855" y="43401"/>
                </a:lnTo>
                <a:lnTo>
                  <a:pt x="261324" y="24934"/>
                </a:lnTo>
                <a:lnTo>
                  <a:pt x="308459" y="11313"/>
                </a:lnTo>
                <a:lnTo>
                  <a:pt x="357877" y="2886"/>
                </a:lnTo>
                <a:lnTo>
                  <a:pt x="409194" y="0"/>
                </a:lnTo>
                <a:lnTo>
                  <a:pt x="460510" y="2886"/>
                </a:lnTo>
                <a:lnTo>
                  <a:pt x="509928" y="11313"/>
                </a:lnTo>
                <a:lnTo>
                  <a:pt x="557063" y="24934"/>
                </a:lnTo>
                <a:lnTo>
                  <a:pt x="601532" y="43401"/>
                </a:lnTo>
                <a:lnTo>
                  <a:pt x="642949" y="66367"/>
                </a:lnTo>
                <a:lnTo>
                  <a:pt x="680932" y="93483"/>
                </a:lnTo>
                <a:lnTo>
                  <a:pt x="715096" y="124403"/>
                </a:lnTo>
                <a:lnTo>
                  <a:pt x="745058" y="158779"/>
                </a:lnTo>
                <a:lnTo>
                  <a:pt x="770432" y="196263"/>
                </a:lnTo>
                <a:lnTo>
                  <a:pt x="790837" y="236507"/>
                </a:lnTo>
                <a:lnTo>
                  <a:pt x="805887" y="279166"/>
                </a:lnTo>
                <a:lnTo>
                  <a:pt x="815198" y="323889"/>
                </a:lnTo>
                <a:lnTo>
                  <a:pt x="818388" y="370332"/>
                </a:lnTo>
                <a:lnTo>
                  <a:pt x="815198" y="416774"/>
                </a:lnTo>
                <a:lnTo>
                  <a:pt x="805887" y="461497"/>
                </a:lnTo>
                <a:lnTo>
                  <a:pt x="790837" y="504156"/>
                </a:lnTo>
                <a:lnTo>
                  <a:pt x="770432" y="544400"/>
                </a:lnTo>
                <a:lnTo>
                  <a:pt x="745058" y="581884"/>
                </a:lnTo>
                <a:lnTo>
                  <a:pt x="715096" y="616260"/>
                </a:lnTo>
                <a:lnTo>
                  <a:pt x="680932" y="647180"/>
                </a:lnTo>
                <a:lnTo>
                  <a:pt x="642949" y="674296"/>
                </a:lnTo>
                <a:lnTo>
                  <a:pt x="601532" y="697262"/>
                </a:lnTo>
                <a:lnTo>
                  <a:pt x="557063" y="715729"/>
                </a:lnTo>
                <a:lnTo>
                  <a:pt x="509928" y="729350"/>
                </a:lnTo>
                <a:lnTo>
                  <a:pt x="460510" y="737777"/>
                </a:lnTo>
                <a:lnTo>
                  <a:pt x="409194" y="740664"/>
                </a:lnTo>
                <a:lnTo>
                  <a:pt x="357877" y="737777"/>
                </a:lnTo>
                <a:lnTo>
                  <a:pt x="308459" y="729350"/>
                </a:lnTo>
                <a:lnTo>
                  <a:pt x="261324" y="715729"/>
                </a:lnTo>
                <a:lnTo>
                  <a:pt x="216855" y="697262"/>
                </a:lnTo>
                <a:lnTo>
                  <a:pt x="175438" y="674296"/>
                </a:lnTo>
                <a:lnTo>
                  <a:pt x="137455" y="647180"/>
                </a:lnTo>
                <a:lnTo>
                  <a:pt x="103291" y="616260"/>
                </a:lnTo>
                <a:lnTo>
                  <a:pt x="73329" y="581884"/>
                </a:lnTo>
                <a:lnTo>
                  <a:pt x="47955" y="544400"/>
                </a:lnTo>
                <a:lnTo>
                  <a:pt x="27550" y="504156"/>
                </a:lnTo>
                <a:lnTo>
                  <a:pt x="12500" y="461497"/>
                </a:lnTo>
                <a:lnTo>
                  <a:pt x="3189" y="416774"/>
                </a:lnTo>
                <a:lnTo>
                  <a:pt x="0" y="370332"/>
                </a:lnTo>
                <a:close/>
              </a:path>
            </a:pathLst>
          </a:custGeom>
          <a:ln w="19812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8945" y="1983485"/>
            <a:ext cx="654050" cy="603885"/>
          </a:xfrm>
          <a:custGeom>
            <a:avLst/>
            <a:gdLst/>
            <a:ahLst/>
            <a:cxnLst/>
            <a:rect l="l" t="t" r="r" b="b"/>
            <a:pathLst>
              <a:path w="654050" h="603885">
                <a:moveTo>
                  <a:pt x="326898" y="0"/>
                </a:moveTo>
                <a:lnTo>
                  <a:pt x="278579" y="3272"/>
                </a:lnTo>
                <a:lnTo>
                  <a:pt x="232466" y="12778"/>
                </a:lnTo>
                <a:lnTo>
                  <a:pt x="189063" y="28050"/>
                </a:lnTo>
                <a:lnTo>
                  <a:pt x="148875" y="48621"/>
                </a:lnTo>
                <a:lnTo>
                  <a:pt x="112407" y="74024"/>
                </a:lnTo>
                <a:lnTo>
                  <a:pt x="80164" y="103792"/>
                </a:lnTo>
                <a:lnTo>
                  <a:pt x="52651" y="137457"/>
                </a:lnTo>
                <a:lnTo>
                  <a:pt x="30374" y="174553"/>
                </a:lnTo>
                <a:lnTo>
                  <a:pt x="13836" y="214612"/>
                </a:lnTo>
                <a:lnTo>
                  <a:pt x="3543" y="257167"/>
                </a:lnTo>
                <a:lnTo>
                  <a:pt x="0" y="301751"/>
                </a:lnTo>
                <a:lnTo>
                  <a:pt x="3543" y="346336"/>
                </a:lnTo>
                <a:lnTo>
                  <a:pt x="13836" y="388891"/>
                </a:lnTo>
                <a:lnTo>
                  <a:pt x="30374" y="428950"/>
                </a:lnTo>
                <a:lnTo>
                  <a:pt x="52651" y="466046"/>
                </a:lnTo>
                <a:lnTo>
                  <a:pt x="80164" y="499711"/>
                </a:lnTo>
                <a:lnTo>
                  <a:pt x="112407" y="529479"/>
                </a:lnTo>
                <a:lnTo>
                  <a:pt x="148875" y="554882"/>
                </a:lnTo>
                <a:lnTo>
                  <a:pt x="189063" y="575453"/>
                </a:lnTo>
                <a:lnTo>
                  <a:pt x="232466" y="590725"/>
                </a:lnTo>
                <a:lnTo>
                  <a:pt x="278579" y="600231"/>
                </a:lnTo>
                <a:lnTo>
                  <a:pt x="326898" y="603503"/>
                </a:lnTo>
                <a:lnTo>
                  <a:pt x="375216" y="600231"/>
                </a:lnTo>
                <a:lnTo>
                  <a:pt x="421329" y="590725"/>
                </a:lnTo>
                <a:lnTo>
                  <a:pt x="464732" y="575453"/>
                </a:lnTo>
                <a:lnTo>
                  <a:pt x="504920" y="554882"/>
                </a:lnTo>
                <a:lnTo>
                  <a:pt x="541388" y="529479"/>
                </a:lnTo>
                <a:lnTo>
                  <a:pt x="573631" y="499711"/>
                </a:lnTo>
                <a:lnTo>
                  <a:pt x="601144" y="466046"/>
                </a:lnTo>
                <a:lnTo>
                  <a:pt x="623421" y="428950"/>
                </a:lnTo>
                <a:lnTo>
                  <a:pt x="639959" y="388891"/>
                </a:lnTo>
                <a:lnTo>
                  <a:pt x="650252" y="346336"/>
                </a:lnTo>
                <a:lnTo>
                  <a:pt x="653796" y="301751"/>
                </a:lnTo>
                <a:lnTo>
                  <a:pt x="650252" y="257167"/>
                </a:lnTo>
                <a:lnTo>
                  <a:pt x="639959" y="214612"/>
                </a:lnTo>
                <a:lnTo>
                  <a:pt x="623421" y="174553"/>
                </a:lnTo>
                <a:lnTo>
                  <a:pt x="601144" y="137457"/>
                </a:lnTo>
                <a:lnTo>
                  <a:pt x="573631" y="103792"/>
                </a:lnTo>
                <a:lnTo>
                  <a:pt x="541388" y="74024"/>
                </a:lnTo>
                <a:lnTo>
                  <a:pt x="504920" y="48621"/>
                </a:lnTo>
                <a:lnTo>
                  <a:pt x="464732" y="28050"/>
                </a:lnTo>
                <a:lnTo>
                  <a:pt x="421329" y="12778"/>
                </a:lnTo>
                <a:lnTo>
                  <a:pt x="375216" y="3272"/>
                </a:lnTo>
                <a:lnTo>
                  <a:pt x="326898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68945" y="1983485"/>
            <a:ext cx="654050" cy="603885"/>
          </a:xfrm>
          <a:custGeom>
            <a:avLst/>
            <a:gdLst/>
            <a:ahLst/>
            <a:cxnLst/>
            <a:rect l="l" t="t" r="r" b="b"/>
            <a:pathLst>
              <a:path w="654050" h="603885">
                <a:moveTo>
                  <a:pt x="0" y="301751"/>
                </a:moveTo>
                <a:lnTo>
                  <a:pt x="3543" y="257167"/>
                </a:lnTo>
                <a:lnTo>
                  <a:pt x="13836" y="214612"/>
                </a:lnTo>
                <a:lnTo>
                  <a:pt x="30374" y="174553"/>
                </a:lnTo>
                <a:lnTo>
                  <a:pt x="52651" y="137457"/>
                </a:lnTo>
                <a:lnTo>
                  <a:pt x="80164" y="103792"/>
                </a:lnTo>
                <a:lnTo>
                  <a:pt x="112407" y="74024"/>
                </a:lnTo>
                <a:lnTo>
                  <a:pt x="148875" y="48621"/>
                </a:lnTo>
                <a:lnTo>
                  <a:pt x="189063" y="28050"/>
                </a:lnTo>
                <a:lnTo>
                  <a:pt x="232466" y="12778"/>
                </a:lnTo>
                <a:lnTo>
                  <a:pt x="278579" y="3272"/>
                </a:lnTo>
                <a:lnTo>
                  <a:pt x="326898" y="0"/>
                </a:lnTo>
                <a:lnTo>
                  <a:pt x="375216" y="3272"/>
                </a:lnTo>
                <a:lnTo>
                  <a:pt x="421329" y="12778"/>
                </a:lnTo>
                <a:lnTo>
                  <a:pt x="464732" y="28050"/>
                </a:lnTo>
                <a:lnTo>
                  <a:pt x="504920" y="48621"/>
                </a:lnTo>
                <a:lnTo>
                  <a:pt x="541388" y="74024"/>
                </a:lnTo>
                <a:lnTo>
                  <a:pt x="573631" y="103792"/>
                </a:lnTo>
                <a:lnTo>
                  <a:pt x="601144" y="137457"/>
                </a:lnTo>
                <a:lnTo>
                  <a:pt x="623421" y="174553"/>
                </a:lnTo>
                <a:lnTo>
                  <a:pt x="639959" y="214612"/>
                </a:lnTo>
                <a:lnTo>
                  <a:pt x="650252" y="257167"/>
                </a:lnTo>
                <a:lnTo>
                  <a:pt x="653796" y="301751"/>
                </a:lnTo>
                <a:lnTo>
                  <a:pt x="650252" y="346336"/>
                </a:lnTo>
                <a:lnTo>
                  <a:pt x="639959" y="388891"/>
                </a:lnTo>
                <a:lnTo>
                  <a:pt x="623421" y="428950"/>
                </a:lnTo>
                <a:lnTo>
                  <a:pt x="601144" y="466046"/>
                </a:lnTo>
                <a:lnTo>
                  <a:pt x="573631" y="499711"/>
                </a:lnTo>
                <a:lnTo>
                  <a:pt x="541388" y="529479"/>
                </a:lnTo>
                <a:lnTo>
                  <a:pt x="504920" y="554882"/>
                </a:lnTo>
                <a:lnTo>
                  <a:pt x="464732" y="575453"/>
                </a:lnTo>
                <a:lnTo>
                  <a:pt x="421329" y="590725"/>
                </a:lnTo>
                <a:lnTo>
                  <a:pt x="375216" y="600231"/>
                </a:lnTo>
                <a:lnTo>
                  <a:pt x="326898" y="603503"/>
                </a:lnTo>
                <a:lnTo>
                  <a:pt x="278579" y="600231"/>
                </a:lnTo>
                <a:lnTo>
                  <a:pt x="232466" y="590725"/>
                </a:lnTo>
                <a:lnTo>
                  <a:pt x="189063" y="575453"/>
                </a:lnTo>
                <a:lnTo>
                  <a:pt x="148875" y="554882"/>
                </a:lnTo>
                <a:lnTo>
                  <a:pt x="112407" y="529479"/>
                </a:lnTo>
                <a:lnTo>
                  <a:pt x="80164" y="499711"/>
                </a:lnTo>
                <a:lnTo>
                  <a:pt x="52651" y="466046"/>
                </a:lnTo>
                <a:lnTo>
                  <a:pt x="30374" y="428950"/>
                </a:lnTo>
                <a:lnTo>
                  <a:pt x="13836" y="388891"/>
                </a:lnTo>
                <a:lnTo>
                  <a:pt x="3543" y="346336"/>
                </a:lnTo>
                <a:lnTo>
                  <a:pt x="0" y="301751"/>
                </a:lnTo>
                <a:close/>
              </a:path>
            </a:pathLst>
          </a:custGeom>
          <a:ln w="19812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08697" y="2535173"/>
            <a:ext cx="451484" cy="481965"/>
          </a:xfrm>
          <a:custGeom>
            <a:avLst/>
            <a:gdLst/>
            <a:ahLst/>
            <a:cxnLst/>
            <a:rect l="l" t="t" r="r" b="b"/>
            <a:pathLst>
              <a:path w="451484" h="481964">
                <a:moveTo>
                  <a:pt x="225551" y="0"/>
                </a:moveTo>
                <a:lnTo>
                  <a:pt x="180090" y="4892"/>
                </a:lnTo>
                <a:lnTo>
                  <a:pt x="137749" y="18924"/>
                </a:lnTo>
                <a:lnTo>
                  <a:pt x="99435" y="41127"/>
                </a:lnTo>
                <a:lnTo>
                  <a:pt x="66055" y="70532"/>
                </a:lnTo>
                <a:lnTo>
                  <a:pt x="38515" y="106170"/>
                </a:lnTo>
                <a:lnTo>
                  <a:pt x="17722" y="147071"/>
                </a:lnTo>
                <a:lnTo>
                  <a:pt x="4581" y="192268"/>
                </a:lnTo>
                <a:lnTo>
                  <a:pt x="0" y="240791"/>
                </a:lnTo>
                <a:lnTo>
                  <a:pt x="4581" y="289315"/>
                </a:lnTo>
                <a:lnTo>
                  <a:pt x="17722" y="334512"/>
                </a:lnTo>
                <a:lnTo>
                  <a:pt x="38515" y="375413"/>
                </a:lnTo>
                <a:lnTo>
                  <a:pt x="66055" y="411051"/>
                </a:lnTo>
                <a:lnTo>
                  <a:pt x="99435" y="440456"/>
                </a:lnTo>
                <a:lnTo>
                  <a:pt x="137749" y="462659"/>
                </a:lnTo>
                <a:lnTo>
                  <a:pt x="180090" y="476691"/>
                </a:lnTo>
                <a:lnTo>
                  <a:pt x="225551" y="481584"/>
                </a:lnTo>
                <a:lnTo>
                  <a:pt x="271013" y="476691"/>
                </a:lnTo>
                <a:lnTo>
                  <a:pt x="313354" y="462659"/>
                </a:lnTo>
                <a:lnTo>
                  <a:pt x="351668" y="440456"/>
                </a:lnTo>
                <a:lnTo>
                  <a:pt x="385048" y="411051"/>
                </a:lnTo>
                <a:lnTo>
                  <a:pt x="412588" y="375413"/>
                </a:lnTo>
                <a:lnTo>
                  <a:pt x="433381" y="334512"/>
                </a:lnTo>
                <a:lnTo>
                  <a:pt x="446522" y="289315"/>
                </a:lnTo>
                <a:lnTo>
                  <a:pt x="451103" y="240791"/>
                </a:lnTo>
                <a:lnTo>
                  <a:pt x="446522" y="192268"/>
                </a:lnTo>
                <a:lnTo>
                  <a:pt x="433381" y="147071"/>
                </a:lnTo>
                <a:lnTo>
                  <a:pt x="412588" y="106170"/>
                </a:lnTo>
                <a:lnTo>
                  <a:pt x="385048" y="70532"/>
                </a:lnTo>
                <a:lnTo>
                  <a:pt x="351668" y="41127"/>
                </a:lnTo>
                <a:lnTo>
                  <a:pt x="313354" y="18924"/>
                </a:lnTo>
                <a:lnTo>
                  <a:pt x="271013" y="4892"/>
                </a:lnTo>
                <a:lnTo>
                  <a:pt x="225551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8697" y="2535173"/>
            <a:ext cx="451484" cy="481965"/>
          </a:xfrm>
          <a:custGeom>
            <a:avLst/>
            <a:gdLst/>
            <a:ahLst/>
            <a:cxnLst/>
            <a:rect l="l" t="t" r="r" b="b"/>
            <a:pathLst>
              <a:path w="451484" h="481964">
                <a:moveTo>
                  <a:pt x="0" y="240791"/>
                </a:moveTo>
                <a:lnTo>
                  <a:pt x="4581" y="192268"/>
                </a:lnTo>
                <a:lnTo>
                  <a:pt x="17722" y="147071"/>
                </a:lnTo>
                <a:lnTo>
                  <a:pt x="38515" y="106170"/>
                </a:lnTo>
                <a:lnTo>
                  <a:pt x="66055" y="70532"/>
                </a:lnTo>
                <a:lnTo>
                  <a:pt x="99435" y="41127"/>
                </a:lnTo>
                <a:lnTo>
                  <a:pt x="137749" y="18924"/>
                </a:lnTo>
                <a:lnTo>
                  <a:pt x="180090" y="4892"/>
                </a:lnTo>
                <a:lnTo>
                  <a:pt x="225551" y="0"/>
                </a:lnTo>
                <a:lnTo>
                  <a:pt x="271013" y="4892"/>
                </a:lnTo>
                <a:lnTo>
                  <a:pt x="313354" y="18924"/>
                </a:lnTo>
                <a:lnTo>
                  <a:pt x="351668" y="41127"/>
                </a:lnTo>
                <a:lnTo>
                  <a:pt x="385048" y="70532"/>
                </a:lnTo>
                <a:lnTo>
                  <a:pt x="412588" y="106170"/>
                </a:lnTo>
                <a:lnTo>
                  <a:pt x="433381" y="147071"/>
                </a:lnTo>
                <a:lnTo>
                  <a:pt x="446522" y="192268"/>
                </a:lnTo>
                <a:lnTo>
                  <a:pt x="451103" y="240791"/>
                </a:lnTo>
                <a:lnTo>
                  <a:pt x="446522" y="289315"/>
                </a:lnTo>
                <a:lnTo>
                  <a:pt x="433381" y="334512"/>
                </a:lnTo>
                <a:lnTo>
                  <a:pt x="412588" y="375413"/>
                </a:lnTo>
                <a:lnTo>
                  <a:pt x="385048" y="411051"/>
                </a:lnTo>
                <a:lnTo>
                  <a:pt x="351668" y="440456"/>
                </a:lnTo>
                <a:lnTo>
                  <a:pt x="313354" y="462659"/>
                </a:lnTo>
                <a:lnTo>
                  <a:pt x="271013" y="476691"/>
                </a:lnTo>
                <a:lnTo>
                  <a:pt x="225551" y="481584"/>
                </a:lnTo>
                <a:lnTo>
                  <a:pt x="180090" y="476691"/>
                </a:lnTo>
                <a:lnTo>
                  <a:pt x="137749" y="462659"/>
                </a:lnTo>
                <a:lnTo>
                  <a:pt x="99435" y="440456"/>
                </a:lnTo>
                <a:lnTo>
                  <a:pt x="66055" y="411051"/>
                </a:lnTo>
                <a:lnTo>
                  <a:pt x="38515" y="375413"/>
                </a:lnTo>
                <a:lnTo>
                  <a:pt x="17722" y="334512"/>
                </a:lnTo>
                <a:lnTo>
                  <a:pt x="4581" y="289315"/>
                </a:lnTo>
                <a:lnTo>
                  <a:pt x="0" y="240791"/>
                </a:lnTo>
                <a:close/>
              </a:path>
            </a:pathLst>
          </a:custGeom>
          <a:ln w="19812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546861"/>
            <a:ext cx="10087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31100" algn="l"/>
              </a:tabLst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Sam told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the teacher</a:t>
            </a:r>
            <a:r>
              <a:rPr sz="2800" b="1" spc="6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that</a:t>
            </a:r>
            <a:r>
              <a:rPr sz="2800" b="1" spc="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he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E5E"/>
                  </a:solidFill>
                </a:uFill>
                <a:latin typeface="Open Sans Semibold"/>
                <a:cs typeface="Open Sans Semibold"/>
              </a:rPr>
              <a:t> 	</a:t>
            </a: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like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the</a:t>
            </a:r>
            <a:r>
              <a:rPr sz="2800" b="1" spc="-6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lesson.</a:t>
            </a:r>
            <a:endParaRPr sz="2800">
              <a:latin typeface="Open Sans Semibold"/>
              <a:cs typeface="Open Sans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19" y="1399997"/>
            <a:ext cx="951801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4190" algn="l"/>
              </a:tabLst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I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E5E"/>
                  </a:solidFill>
                </a:uFill>
                <a:latin typeface="Open Sans Semibold"/>
                <a:cs typeface="Open Sans Semibold"/>
              </a:rPr>
              <a:t> 	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need to eat </a:t>
            </a: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before</a:t>
            </a:r>
            <a:r>
              <a:rPr sz="2800" b="1" spc="1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class.</a:t>
            </a:r>
            <a:endParaRPr sz="28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365"/>
              </a:spcBef>
              <a:tabLst>
                <a:tab pos="4302125" algn="l"/>
              </a:tabLst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Charlie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E5E"/>
                  </a:solidFill>
                </a:uFill>
                <a:latin typeface="Open Sans Semibold"/>
                <a:cs typeface="Open Sans Semibold"/>
              </a:rPr>
              <a:t> 	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want to go to </a:t>
            </a:r>
            <a:r>
              <a:rPr sz="2800" b="1" spc="-20" dirty="0">
                <a:solidFill>
                  <a:srgbClr val="001F5F"/>
                </a:solidFill>
                <a:latin typeface="Open Sans Semibold"/>
                <a:cs typeface="Open Sans Semibold"/>
              </a:rPr>
              <a:t>Grandma</a:t>
            </a:r>
            <a:r>
              <a:rPr sz="2800" b="1" spc="2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house.</a:t>
            </a:r>
            <a:endParaRPr sz="28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  <a:tabLst>
                <a:tab pos="1776730" algn="l"/>
              </a:tabLst>
            </a:pP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E5E"/>
                  </a:solidFill>
                </a:uFill>
                <a:latin typeface="Open Sans Semibold"/>
                <a:cs typeface="Open Sans Semibold"/>
              </a:rPr>
              <a:t> 	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jump in the </a:t>
            </a:r>
            <a:r>
              <a:rPr sz="2800" b="1" spc="-15" dirty="0">
                <a:solidFill>
                  <a:srgbClr val="001F5F"/>
                </a:solidFill>
                <a:latin typeface="Open Sans Semibold"/>
                <a:cs typeface="Open Sans Semibold"/>
              </a:rPr>
              <a:t>classroom!</a:t>
            </a:r>
            <a:endParaRPr sz="28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7514" y="5226532"/>
            <a:ext cx="1675130" cy="0"/>
          </a:xfrm>
          <a:custGeom>
            <a:avLst/>
            <a:gdLst/>
            <a:ahLst/>
            <a:cxnLst/>
            <a:rect l="l" t="t" r="r" b="b"/>
            <a:pathLst>
              <a:path w="1675129">
                <a:moveTo>
                  <a:pt x="0" y="0"/>
                </a:moveTo>
                <a:lnTo>
                  <a:pt x="1674900" y="0"/>
                </a:lnTo>
              </a:path>
            </a:pathLst>
          </a:custGeom>
          <a:ln w="23408">
            <a:solidFill>
              <a:srgbClr val="001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2619" y="3961638"/>
            <a:ext cx="77076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5720" algn="l"/>
              </a:tabLst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I</a:t>
            </a:r>
            <a:r>
              <a:rPr sz="2800" b="1" u="heavy" spc="-5" dirty="0">
                <a:solidFill>
                  <a:srgbClr val="001F5F"/>
                </a:solidFill>
                <a:uFill>
                  <a:solidFill>
                    <a:srgbClr val="001E5E"/>
                  </a:solidFill>
                </a:uFill>
                <a:latin typeface="Open Sans Semibold"/>
                <a:cs typeface="Open Sans Semibold"/>
              </a:rPr>
              <a:t> 	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want to sleep at</a:t>
            </a:r>
            <a:r>
              <a:rPr sz="2800" b="1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night.</a:t>
            </a:r>
            <a:endParaRPr sz="2800">
              <a:latin typeface="Open Sans Semibold"/>
              <a:cs typeface="Open Sans Semibold"/>
            </a:endParaRPr>
          </a:p>
          <a:p>
            <a:pPr marL="12700">
              <a:lnSpc>
                <a:spcPct val="100000"/>
              </a:lnSpc>
              <a:spcBef>
                <a:spcPts val="3360"/>
              </a:spcBef>
              <a:tabLst>
                <a:tab pos="3963035" algn="l"/>
              </a:tabLst>
            </a:pP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The</a:t>
            </a:r>
            <a:r>
              <a:rPr sz="2800" b="1" spc="0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Open Sans Semibold"/>
                <a:cs typeface="Open Sans Semibold"/>
              </a:rPr>
              <a:t>monkey	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want to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eat </a:t>
            </a:r>
            <a:r>
              <a:rPr sz="28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a</a:t>
            </a:r>
            <a:r>
              <a:rPr sz="2800" b="1" spc="-35" dirty="0">
                <a:solidFill>
                  <a:srgbClr val="001F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banana.</a:t>
            </a:r>
            <a:endParaRPr sz="280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0347" y="3846576"/>
            <a:ext cx="2901950" cy="26777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940" rIns="0" bIns="0" rtlCol="0">
            <a:spAutoFit/>
          </a:bodyPr>
          <a:lstStyle/>
          <a:p>
            <a:pPr marL="911225">
              <a:lnSpc>
                <a:spcPct val="100000"/>
              </a:lnSpc>
              <a:spcBef>
                <a:spcPts val="220"/>
              </a:spcBef>
            </a:pPr>
            <a:r>
              <a:rPr sz="2400" b="1" dirty="0">
                <a:solidFill>
                  <a:srgbClr val="FF0000"/>
                </a:solidFill>
                <a:latin typeface="Open Sans Semibold"/>
                <a:cs typeface="Open Sans Semibold"/>
              </a:rPr>
              <a:t>Did</a:t>
            </a:r>
            <a:r>
              <a:rPr sz="2400" b="1" spc="-5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Open Sans Semibold"/>
                <a:cs typeface="Open Sans Semibold"/>
              </a:rPr>
              <a:t>not</a:t>
            </a:r>
            <a:endParaRPr sz="2400">
              <a:latin typeface="Open Sans Semibold"/>
              <a:cs typeface="Open Sans Semibold"/>
            </a:endParaRPr>
          </a:p>
          <a:p>
            <a:pPr marL="956944" marR="947419" indent="59055" algn="just">
              <a:lnSpc>
                <a:spcPct val="200000"/>
              </a:lnSpc>
            </a:pPr>
            <a:r>
              <a:rPr sz="2400" b="1" spc="-5" dirty="0">
                <a:solidFill>
                  <a:srgbClr val="FF0000"/>
                </a:solidFill>
                <a:latin typeface="Open Sans Semibold"/>
                <a:cs typeface="Open Sans Semibold"/>
              </a:rPr>
              <a:t>Didn’t  </a:t>
            </a:r>
            <a:r>
              <a:rPr sz="2400" b="1" dirty="0">
                <a:solidFill>
                  <a:srgbClr val="FF0000"/>
                </a:solidFill>
                <a:latin typeface="Open Sans Semibold"/>
                <a:cs typeface="Open Sans Semibold"/>
              </a:rPr>
              <a:t>Do</a:t>
            </a:r>
            <a:r>
              <a:rPr sz="2400" b="1" spc="-100" dirty="0">
                <a:solidFill>
                  <a:srgbClr val="FF0000"/>
                </a:solidFill>
                <a:latin typeface="Open Sans Semibold"/>
                <a:cs typeface="Open Sans Semi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Open Sans Semibold"/>
                <a:cs typeface="Open Sans Semibold"/>
              </a:rPr>
              <a:t>not  </a:t>
            </a:r>
            <a:r>
              <a:rPr sz="2400" b="1" spc="-5" dirty="0">
                <a:solidFill>
                  <a:srgbClr val="FF0000"/>
                </a:solidFill>
                <a:latin typeface="Open Sans Semibold"/>
                <a:cs typeface="Open Sans Semibold"/>
              </a:rPr>
              <a:t>Don’t</a:t>
            </a:r>
            <a:endParaRPr sz="24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1EE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3171" y="2289174"/>
            <a:ext cx="11045190" cy="366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Students</a:t>
            </a:r>
            <a:r>
              <a:rPr sz="3700" spc="1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will: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ts val="3775"/>
              </a:lnSpc>
              <a:spcBef>
                <a:spcPts val="7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5580" algn="l"/>
                <a:tab pos="3512820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Explore</a:t>
            </a:r>
            <a:r>
              <a:rPr sz="3700" spc="3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the</a:t>
            </a:r>
            <a:r>
              <a:rPr sz="3700" spc="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five	questions (where, who, why,</a:t>
            </a:r>
            <a:r>
              <a:rPr sz="3700" spc="6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which,</a:t>
            </a:r>
            <a:endParaRPr sz="3700">
              <a:latin typeface="Ebrima"/>
              <a:cs typeface="Ebrima"/>
            </a:endParaRPr>
          </a:p>
          <a:p>
            <a:pPr marL="194945">
              <a:lnSpc>
                <a:spcPts val="3775"/>
              </a:lnSpc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what and</a:t>
            </a:r>
            <a:r>
              <a:rPr sz="3700" spc="2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how)</a:t>
            </a:r>
            <a:endParaRPr sz="3700">
              <a:latin typeface="Ebrima"/>
              <a:cs typeface="Ebrima"/>
            </a:endParaRPr>
          </a:p>
          <a:p>
            <a:pPr marL="195580" indent="-182880">
              <a:lnSpc>
                <a:spcPct val="100000"/>
              </a:lnSpc>
              <a:spcBef>
                <a:spcPts val="60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5580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Create yes and no answered questions.</a:t>
            </a:r>
            <a:r>
              <a:rPr sz="3700" spc="85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indent="-182880">
              <a:lnSpc>
                <a:spcPct val="100000"/>
              </a:lnSpc>
              <a:spcBef>
                <a:spcPts val="7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5580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Learn how to use did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not,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didn’t, do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not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don’t</a:t>
            </a:r>
            <a:r>
              <a:rPr sz="3700" spc="160" dirty="0">
                <a:solidFill>
                  <a:srgbClr val="00040D"/>
                </a:solidFill>
                <a:latin typeface="Ebrima"/>
                <a:cs typeface="Ebrima"/>
              </a:rPr>
              <a:t> </a:t>
            </a:r>
            <a:r>
              <a:rPr sz="3700" spc="-5" dirty="0">
                <a:solidFill>
                  <a:srgbClr val="00040D"/>
                </a:solidFill>
                <a:latin typeface="Wingdings"/>
                <a:cs typeface="Wingdings"/>
              </a:rPr>
              <a:t></a:t>
            </a:r>
            <a:endParaRPr sz="3700">
              <a:latin typeface="Wingdings"/>
              <a:cs typeface="Wingdings"/>
            </a:endParaRPr>
          </a:p>
          <a:p>
            <a:pPr marL="195580" marR="1229360" indent="-182880">
              <a:lnSpc>
                <a:spcPct val="70000"/>
              </a:lnSpc>
              <a:spcBef>
                <a:spcPts val="1405"/>
              </a:spcBef>
              <a:buClr>
                <a:srgbClr val="4966AC"/>
              </a:buClr>
              <a:buSzPct val="79729"/>
              <a:buFont typeface="Corbel"/>
              <a:buChar char="•"/>
              <a:tabLst>
                <a:tab pos="195580" algn="l"/>
              </a:tabLst>
            </a:pP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Use rising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intonation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in oral </a:t>
            </a:r>
            <a:r>
              <a:rPr sz="3700" spc="-10" dirty="0">
                <a:solidFill>
                  <a:srgbClr val="00040D"/>
                </a:solidFill>
                <a:latin typeface="Ebrima"/>
                <a:cs typeface="Ebrima"/>
              </a:rPr>
              <a:t>conversations </a:t>
            </a:r>
            <a:r>
              <a:rPr sz="3700" spc="-5" dirty="0">
                <a:solidFill>
                  <a:srgbClr val="00040D"/>
                </a:solidFill>
                <a:latin typeface="Ebrima"/>
                <a:cs typeface="Ebrima"/>
              </a:rPr>
              <a:t>and  reading</a:t>
            </a:r>
            <a:endParaRPr sz="37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A5735516-0D7D-42CA-A7E1-42527857AAC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10"/>
  <p:tag name="ISPRING_PRESENTATION_TITLE" val="ESLAO-4-10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797</Words>
  <Application>Microsoft Office PowerPoint</Application>
  <PresentationFormat>Widescreen</PresentationFormat>
  <Paragraphs>151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Californian FB</vt:lpstr>
      <vt:lpstr>Century Gothic</vt:lpstr>
      <vt:lpstr>Corbel</vt:lpstr>
      <vt:lpstr>Ebrima</vt:lpstr>
      <vt:lpstr>MV Boli</vt:lpstr>
      <vt:lpstr>Open Sans Semibold</vt:lpstr>
      <vt:lpstr>Times New Roman</vt:lpstr>
      <vt:lpstr>Wingdings</vt:lpstr>
      <vt:lpstr>Office Theme</vt:lpstr>
      <vt:lpstr>PowerPoint Presentation</vt:lpstr>
      <vt:lpstr>PowerPoint Presentation</vt:lpstr>
      <vt:lpstr>Asking Yes and No Questions</vt:lpstr>
      <vt:lpstr>Did and Do Questions</vt:lpstr>
      <vt:lpstr>PowerPoint Presentation</vt:lpstr>
      <vt:lpstr>Using Did not, Didn’t, Do not and Don’t</vt:lpstr>
      <vt:lpstr>PowerPoint Presentation</vt:lpstr>
      <vt:lpstr>Sam told the teacher that he  like the lesson.</vt:lpstr>
      <vt:lpstr>PowerPoint Presentation</vt:lpstr>
      <vt:lpstr>Lets  read a  story</vt:lpstr>
      <vt:lpstr>LEARNING  OUR  WORDS!</vt:lpstr>
      <vt:lpstr>Reading Vocabulary</vt:lpstr>
      <vt:lpstr>Write a definition for the words.</vt:lpstr>
      <vt:lpstr>Draw a picture and write a definition of the words.</vt:lpstr>
      <vt:lpstr>Choose three to five words from  the reading vocabulary and create  a short interesting sentence.</vt:lpstr>
      <vt:lpstr>PowerPoint Presentation</vt:lpstr>
      <vt:lpstr>Pre-Reading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you have read the story ‘Sloppy Tiger and the Party,’ write down four</vt:lpstr>
      <vt:lpstr>Post-Reading Comprehension Questions  using the 5W and H</vt:lpstr>
      <vt:lpstr>Post-Reading Comprehension Questions  using the 5W and H</vt:lpstr>
      <vt:lpstr>PowerPoint Presentation</vt:lpstr>
      <vt:lpstr>Rising Intonation in Speech</vt:lpstr>
      <vt:lpstr>PowerPoint Presentation</vt:lpstr>
      <vt:lpstr>Homework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ESLAO-4-10-Slides-Student</dc:title>
  <dc:creator>Kiran Virani</dc:creator>
  <cp:lastModifiedBy>Lakshmi Priya</cp:lastModifiedBy>
  <cp:revision>2</cp:revision>
  <dcterms:created xsi:type="dcterms:W3CDTF">2018-06-12T17:09:31Z</dcterms:created>
  <dcterms:modified xsi:type="dcterms:W3CDTF">2018-06-12T17:11:49Z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