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0"/>
  </p:notesMasterIdLst>
  <p:sldIdLst>
    <p:sldId id="256" r:id="rId2"/>
    <p:sldId id="430" r:id="rId3"/>
    <p:sldId id="445" r:id="rId4"/>
    <p:sldId id="428" r:id="rId5"/>
    <p:sldId id="429" r:id="rId6"/>
    <p:sldId id="412" r:id="rId7"/>
    <p:sldId id="446" r:id="rId8"/>
    <p:sldId id="448" r:id="rId9"/>
    <p:sldId id="447" r:id="rId10"/>
    <p:sldId id="456" r:id="rId11"/>
    <p:sldId id="360" r:id="rId12"/>
    <p:sldId id="266" r:id="rId13"/>
    <p:sldId id="452" r:id="rId14"/>
    <p:sldId id="453" r:id="rId15"/>
    <p:sldId id="454" r:id="rId16"/>
    <p:sldId id="455" r:id="rId17"/>
    <p:sldId id="431" r:id="rId18"/>
    <p:sldId id="442" r:id="rId19"/>
    <p:sldId id="432" r:id="rId20"/>
    <p:sldId id="433" r:id="rId21"/>
    <p:sldId id="434" r:id="rId22"/>
    <p:sldId id="435" r:id="rId23"/>
    <p:sldId id="436" r:id="rId24"/>
    <p:sldId id="437" r:id="rId25"/>
    <p:sldId id="438" r:id="rId26"/>
    <p:sldId id="439" r:id="rId27"/>
    <p:sldId id="440" r:id="rId28"/>
    <p:sldId id="441" r:id="rId29"/>
    <p:sldId id="444" r:id="rId30"/>
    <p:sldId id="427" r:id="rId31"/>
    <p:sldId id="443" r:id="rId32"/>
    <p:sldId id="457" r:id="rId33"/>
    <p:sldId id="449" r:id="rId34"/>
    <p:sldId id="450" r:id="rId35"/>
    <p:sldId id="451" r:id="rId36"/>
    <p:sldId id="458" r:id="rId37"/>
    <p:sldId id="388" r:id="rId38"/>
    <p:sldId id="384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78229" autoAdjust="0"/>
  </p:normalViewPr>
  <p:slideViewPr>
    <p:cSldViewPr snapToGrid="0">
      <p:cViewPr varScale="1">
        <p:scale>
          <a:sx n="68" d="100"/>
          <a:sy n="68" d="100"/>
        </p:scale>
        <p:origin x="3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6C8207-BB2A-440C-9C07-03D8257EAB7C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C2918-7C4F-4820-828D-55075BE03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71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the students</a:t>
            </a:r>
            <a:r>
              <a:rPr lang="en-US" baseline="0" dirty="0"/>
              <a:t> to the unit.</a:t>
            </a:r>
          </a:p>
          <a:p>
            <a:r>
              <a:rPr lang="en-US" baseline="0" dirty="0"/>
              <a:t>Ask the students how there week has been and discuss some of the fun things they did at school or for fun to establish a rapport with your students.</a:t>
            </a:r>
          </a:p>
          <a:p>
            <a:endParaRPr lang="en-US" baseline="0" dirty="0"/>
          </a:p>
          <a:p>
            <a:r>
              <a:rPr lang="en-US" baseline="0" dirty="0"/>
              <a:t>Ask the students if they have been to the Zoo before? What animals did they see? What animals can they see in this picture.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476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54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4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9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7474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82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m45yDiscuss the</a:t>
            </a:r>
            <a:r>
              <a:rPr lang="en-US" baseline="0" dirty="0"/>
              <a:t> goals for todays lesson. Emphasize to the students that there writing and pictures must be descriptive.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C2918-7C4F-4820-828D-55075BE03E0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9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06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82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1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9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8347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1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23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57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742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38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45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4D1BDAF-937E-4EC8-90C1-1FC752763539}" type="datetimeFigureOut">
              <a:rPr lang="en-US" smtClean="0"/>
              <a:t>11/28/2016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399FE312-E4BF-47B5-91DD-71ECC598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455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43" y="238539"/>
            <a:ext cx="11675166" cy="64256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4786" y="5864412"/>
            <a:ext cx="11155680" cy="646331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HelloMissThang" panose="02000603000000000000" pitchFamily="2" charset="0"/>
                <a:ea typeface="HelloMissThang" panose="02000603000000000000" pitchFamily="2" charset="0"/>
              </a:rPr>
              <a:t>Welcome to the Animal Kingdom! This is Lesson 10!</a:t>
            </a:r>
            <a:endParaRPr lang="en-US" sz="2000" b="1" dirty="0">
              <a:latin typeface="HelloMissThang" panose="02000603000000000000" pitchFamily="2" charset="0"/>
              <a:ea typeface="HelloMissThang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28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508558" y="2016158"/>
            <a:ext cx="11350362" cy="46863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Explore the five questions (where, who, why, which, what and how)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Create yes and no answered questions.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how to use did not, didn’t, do not and don’t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Use rising intonation in oral conversations and reading</a:t>
            </a:r>
          </a:p>
        </p:txBody>
      </p:sp>
    </p:spTree>
    <p:extLst>
      <p:ext uri="{BB962C8B-B14F-4D97-AF65-F5344CB8AC3E}">
        <p14:creationId xmlns:p14="http://schemas.microsoft.com/office/powerpoint/2010/main" val="211223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taestfulreviews.files.wordpress.com/2013/07/rafiki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9" y="240870"/>
            <a:ext cx="8469310" cy="637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7609667" y="418455"/>
            <a:ext cx="4014061" cy="362660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Flama Condensed Medium" panose="02000000000000000000" pitchFamily="50" charset="0"/>
              </a:rPr>
              <a:t>Lets read a story</a:t>
            </a:r>
          </a:p>
        </p:txBody>
      </p:sp>
    </p:spTree>
    <p:extLst>
      <p:ext uri="{BB962C8B-B14F-4D97-AF65-F5344CB8AC3E}">
        <p14:creationId xmlns:p14="http://schemas.microsoft.com/office/powerpoint/2010/main" val="3844516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5289" y="701075"/>
            <a:ext cx="909224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FFFF00"/>
                </a:solidFill>
                <a:latin typeface="Flama Condensed Medium" panose="02000000000000000000" pitchFamily="50" charset="0"/>
              </a:rPr>
              <a:t>LEARNING OUR WORDS!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832" y="444753"/>
            <a:ext cx="3450614" cy="207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3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9200" y="487680"/>
            <a:ext cx="9707880" cy="110799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Photographs" pitchFamily="2" charset="0"/>
              </a:rPr>
              <a:t>Reading Vocabulary</a:t>
            </a:r>
            <a:endParaRPr lang="en-CA" sz="6600" dirty="0">
              <a:latin typeface="Photographs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927" y="1859280"/>
            <a:ext cx="3197484" cy="39703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Flama Semicondensed Basic" panose="02000000000000000000" pitchFamily="50" charset="0"/>
              </a:rPr>
              <a:t>Frankfurters</a:t>
            </a:r>
          </a:p>
          <a:p>
            <a:endParaRPr lang="en-US" sz="3600" dirty="0">
              <a:solidFill>
                <a:srgbClr val="0070C0"/>
              </a:solidFill>
              <a:latin typeface="Flama Semicondensed Basic" panose="02000000000000000000" pitchFamily="50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Flama Semicondensed Basic" panose="02000000000000000000" pitchFamily="50" charset="0"/>
              </a:rPr>
              <a:t>Annoyed</a:t>
            </a:r>
          </a:p>
          <a:p>
            <a:endParaRPr lang="en-US" sz="3600" dirty="0">
              <a:solidFill>
                <a:srgbClr val="0070C0"/>
              </a:solidFill>
              <a:latin typeface="Flama Semicondensed Basic" panose="02000000000000000000" pitchFamily="50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Flama Semicondensed Basic" panose="02000000000000000000" pitchFamily="50" charset="0"/>
              </a:rPr>
              <a:t>Plastic</a:t>
            </a:r>
          </a:p>
          <a:p>
            <a:endParaRPr lang="en-US" sz="3600" dirty="0">
              <a:solidFill>
                <a:srgbClr val="0070C0"/>
              </a:solidFill>
              <a:latin typeface="Flama Semicondensed Basic" panose="02000000000000000000" pitchFamily="50" charset="0"/>
            </a:endParaRPr>
          </a:p>
          <a:p>
            <a:r>
              <a:rPr lang="en-US" sz="3600" dirty="0">
                <a:solidFill>
                  <a:srgbClr val="0070C0"/>
                </a:solidFill>
                <a:latin typeface="Flama Semicondensed Basic" panose="02000000000000000000" pitchFamily="50" charset="0"/>
              </a:rPr>
              <a:t>Dish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319" t="34375" r="41098" b="20625"/>
          <a:stretch/>
        </p:blipFill>
        <p:spPr>
          <a:xfrm>
            <a:off x="7619999" y="1859280"/>
            <a:ext cx="3596641" cy="1667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031" t="28958" r="52929" b="15417"/>
          <a:stretch/>
        </p:blipFill>
        <p:spPr>
          <a:xfrm>
            <a:off x="4251959" y="1859280"/>
            <a:ext cx="2255521" cy="2272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770" t="28958" r="45783" b="15000"/>
          <a:stretch/>
        </p:blipFill>
        <p:spPr>
          <a:xfrm>
            <a:off x="8016239" y="3844439"/>
            <a:ext cx="3200401" cy="221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4085" t="35833" r="40864" b="21875"/>
          <a:stretch/>
        </p:blipFill>
        <p:spPr>
          <a:xfrm>
            <a:off x="3791531" y="4517975"/>
            <a:ext cx="4026588" cy="17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98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552091"/>
            <a:ext cx="1109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Write a definition for the 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words.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5002" y="5099416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tiger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2612" y="5099416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balloons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37851" y="5103430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spoons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27" y="1932071"/>
            <a:ext cx="2725052" cy="2737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382" y="1932070"/>
            <a:ext cx="2537508" cy="27372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933" y="1932070"/>
            <a:ext cx="2700884" cy="273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09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596" y="552091"/>
            <a:ext cx="11093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Draw a picture and write a definition of the </a:t>
            </a:r>
            <a:r>
              <a:rPr lang="en-US" sz="4800" b="1" dirty="0">
                <a:solidFill>
                  <a:srgbClr val="0070C0"/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 </a:t>
            </a:r>
            <a:r>
              <a:rPr lang="en-US" sz="4400" dirty="0">
                <a:solidFill>
                  <a:schemeClr val="accent4">
                    <a:lumMod val="75000"/>
                  </a:schemeClr>
                </a:solidFill>
                <a:latin typeface="Flama Condensed Medium" panose="02000000000000000000" pitchFamily="50" charset="0"/>
                <a:cs typeface="Arial" panose="020B0604020202020204" pitchFamily="34" charset="0"/>
              </a:rPr>
              <a:t>words.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4373" y="5415102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paws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9855" y="5415102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candles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80152" y="5415102"/>
            <a:ext cx="33470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Flama Semicondensed Basic" panose="02000000000000000000" pitchFamily="50" charset="0"/>
                <a:cs typeface="Arial" panose="020B0604020202020204" pitchFamily="34" charset="0"/>
              </a:rPr>
              <a:t>party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08" y="2429586"/>
            <a:ext cx="2188878" cy="2819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28" y="2429586"/>
            <a:ext cx="3109103" cy="20689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24" y="2429585"/>
            <a:ext cx="3109104" cy="206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852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7439" y="2148839"/>
            <a:ext cx="7724503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Flama Semicondensed Basic" panose="02000000000000000000" pitchFamily="50" charset="0"/>
              </a:rPr>
              <a:t>Choose three to five words from the reading vocabulary and create a short interesting sentence.</a:t>
            </a:r>
            <a:endParaRPr lang="en-CA" sz="3600" dirty="0">
              <a:solidFill>
                <a:srgbClr val="FFC000"/>
              </a:solidFill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009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18" t="7703" r="15389" b="5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26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88248"/>
            <a:ext cx="117197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u="sng" dirty="0">
                <a:solidFill>
                  <a:srgbClr val="FFFF00"/>
                </a:solidFill>
                <a:latin typeface="Photographs" pitchFamily="2" charset="0"/>
                <a:cs typeface="MV Boli" panose="02000500030200090000" pitchFamily="2" charset="0"/>
              </a:rPr>
              <a:t>Pre-Reading Activities</a:t>
            </a:r>
            <a:endParaRPr lang="en-US" sz="4400" u="sng" dirty="0">
              <a:solidFill>
                <a:srgbClr val="FFFF00"/>
              </a:solidFill>
              <a:latin typeface="Photographs" pitchFamily="2" charset="0"/>
              <a:cs typeface="MV Boli" panose="02000500030200090000" pitchFamily="2" charset="0"/>
            </a:endParaRPr>
          </a:p>
          <a:p>
            <a:endParaRPr lang="en-US" sz="3600" dirty="0">
              <a:latin typeface="Flama Condensed Light" panose="02000000000000000000" pitchFamily="50" charset="0"/>
            </a:endParaRPr>
          </a:p>
          <a:p>
            <a:endParaRPr lang="en-CA" sz="3600" dirty="0">
              <a:latin typeface="Flama Condensed Light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119" y="1274662"/>
            <a:ext cx="9016514" cy="5126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Flama Semicondensed Basic" panose="02000000000000000000" pitchFamily="50" charset="0"/>
              </a:rPr>
              <a:t>Look at the illustration on the front cover of the book.</a:t>
            </a:r>
          </a:p>
          <a:p>
            <a:endParaRPr lang="en-US" sz="2400" dirty="0">
              <a:solidFill>
                <a:srgbClr val="FF0000"/>
              </a:solidFill>
              <a:latin typeface="Flama Semicondensed Basic" panose="02000000000000000000" pitchFamily="50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What do you think happens in the story?</a:t>
            </a:r>
          </a:p>
          <a:p>
            <a:endParaRPr lang="en-US" sz="24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Who is this story about?</a:t>
            </a:r>
          </a:p>
          <a:p>
            <a:endParaRPr lang="en-US" sz="24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Where is the story taking place?</a:t>
            </a:r>
          </a:p>
          <a:p>
            <a:endParaRPr lang="en-US" sz="24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Why are they sitting around a table?</a:t>
            </a:r>
          </a:p>
          <a:p>
            <a:endParaRPr lang="en-US" sz="24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When does the story take place?</a:t>
            </a:r>
          </a:p>
          <a:p>
            <a:endParaRPr lang="en-US" sz="24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How can you know the story before reading the book?</a:t>
            </a:r>
            <a:endParaRPr lang="en-CA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705" t="55506" r="22447" b="14533"/>
          <a:stretch/>
        </p:blipFill>
        <p:spPr>
          <a:xfrm>
            <a:off x="7794172" y="2993534"/>
            <a:ext cx="2322286" cy="21916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4059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19" t="7525" r="15587" b="5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70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013" t="15320" r="43975" b="8416"/>
          <a:stretch/>
        </p:blipFill>
        <p:spPr>
          <a:xfrm>
            <a:off x="899886" y="609601"/>
            <a:ext cx="4034971" cy="55154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599" y="1659154"/>
            <a:ext cx="5608163" cy="452431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latin typeface="Flama Semicondensed Basic" panose="02000000000000000000" pitchFamily="50" charset="0"/>
              </a:rPr>
              <a:t>Read through the poem.</a:t>
            </a:r>
          </a:p>
          <a:p>
            <a:pPr algn="ctr"/>
            <a:endParaRPr lang="en-US" sz="3600" dirty="0">
              <a:solidFill>
                <a:srgbClr val="FFC000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Flama Semicondensed Basic" panose="02000000000000000000" pitchFamily="50" charset="0"/>
              </a:rPr>
              <a:t>Create an additional stanza of the poem using the following starter:</a:t>
            </a:r>
          </a:p>
          <a:p>
            <a:pPr algn="ctr"/>
            <a:endParaRPr lang="en-US" sz="3600" dirty="0">
              <a:solidFill>
                <a:srgbClr val="FFC000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3600" dirty="0">
                <a:solidFill>
                  <a:srgbClr val="FFC000"/>
                </a:solidFill>
                <a:latin typeface="Flama Semicondensed Basic" panose="02000000000000000000" pitchFamily="50" charset="0"/>
              </a:rPr>
              <a:t>Never take a cow…..</a:t>
            </a:r>
            <a:endParaRPr lang="en-CA" sz="3600" dirty="0">
              <a:solidFill>
                <a:srgbClr val="FFC000"/>
              </a:solidFill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9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19" t="7878" r="15488" b="4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3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19" t="7703" r="15488" b="532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429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16" t="8230" r="15389" b="5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17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17" t="7703" r="15290" b="49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786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719" t="7703" r="15488" b="53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99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17" t="7878" r="15389" b="51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28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818" t="7703" r="15389" b="532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668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17" t="7703" r="15389" b="5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159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016" t="7704" r="15389" b="52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31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0514" y="769257"/>
            <a:ext cx="9985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Now that you have read the story ‘Sloppy Tiger and the Party,’</a:t>
            </a:r>
            <a:r>
              <a:rPr lang="en-CA" sz="4000" b="1" dirty="0">
                <a:solidFill>
                  <a:srgbClr val="FF0000"/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 write down four questions using the 5W’s and H.</a:t>
            </a:r>
            <a:endParaRPr lang="en-US" sz="4000" b="1" dirty="0">
              <a:solidFill>
                <a:srgbClr val="FF0000"/>
              </a:solidFill>
              <a:latin typeface="HelloMissThang" panose="02000603000000000000" pitchFamily="2" charset="0"/>
              <a:ea typeface="HelloMissThang" panose="02000603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719" t="24125" r="26064" b="41626"/>
          <a:stretch/>
        </p:blipFill>
        <p:spPr>
          <a:xfrm>
            <a:off x="696686" y="3918857"/>
            <a:ext cx="3381829" cy="230777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685122" y="5675127"/>
            <a:ext cx="6210098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CA" sz="2800" dirty="0"/>
              <a:t>Who, What, Where, When, Why and How</a:t>
            </a:r>
          </a:p>
        </p:txBody>
      </p:sp>
    </p:spTree>
    <p:extLst>
      <p:ext uri="{BB962C8B-B14F-4D97-AF65-F5344CB8AC3E}">
        <p14:creationId xmlns:p14="http://schemas.microsoft.com/office/powerpoint/2010/main" val="2468136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Explore the questions (who, what, where, when, why and how)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Create yes and no answered questions.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how to use did not, didn’t, do not and don’t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Use rising intonation in oral conversations and reading</a:t>
            </a:r>
          </a:p>
        </p:txBody>
      </p:sp>
    </p:spTree>
    <p:extLst>
      <p:ext uri="{BB962C8B-B14F-4D97-AF65-F5344CB8AC3E}">
        <p14:creationId xmlns:p14="http://schemas.microsoft.com/office/powerpoint/2010/main" val="11992904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820" y="244699"/>
            <a:ext cx="11719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Photographs" pitchFamily="2" charset="0"/>
                <a:cs typeface="MV Boli" panose="02000500030200090000" pitchFamily="2" charset="0"/>
              </a:rPr>
              <a:t>Post-Reading Comprehension Questions using the 5W and H</a:t>
            </a:r>
          </a:p>
          <a:p>
            <a:endParaRPr lang="en-US" sz="4000" b="1" dirty="0">
              <a:latin typeface="Flama Condensed Light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923" y="1779687"/>
            <a:ext cx="1097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Whose party are they attending?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What did the tiger promise his friend?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Why did the balloons pop?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How did the tiger eat his ice cream?</a:t>
            </a:r>
          </a:p>
          <a:p>
            <a:endParaRPr lang="en-US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What did the tiger want to play with at the party?</a:t>
            </a:r>
          </a:p>
          <a:p>
            <a:endParaRPr lang="en-CA" sz="36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247" t="29514" r="16869" b="14533"/>
          <a:stretch/>
        </p:blipFill>
        <p:spPr>
          <a:xfrm>
            <a:off x="9408628" y="1924181"/>
            <a:ext cx="2264229" cy="26494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38795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820" y="244699"/>
            <a:ext cx="117197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FF00"/>
                </a:solidFill>
                <a:latin typeface="Photographs" pitchFamily="2" charset="0"/>
                <a:cs typeface="MV Boli" panose="02000500030200090000" pitchFamily="2" charset="0"/>
              </a:rPr>
              <a:t>Post-Reading Comprehension Questions using the 5W and H</a:t>
            </a:r>
          </a:p>
          <a:p>
            <a:endParaRPr lang="en-US" sz="4000" b="1" dirty="0">
              <a:latin typeface="Flama Condensed Light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4082" y="1866956"/>
            <a:ext cx="10972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What did the tiger do to Jim’s birthday cake?</a:t>
            </a:r>
          </a:p>
          <a:p>
            <a:endParaRPr lang="en-US" sz="36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Why were they asked to leave the party?</a:t>
            </a:r>
          </a:p>
          <a:p>
            <a:endParaRPr lang="en-US" sz="36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What did Jim’s mother give the tiger at the </a:t>
            </a:r>
          </a:p>
          <a:p>
            <a:r>
              <a:rPr lang="en-US" sz="36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end of the party? </a:t>
            </a:r>
          </a:p>
          <a:p>
            <a:endParaRPr lang="en-US" sz="36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36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Where was the party?</a:t>
            </a:r>
          </a:p>
          <a:p>
            <a:endParaRPr lang="en-CA" sz="36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247" t="29514" r="16869" b="14533"/>
          <a:stretch/>
        </p:blipFill>
        <p:spPr>
          <a:xfrm>
            <a:off x="9785023" y="4103721"/>
            <a:ext cx="1963709" cy="22977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98395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Explore the questions (who, what, where, when, why and how)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Create yes and no answered questions.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how to use did not, didn’t, do not and don’t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Use rising intonation in oral conversations and reading</a:t>
            </a:r>
          </a:p>
        </p:txBody>
      </p:sp>
    </p:spTree>
    <p:extLst>
      <p:ext uri="{BB962C8B-B14F-4D97-AF65-F5344CB8AC3E}">
        <p14:creationId xmlns:p14="http://schemas.microsoft.com/office/powerpoint/2010/main" val="20174985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8160" y="472440"/>
            <a:ext cx="1117092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Photographs" pitchFamily="2" charset="0"/>
              </a:rPr>
              <a:t>Rising Intonation</a:t>
            </a:r>
            <a:r>
              <a:rPr lang="en-CA" sz="5400" b="1" dirty="0">
                <a:solidFill>
                  <a:srgbClr val="FFFF00"/>
                </a:solidFill>
                <a:latin typeface="Photographs" pitchFamily="2" charset="0"/>
              </a:rPr>
              <a:t> in Speech</a:t>
            </a:r>
          </a:p>
          <a:p>
            <a:endParaRPr lang="en-US" sz="2800" dirty="0">
              <a:solidFill>
                <a:schemeClr val="tx2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Intonation is </a:t>
            </a:r>
            <a:r>
              <a:rPr lang="en-US" sz="3600" u="sng" dirty="0">
                <a:solidFill>
                  <a:srgbClr val="FF0000"/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how</a:t>
            </a:r>
            <a:r>
              <a:rPr lang="en-US" sz="3600" dirty="0">
                <a:solidFill>
                  <a:srgbClr val="FF0000"/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 we say things, rather than what we say.</a:t>
            </a:r>
          </a:p>
          <a:p>
            <a:endParaRPr lang="en-US" sz="2800" dirty="0">
              <a:solidFill>
                <a:schemeClr val="tx2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chemeClr val="tx2"/>
                </a:solidFill>
                <a:latin typeface="Flama Semicondensed Basic" panose="02000000000000000000" pitchFamily="50" charset="0"/>
              </a:rPr>
              <a:t>For example:</a:t>
            </a:r>
          </a:p>
          <a:p>
            <a:endParaRPr lang="en-US" sz="2800" dirty="0">
              <a:solidFill>
                <a:schemeClr val="tx2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Flama Semicondensed Basic" panose="02000000000000000000" pitchFamily="50" charset="0"/>
              </a:rPr>
              <a:t>It’s raining. (No intonation – statement)</a:t>
            </a:r>
          </a:p>
          <a:p>
            <a:pPr algn="ctr"/>
            <a:endParaRPr lang="en-US" sz="2800" dirty="0">
              <a:solidFill>
                <a:schemeClr val="tx2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Flama Semicondensed Basic" panose="02000000000000000000" pitchFamily="50" charset="0"/>
              </a:rPr>
              <a:t>It’s raining. (Rising intonation – Surprise or question)</a:t>
            </a:r>
          </a:p>
          <a:p>
            <a:pPr algn="ctr"/>
            <a:endParaRPr lang="en-US" sz="2800" dirty="0">
              <a:solidFill>
                <a:schemeClr val="tx2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800" dirty="0">
                <a:solidFill>
                  <a:schemeClr val="tx2"/>
                </a:solidFill>
                <a:latin typeface="Flama Semicondensed Basic" panose="02000000000000000000" pitchFamily="50" charset="0"/>
              </a:rPr>
              <a:t>It’s raining. (Low intonation – Sadness)</a:t>
            </a:r>
          </a:p>
        </p:txBody>
      </p:sp>
    </p:spTree>
    <p:extLst>
      <p:ext uri="{BB962C8B-B14F-4D97-AF65-F5344CB8AC3E}">
        <p14:creationId xmlns:p14="http://schemas.microsoft.com/office/powerpoint/2010/main" val="22413615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655320"/>
            <a:ext cx="749808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Cartoonist" panose="00000400000000000000" pitchFamily="2" charset="0"/>
              </a:rPr>
              <a:t>Practicing intonation</a:t>
            </a:r>
            <a:endParaRPr lang="en-CA" sz="4000" b="1" dirty="0">
              <a:solidFill>
                <a:srgbClr val="FFC000"/>
              </a:solidFill>
              <a:latin typeface="Cartoonist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9800" y="1920240"/>
            <a:ext cx="7498080" cy="3970318"/>
          </a:xfrm>
          <a:prstGeom prst="rect">
            <a:avLst/>
          </a:prstGeom>
          <a:gradFill flip="none" rotWithShape="1">
            <a:gsLst>
              <a:gs pos="0">
                <a:srgbClr val="FFFF00"/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bg2"/>
                </a:solidFill>
                <a:latin typeface="Flama Semicondensed Basic" panose="02000000000000000000" pitchFamily="50" charset="0"/>
              </a:rPr>
              <a:t>Say these phrases with rising intonation</a:t>
            </a:r>
          </a:p>
          <a:p>
            <a:pPr algn="ctr"/>
            <a:endParaRPr lang="en-US" sz="2800" dirty="0">
              <a:solidFill>
                <a:schemeClr val="bg2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Flama Semicondensed Basic" panose="02000000000000000000" pitchFamily="50" charset="0"/>
              </a:rPr>
              <a:t>It’s  </a:t>
            </a:r>
            <a:r>
              <a:rPr lang="en-US" sz="2800" dirty="0">
                <a:solidFill>
                  <a:srgbClr val="FF0000"/>
                </a:solidFill>
                <a:latin typeface="Flama Semicondensed Basic" panose="02000000000000000000" pitchFamily="50" charset="0"/>
              </a:rPr>
              <a:t>cold.</a:t>
            </a:r>
          </a:p>
          <a:p>
            <a:pPr algn="ctr"/>
            <a:endParaRPr lang="en-US" sz="2800" dirty="0">
              <a:solidFill>
                <a:schemeClr val="bg2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Flama Semicondensed Basic" panose="02000000000000000000" pitchFamily="50" charset="0"/>
              </a:rPr>
              <a:t>Stop </a:t>
            </a:r>
            <a:r>
              <a:rPr lang="en-US" sz="2800" dirty="0">
                <a:solidFill>
                  <a:srgbClr val="FF0000"/>
                </a:solidFill>
                <a:latin typeface="Flama Semicondensed Basic" panose="02000000000000000000" pitchFamily="50" charset="0"/>
              </a:rPr>
              <a:t>there.</a:t>
            </a:r>
          </a:p>
          <a:p>
            <a:pPr algn="ctr"/>
            <a:endParaRPr lang="en-US" sz="2800" dirty="0">
              <a:solidFill>
                <a:schemeClr val="bg2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Flama Semicondensed Basic" panose="02000000000000000000" pitchFamily="50" charset="0"/>
              </a:rPr>
              <a:t>Where?</a:t>
            </a:r>
          </a:p>
          <a:p>
            <a:pPr algn="ctr"/>
            <a:endParaRPr lang="en-US" sz="2800" dirty="0">
              <a:solidFill>
                <a:schemeClr val="bg2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800" dirty="0">
                <a:solidFill>
                  <a:schemeClr val="bg2"/>
                </a:solidFill>
                <a:latin typeface="Flama Semicondensed Basic" panose="02000000000000000000" pitchFamily="50" charset="0"/>
              </a:rPr>
              <a:t>It </a:t>
            </a:r>
            <a:r>
              <a:rPr lang="en-US" sz="2800" dirty="0">
                <a:solidFill>
                  <a:srgbClr val="FF0000"/>
                </a:solidFill>
                <a:latin typeface="Flama Semicondensed Basic" panose="02000000000000000000" pitchFamily="50" charset="0"/>
              </a:rPr>
              <a:t>fell.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6781800" y="2926080"/>
            <a:ext cx="1996440" cy="33528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888480" y="3737759"/>
            <a:ext cx="1996440" cy="33528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644640" y="4549438"/>
            <a:ext cx="1996440" cy="33528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6644640" y="5375151"/>
            <a:ext cx="1996440" cy="33528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32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655320"/>
            <a:ext cx="7498080" cy="70788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C000"/>
                </a:solidFill>
                <a:latin typeface="Cartoonist" panose="00000400000000000000" pitchFamily="2" charset="0"/>
              </a:rPr>
              <a:t>Practicing intonation</a:t>
            </a:r>
            <a:endParaRPr lang="en-CA" sz="4000" b="1" dirty="0">
              <a:solidFill>
                <a:srgbClr val="FFC000"/>
              </a:solidFill>
              <a:latin typeface="Cartoonist" panose="000004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7719" y="2026920"/>
            <a:ext cx="4923777" cy="352546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  <a:latin typeface="Flama Semicondensed Basic" panose="02000000000000000000" pitchFamily="50" charset="0"/>
              </a:rPr>
              <a:t>Have a conversation with your teacher or classmates about their week. </a:t>
            </a:r>
          </a:p>
          <a:p>
            <a:pPr algn="ctr"/>
            <a:endParaRPr lang="en-US" sz="2400" dirty="0">
              <a:solidFill>
                <a:srgbClr val="0070C0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Flama Semicondensed Basic" panose="02000000000000000000" pitchFamily="50" charset="0"/>
              </a:rPr>
              <a:t>Ask questions and listen to the answers.</a:t>
            </a:r>
          </a:p>
          <a:p>
            <a:pPr algn="ctr"/>
            <a:endParaRPr lang="en-US" sz="2400" dirty="0">
              <a:solidFill>
                <a:srgbClr val="0070C0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400" dirty="0">
                <a:solidFill>
                  <a:srgbClr val="0070C0"/>
                </a:solidFill>
                <a:latin typeface="Flama Semicondensed Basic" panose="02000000000000000000" pitchFamily="50" charset="0"/>
              </a:rPr>
              <a:t>Where can you hear rising intonation?</a:t>
            </a:r>
            <a:endParaRPr lang="en-CA" sz="2400" dirty="0">
              <a:solidFill>
                <a:srgbClr val="0070C0"/>
              </a:solidFill>
              <a:latin typeface="Flama Semicondensed Basic" panose="02000000000000000000" pitchFamily="5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563" t="28542" r="52108" b="19375"/>
          <a:stretch/>
        </p:blipFill>
        <p:spPr>
          <a:xfrm>
            <a:off x="6461759" y="1645414"/>
            <a:ext cx="4206241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611689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Explore the questions (who, what, where, when, why and how)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 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Create yes and no answered questions.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how to use did not, didn’t, do not and don’t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Use rising intonation in oral conversations and reading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5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4951" y="672860"/>
            <a:ext cx="967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Homework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2631" y="1920240"/>
            <a:ext cx="9351609" cy="35394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Flama Semicondensed Basic" panose="02000000000000000000" pitchFamily="50" charset="0"/>
              </a:rPr>
              <a:t>Write a list of questions with the 5W and H.</a:t>
            </a:r>
          </a:p>
          <a:p>
            <a:endParaRPr lang="en-US" sz="3200" dirty="0">
              <a:solidFill>
                <a:schemeClr val="bg2">
                  <a:lumMod val="50000"/>
                </a:schemeClr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Flama Semicondensed Basic" panose="02000000000000000000" pitchFamily="50" charset="0"/>
              </a:rPr>
              <a:t>Write sentences and questions using did not, didn’t, do not and didn’t.</a:t>
            </a:r>
          </a:p>
          <a:p>
            <a:endParaRPr lang="en-US" sz="3200" dirty="0">
              <a:solidFill>
                <a:schemeClr val="bg2">
                  <a:lumMod val="50000"/>
                </a:schemeClr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Flama Semicondensed Basic" panose="02000000000000000000" pitchFamily="50" charset="0"/>
              </a:rPr>
              <a:t>Create interesting sentences using the reading vocabulary.</a:t>
            </a:r>
            <a:endParaRPr lang="en-CA" sz="3200" dirty="0">
              <a:solidFill>
                <a:schemeClr val="bg2">
                  <a:lumMod val="50000"/>
                </a:schemeClr>
              </a:solidFill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50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4951" y="672860"/>
            <a:ext cx="96788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Final Thoughts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35914" y="2651024"/>
            <a:ext cx="8402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Flama Condensed Medium" panose="02000000000000000000" pitchFamily="50" charset="0"/>
                <a:cs typeface="Arial" panose="020B0604020202020204" pitchFamily="34" charset="0"/>
              </a:rPr>
              <a:t>Do you have any questions?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95" t="42209" r="64979" b="15361"/>
          <a:stretch/>
        </p:blipFill>
        <p:spPr>
          <a:xfrm>
            <a:off x="9004457" y="3004967"/>
            <a:ext cx="2202288" cy="31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00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343" y="377371"/>
            <a:ext cx="1148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bubble &amp; soap" panose="02000000000000000000" pitchFamily="2" charset="0"/>
                <a:ea typeface="Always In My Heart" panose="02000603000000000000" pitchFamily="2" charset="0"/>
              </a:rPr>
              <a:t>Asking Yes and No Questions</a:t>
            </a:r>
            <a:endParaRPr lang="en-CA" sz="5400" dirty="0">
              <a:solidFill>
                <a:srgbClr val="FF0000"/>
              </a:solidFill>
              <a:latin typeface="bubble &amp; soap" panose="02000000000000000000" pitchFamily="2" charset="0"/>
              <a:ea typeface="Always In My Heart" panose="020006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59099" y="2099257"/>
            <a:ext cx="4327301" cy="357567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50000"/>
                  </a:schemeClr>
                </a:solidFill>
                <a:latin typeface="Flama Semicondensed Basic" panose="02000000000000000000" pitchFamily="50" charset="0"/>
              </a:rPr>
              <a:t>Asking a question which has a yes or no answer is a ‘closed’ question. This is because you do not need more information.</a:t>
            </a:r>
            <a:endParaRPr lang="en-CA" sz="3200" dirty="0">
              <a:solidFill>
                <a:schemeClr val="bg2">
                  <a:lumMod val="50000"/>
                </a:schemeClr>
              </a:solidFill>
              <a:latin typeface="Flama Semicondensed Basic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21318" y="4082602"/>
            <a:ext cx="5051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C00000"/>
                </a:solidFill>
                <a:latin typeface="Flama Semicondensed Basic" panose="02000000000000000000" pitchFamily="50" charset="0"/>
              </a:rPr>
              <a:t>These questions start with ‘did’ or ‘do.’</a:t>
            </a:r>
            <a:endParaRPr lang="en-CA" sz="4000" dirty="0">
              <a:solidFill>
                <a:srgbClr val="C00000"/>
              </a:solidFill>
              <a:latin typeface="Flama Semicondensed Basic" panose="020000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015" t="32174" r="52607" b="12192"/>
          <a:stretch/>
        </p:blipFill>
        <p:spPr>
          <a:xfrm>
            <a:off x="7405353" y="1513234"/>
            <a:ext cx="2364292" cy="23568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8760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8186" y="502276"/>
            <a:ext cx="11011437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bubble &amp; soap" panose="02000000000000000000" pitchFamily="2" charset="0"/>
              </a:rPr>
              <a:t>Did and Do Questions</a:t>
            </a:r>
          </a:p>
          <a:p>
            <a:pPr algn="ctr"/>
            <a:endParaRPr lang="en-US" sz="4800" dirty="0">
              <a:solidFill>
                <a:srgbClr val="C00000"/>
              </a:solidFill>
              <a:latin typeface="bubble &amp; soap" panose="02000000000000000000" pitchFamily="2" charset="0"/>
            </a:endParaRPr>
          </a:p>
          <a:p>
            <a:endParaRPr lang="en-US" dirty="0"/>
          </a:p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Flama Semicondensed Basic" panose="02000000000000000000" pitchFamily="50" charset="0"/>
              </a:rPr>
              <a:t>Did you take a shower?</a:t>
            </a:r>
          </a:p>
          <a:p>
            <a:endParaRPr lang="en-US" sz="3200" dirty="0">
              <a:solidFill>
                <a:schemeClr val="bg2">
                  <a:lumMod val="75000"/>
                </a:schemeClr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Flama Semicondensed Basic" panose="02000000000000000000" pitchFamily="50" charset="0"/>
              </a:rPr>
              <a:t>Do you like chocolate?</a:t>
            </a:r>
          </a:p>
          <a:p>
            <a:endParaRPr lang="en-US" sz="3200" dirty="0">
              <a:solidFill>
                <a:schemeClr val="bg2">
                  <a:lumMod val="75000"/>
                </a:schemeClr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Flama Semicondensed Basic" panose="02000000000000000000" pitchFamily="50" charset="0"/>
              </a:rPr>
              <a:t>Did you eat a piece of cake?</a:t>
            </a:r>
          </a:p>
          <a:p>
            <a:endParaRPr lang="en-US" sz="3200" dirty="0">
              <a:solidFill>
                <a:schemeClr val="bg2">
                  <a:lumMod val="75000"/>
                </a:schemeClr>
              </a:solidFill>
              <a:latin typeface="Flama Semicondensed Basic" panose="02000000000000000000" pitchFamily="50" charset="0"/>
            </a:endParaRPr>
          </a:p>
          <a:p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Flama Semicondensed Basic" panose="02000000000000000000" pitchFamily="50" charset="0"/>
              </a:rPr>
              <a:t>Do you want to go to the park?</a:t>
            </a:r>
            <a:endParaRPr lang="en-CA" sz="3200" dirty="0">
              <a:solidFill>
                <a:schemeClr val="bg2">
                  <a:lumMod val="75000"/>
                </a:schemeClr>
              </a:solidFill>
              <a:latin typeface="Flama Semicondensed Basic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6092" y="2107885"/>
            <a:ext cx="4685120" cy="246221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FF00"/>
                </a:solidFill>
                <a:latin typeface="Always Forever" pitchFamily="2" charset="0"/>
              </a:rPr>
              <a:t>Lets write some examples and ask our classmates</a:t>
            </a:r>
            <a:r>
              <a:rPr lang="en-US" sz="6600" dirty="0">
                <a:solidFill>
                  <a:srgbClr val="FFFF00"/>
                </a:solidFill>
                <a:latin typeface="Always Forever" pitchFamily="2" charset="0"/>
              </a:rPr>
              <a:t>.</a:t>
            </a:r>
            <a:endParaRPr lang="en-CA" sz="6600" dirty="0">
              <a:solidFill>
                <a:srgbClr val="FFFF00"/>
              </a:solidFill>
              <a:latin typeface="Always Forev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683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abci-english.at/Graphics/Learni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53" y="0"/>
            <a:ext cx="11674464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70472" y="1714500"/>
            <a:ext cx="11079545" cy="46863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en-US" sz="2800" dirty="0">
              <a:solidFill>
                <a:schemeClr val="bg2">
                  <a:lumMod val="10000"/>
                </a:schemeClr>
              </a:solidFill>
              <a:latin typeface="Franklin Gothic Medium" panose="020B0603020102020204" pitchFamily="34" charset="0"/>
            </a:endParaRPr>
          </a:p>
          <a:p>
            <a:pPr marL="45720" indent="0">
              <a:buFont typeface="Corbel" pitchFamily="34" charset="0"/>
              <a:buNone/>
            </a:pP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Students will: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Explore the questions (who, what, where, when, why and how)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Create yes and no answered questions. </a:t>
            </a:r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  <a:sym typeface="Wingdings" panose="05000000000000000000" pitchFamily="2" charset="2"/>
              </a:rPr>
              <a:t></a:t>
            </a:r>
            <a:endParaRPr lang="en-US" sz="4800" dirty="0">
              <a:solidFill>
                <a:schemeClr val="bg2">
                  <a:lumMod val="10000"/>
                </a:schemeClr>
              </a:solidFill>
              <a:latin typeface="Photographs" pitchFamily="2" charset="0"/>
            </a:endParaRP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Learn how to use did not, didn’t, do not and don’t</a:t>
            </a:r>
          </a:p>
          <a:p>
            <a:r>
              <a:rPr lang="en-US" sz="4800" dirty="0">
                <a:solidFill>
                  <a:schemeClr val="bg2">
                    <a:lumMod val="10000"/>
                  </a:schemeClr>
                </a:solidFill>
                <a:latin typeface="Photographs" pitchFamily="2" charset="0"/>
              </a:rPr>
              <a:t>Use rising intonation in oral conversations and reading</a:t>
            </a:r>
          </a:p>
        </p:txBody>
      </p:sp>
    </p:spTree>
    <p:extLst>
      <p:ext uri="{BB962C8B-B14F-4D97-AF65-F5344CB8AC3E}">
        <p14:creationId xmlns:p14="http://schemas.microsoft.com/office/powerpoint/2010/main" val="3945409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683" y="540912"/>
            <a:ext cx="11868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Did not, Didn’t, Do not and Don’t</a:t>
            </a:r>
            <a:endParaRPr lang="en-CA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9549" y="1664296"/>
            <a:ext cx="10704337" cy="9541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Did not or Do not is used in formal sentences and Didn’t or Don’t is used more informally.</a:t>
            </a:r>
            <a:endParaRPr lang="en-CA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550" y="2922002"/>
            <a:ext cx="10704336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Formal Sentence: I did not want to go to his home today.</a:t>
            </a:r>
          </a:p>
          <a:p>
            <a:endParaRPr lang="en-US" sz="3200" b="1" dirty="0">
              <a:solidFill>
                <a:schemeClr val="tx2"/>
              </a:solidFill>
              <a:latin typeface="HelloMissThang" panose="02000603000000000000" pitchFamily="2" charset="0"/>
              <a:ea typeface="HelloMissThang" panose="02000603000000000000" pitchFamily="2" charset="0"/>
            </a:endParaRPr>
          </a:p>
          <a:p>
            <a:r>
              <a:rPr lang="en-US" sz="3200" b="1" dirty="0">
                <a:solidFill>
                  <a:schemeClr val="tx2"/>
                </a:solidFill>
                <a:latin typeface="HelloMissThang" panose="02000603000000000000" pitchFamily="2" charset="0"/>
                <a:ea typeface="HelloMissThang" panose="02000603000000000000" pitchFamily="2" charset="0"/>
              </a:rPr>
              <a:t>Informal Sentence: I didn’t like the cake. </a:t>
            </a:r>
            <a:endParaRPr lang="en-CA" sz="3200" b="1" dirty="0">
              <a:solidFill>
                <a:schemeClr val="tx2"/>
              </a:solidFill>
              <a:latin typeface="HelloMissThang" panose="02000603000000000000" pitchFamily="2" charset="0"/>
              <a:ea typeface="HelloMissThang" panose="02000603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16917" y="5272314"/>
            <a:ext cx="4299421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Did not and didn’t can be used instead of one another.</a:t>
            </a:r>
            <a:endParaRPr lang="en-CA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63237" y="5272313"/>
            <a:ext cx="4279625" cy="13849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Do not and don’t can be used instead of one another.</a:t>
            </a:r>
            <a:endParaRPr lang="en-CA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449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193" y="381379"/>
            <a:ext cx="5117342" cy="3539430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Present Tense: Do not and Don’t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Examples:	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 I don’t like peaches.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Don’t pick up that bug!</a:t>
            </a:r>
            <a:endParaRPr lang="en-CA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67000" y="3268902"/>
            <a:ext cx="6076761" cy="3108543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Past Tense: Did not and Didn’t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Examples:	 </a:t>
            </a: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Charlie did not want to go shopping.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I didn’t like the chicken salad.</a:t>
            </a:r>
            <a:endParaRPr lang="en-CA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554" t="28750" r="56443" b="15209"/>
          <a:stretch/>
        </p:blipFill>
        <p:spPr>
          <a:xfrm>
            <a:off x="9648342" y="567337"/>
            <a:ext cx="1798547" cy="217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/>
          <p:cNvSpPr/>
          <p:nvPr/>
        </p:nvSpPr>
        <p:spPr>
          <a:xfrm>
            <a:off x="8362872" y="1286875"/>
            <a:ext cx="817374" cy="7402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7567546" y="1983021"/>
            <a:ext cx="654459" cy="6038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Oval 7"/>
          <p:cNvSpPr/>
          <p:nvPr/>
        </p:nvSpPr>
        <p:spPr>
          <a:xfrm>
            <a:off x="7107479" y="2534365"/>
            <a:ext cx="452039" cy="4818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122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880" y="533400"/>
            <a:ext cx="1092708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Sam told the teacher that he ________________ like the lesson.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I __________________ need to eat before class.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Charlie ___________________ want to go to Grandma house.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___________ jump in the classroom!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I _______________ want to sleep at night.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r>
              <a:rPr lang="en-US" sz="2800" dirty="0">
                <a:solidFill>
                  <a:srgbClr val="002060"/>
                </a:solidFill>
                <a:latin typeface="Flama Semicondensed Basic" panose="02000000000000000000" pitchFamily="50" charset="0"/>
              </a:rPr>
              <a:t>The monkey ___________ want to eat a banana.</a:t>
            </a:r>
          </a:p>
          <a:p>
            <a:endParaRPr lang="en-US" sz="28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  <a:p>
            <a:endParaRPr lang="en-CA" sz="3200" dirty="0">
              <a:solidFill>
                <a:srgbClr val="002060"/>
              </a:solidFill>
              <a:latin typeface="Flama Semicondensed Basic" panose="020000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80049" y="3846136"/>
            <a:ext cx="2902261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Flama Semicondensed Basic" panose="02000000000000000000" pitchFamily="50" charset="0"/>
              </a:rPr>
              <a:t>Did not</a:t>
            </a:r>
          </a:p>
          <a:p>
            <a:pPr algn="ctr"/>
            <a:endParaRPr lang="en-US" sz="2400" dirty="0">
              <a:solidFill>
                <a:srgbClr val="FF0000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Flama Semicondensed Basic" panose="02000000000000000000" pitchFamily="50" charset="0"/>
              </a:rPr>
              <a:t>Didn’t</a:t>
            </a:r>
          </a:p>
          <a:p>
            <a:pPr algn="ctr"/>
            <a:endParaRPr lang="en-US" sz="2400" dirty="0">
              <a:solidFill>
                <a:srgbClr val="FF0000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Flama Semicondensed Basic" panose="02000000000000000000" pitchFamily="50" charset="0"/>
              </a:rPr>
              <a:t>Do not</a:t>
            </a:r>
          </a:p>
          <a:p>
            <a:pPr algn="ctr"/>
            <a:endParaRPr lang="en-US" sz="2400" dirty="0">
              <a:solidFill>
                <a:srgbClr val="FF0000"/>
              </a:solidFill>
              <a:latin typeface="Flama Semicondensed Basic" panose="02000000000000000000" pitchFamily="50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Flama Semicondensed Basic" panose="02000000000000000000" pitchFamily="50" charset="0"/>
              </a:rPr>
              <a:t>Don’t</a:t>
            </a:r>
            <a:endParaRPr lang="en-CA" sz="2400" dirty="0">
              <a:solidFill>
                <a:srgbClr val="FF0000"/>
              </a:solidFill>
              <a:latin typeface="Flama Semicondensed Basic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9836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Custom 6">
      <a:dk1>
        <a:srgbClr val="1EE2A5"/>
      </a:dk1>
      <a:lt1>
        <a:sysClr val="window" lastClr="FFFFFF"/>
      </a:lt1>
      <a:dk2>
        <a:srgbClr val="002D89"/>
      </a:dk2>
      <a:lt2>
        <a:srgbClr val="002060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8867</TotalTime>
  <Words>1071</Words>
  <Application>Microsoft Office PowerPoint</Application>
  <PresentationFormat>Widescreen</PresentationFormat>
  <Paragraphs>193</Paragraphs>
  <Slides>38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Always Forever</vt:lpstr>
      <vt:lpstr>Always In My Heart</vt:lpstr>
      <vt:lpstr>Arial</vt:lpstr>
      <vt:lpstr>bubble &amp; soap</vt:lpstr>
      <vt:lpstr>Calibri</vt:lpstr>
      <vt:lpstr>Cartoonist</vt:lpstr>
      <vt:lpstr>Corbel</vt:lpstr>
      <vt:lpstr>Flama Condensed Light</vt:lpstr>
      <vt:lpstr>Flama Condensed Medium</vt:lpstr>
      <vt:lpstr>Flama Semicondensed Basic</vt:lpstr>
      <vt:lpstr>Franklin Gothic Medium</vt:lpstr>
      <vt:lpstr>HelloMissThang</vt:lpstr>
      <vt:lpstr>MV Boli</vt:lpstr>
      <vt:lpstr>Photographs</vt:lpstr>
      <vt:lpstr>Wingdings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Kiran Virani</dc:creator>
  <cp:lastModifiedBy>Pam Turnbull</cp:lastModifiedBy>
  <cp:revision>173</cp:revision>
  <dcterms:created xsi:type="dcterms:W3CDTF">2016-05-31T00:58:31Z</dcterms:created>
  <dcterms:modified xsi:type="dcterms:W3CDTF">2016-11-29T04:26:32Z</dcterms:modified>
</cp:coreProperties>
</file>