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8"/>
  </p:notesMasterIdLst>
  <p:sldIdLst>
    <p:sldId id="256" r:id="rId2"/>
    <p:sldId id="430" r:id="rId3"/>
    <p:sldId id="445" r:id="rId4"/>
    <p:sldId id="473" r:id="rId5"/>
    <p:sldId id="474" r:id="rId6"/>
    <p:sldId id="475" r:id="rId7"/>
    <p:sldId id="476" r:id="rId8"/>
    <p:sldId id="477" r:id="rId9"/>
    <p:sldId id="480" r:id="rId10"/>
    <p:sldId id="471" r:id="rId11"/>
    <p:sldId id="472" r:id="rId12"/>
    <p:sldId id="481" r:id="rId13"/>
    <p:sldId id="360" r:id="rId14"/>
    <p:sldId id="455" r:id="rId15"/>
    <p:sldId id="468" r:id="rId16"/>
    <p:sldId id="456" r:id="rId17"/>
    <p:sldId id="457" r:id="rId18"/>
    <p:sldId id="458" r:id="rId19"/>
    <p:sldId id="459" r:id="rId20"/>
    <p:sldId id="460" r:id="rId21"/>
    <p:sldId id="461" r:id="rId22"/>
    <p:sldId id="462" r:id="rId23"/>
    <p:sldId id="463" r:id="rId24"/>
    <p:sldId id="464" r:id="rId25"/>
    <p:sldId id="465" r:id="rId26"/>
    <p:sldId id="466" r:id="rId27"/>
    <p:sldId id="467" r:id="rId28"/>
    <p:sldId id="469" r:id="rId29"/>
    <p:sldId id="470" r:id="rId30"/>
    <p:sldId id="482" r:id="rId31"/>
    <p:sldId id="266" r:id="rId32"/>
    <p:sldId id="454" r:id="rId33"/>
    <p:sldId id="478" r:id="rId34"/>
    <p:sldId id="479" r:id="rId35"/>
    <p:sldId id="388" r:id="rId36"/>
    <p:sldId id="384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82" autoAdjust="0"/>
    <p:restoredTop sz="78229" autoAdjust="0"/>
  </p:normalViewPr>
  <p:slideViewPr>
    <p:cSldViewPr snapToGrid="0">
      <p:cViewPr varScale="1">
        <p:scale>
          <a:sx n="53" d="100"/>
          <a:sy n="53" d="100"/>
        </p:scale>
        <p:origin x="95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6C8207-BB2A-440C-9C07-03D8257EAB7C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9C2918-7C4F-4820-828D-55075BE03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71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 the students</a:t>
            </a:r>
            <a:r>
              <a:rPr lang="en-US" baseline="0" dirty="0"/>
              <a:t> to the unit.</a:t>
            </a:r>
          </a:p>
          <a:p>
            <a:r>
              <a:rPr lang="en-US" baseline="0" dirty="0"/>
              <a:t>Ask the students how there week has been and discuss some of the fun things they did at school or for fun to establish a rapport with your students.</a:t>
            </a:r>
          </a:p>
          <a:p>
            <a:endParaRPr lang="en-US" baseline="0" dirty="0"/>
          </a:p>
          <a:p>
            <a:r>
              <a:rPr lang="en-US" baseline="0" dirty="0"/>
              <a:t>Ask the students if they have been to the Zoo before? What animals did they see? What animals can they see in this picture.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476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http://www.eslgamesplus.com/animals-on-the-farm-interactive-word-search/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293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m45yDiscuss the</a:t>
            </a:r>
            <a:r>
              <a:rPr lang="en-US" baseline="0" dirty="0"/>
              <a:t> goals for todays lesson. Emphasize to the students that there writing and pictures must be descriptive.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154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33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m45yDiscuss the</a:t>
            </a:r>
            <a:r>
              <a:rPr lang="en-US" baseline="0" dirty="0"/>
              <a:t> goals for todays lesson. Emphasize to the students that there writing and pictures must be descriptive.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976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m45yDiscuss the</a:t>
            </a:r>
            <a:r>
              <a:rPr lang="en-US" baseline="0" dirty="0"/>
              <a:t> goals for todays lesson. Emphasize to the students that there writing and pictures must be descriptive.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375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m45yDiscuss the</a:t>
            </a:r>
            <a:r>
              <a:rPr lang="en-US" baseline="0" dirty="0"/>
              <a:t> goals for todays lesson. Emphasize to the students that there writing and pictures must be descriptive.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328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m45yDiscuss the</a:t>
            </a:r>
            <a:r>
              <a:rPr lang="en-US" baseline="0" dirty="0"/>
              <a:t> goals for todays lesson. Emphasize to the students that there writing and pictures must be descriptive.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068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4D1BDAF-937E-4EC8-90C1-1FC752763539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067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82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414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498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8347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13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23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15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742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38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45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D4D1BDAF-937E-4EC8-90C1-1FC752763539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4552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3" y="238539"/>
            <a:ext cx="11675166" cy="64256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4786" y="5864412"/>
            <a:ext cx="11155680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HelloMissThang" panose="02000603000000000000" pitchFamily="2" charset="0"/>
                <a:ea typeface="HelloMissThang" panose="02000603000000000000" pitchFamily="2" charset="0"/>
              </a:rPr>
              <a:t>Welcome to the Animal Kingdom! This is Lesson 11!</a:t>
            </a:r>
            <a:endParaRPr lang="en-US" sz="2000" b="1" dirty="0">
              <a:solidFill>
                <a:srgbClr val="002060"/>
              </a:solidFill>
              <a:latin typeface="HelloMissThang" panose="02000603000000000000" pitchFamily="2" charset="0"/>
              <a:ea typeface="HelloMissThang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828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5576" y="450032"/>
            <a:ext cx="950535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rgbClr val="FFFF00"/>
                </a:solidFill>
                <a:latin typeface="Always Forever" pitchFamily="2" charset="0"/>
              </a:rPr>
              <a:t>LEARNING OUR WORDS!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80" y="2683041"/>
            <a:ext cx="3688271" cy="22149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08485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0723" y="1185949"/>
            <a:ext cx="1699582" cy="584775"/>
          </a:xfrm>
          <a:prstGeom prst="rect">
            <a:avLst/>
          </a:prstGeom>
          <a:solidFill>
            <a:srgbClr val="FF66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Flama Semicondensed Basic" panose="02000000000000000000" pitchFamily="50" charset="0"/>
                <a:cs typeface="Arial" panose="020B0604020202020204" pitchFamily="34" charset="0"/>
              </a:rPr>
              <a:t>radish</a:t>
            </a:r>
            <a:endParaRPr lang="en-US" sz="2800" dirty="0">
              <a:solidFill>
                <a:srgbClr val="002060"/>
              </a:solidFill>
              <a:latin typeface="Flama Semicondensed Basic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00523" y="1185949"/>
            <a:ext cx="1699582" cy="584775"/>
          </a:xfrm>
          <a:prstGeom prst="rect">
            <a:avLst/>
          </a:prstGeom>
          <a:solidFill>
            <a:srgbClr val="FF66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Flama Semicondensed Basic" panose="02000000000000000000" pitchFamily="50" charset="0"/>
                <a:cs typeface="Arial" panose="020B0604020202020204" pitchFamily="34" charset="0"/>
              </a:rPr>
              <a:t>seed</a:t>
            </a:r>
            <a:endParaRPr lang="en-US" sz="2800" dirty="0">
              <a:solidFill>
                <a:srgbClr val="002060"/>
              </a:solidFill>
              <a:latin typeface="Flama Semicondensed Basic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85625" y="368144"/>
            <a:ext cx="3907997" cy="584775"/>
          </a:xfrm>
          <a:prstGeom prst="rect">
            <a:avLst/>
          </a:prstGeom>
          <a:solidFill>
            <a:srgbClr val="FF66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Flama Semicondensed Basic" panose="02000000000000000000" pitchFamily="50" charset="0"/>
                <a:cs typeface="Arial" panose="020B0604020202020204" pitchFamily="34" charset="0"/>
              </a:rPr>
              <a:t>day-dreamed</a:t>
            </a:r>
            <a:endParaRPr lang="en-US" sz="2800" dirty="0">
              <a:solidFill>
                <a:srgbClr val="002060"/>
              </a:solidFill>
              <a:latin typeface="Flama Semicondensed Basic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02379" y="1166507"/>
            <a:ext cx="2330042" cy="584775"/>
          </a:xfrm>
          <a:prstGeom prst="rect">
            <a:avLst/>
          </a:prstGeom>
          <a:solidFill>
            <a:srgbClr val="FF66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Flama Semicondensed Basic" panose="02000000000000000000" pitchFamily="50" charset="0"/>
                <a:cs typeface="Arial" panose="020B0604020202020204" pitchFamily="34" charset="0"/>
              </a:rPr>
              <a:t>beanstalk</a:t>
            </a:r>
            <a:endParaRPr lang="en-US" sz="2800" dirty="0">
              <a:solidFill>
                <a:srgbClr val="002060"/>
              </a:solidFill>
              <a:latin typeface="Flama Semicondensed Basic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62283" y="1185947"/>
            <a:ext cx="1699582" cy="584775"/>
          </a:xfrm>
          <a:prstGeom prst="rect">
            <a:avLst/>
          </a:prstGeom>
          <a:solidFill>
            <a:srgbClr val="FF66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Flama Semicondensed Basic" panose="02000000000000000000" pitchFamily="50" charset="0"/>
                <a:cs typeface="Arial" panose="020B0604020202020204" pitchFamily="34" charset="0"/>
              </a:rPr>
              <a:t>roots</a:t>
            </a:r>
            <a:endParaRPr lang="en-US" sz="2800" dirty="0">
              <a:solidFill>
                <a:srgbClr val="002060"/>
              </a:solidFill>
              <a:latin typeface="Flama Semicondensed Basic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37730" y="406656"/>
            <a:ext cx="1699582" cy="584775"/>
          </a:xfrm>
          <a:prstGeom prst="rect">
            <a:avLst/>
          </a:prstGeom>
          <a:solidFill>
            <a:srgbClr val="FF66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Flama Semicondensed Basic" panose="02000000000000000000" pitchFamily="50" charset="0"/>
                <a:cs typeface="Arial" panose="020B0604020202020204" pitchFamily="34" charset="0"/>
              </a:rPr>
              <a:t>soil</a:t>
            </a:r>
            <a:endParaRPr lang="en-US" sz="2800" dirty="0">
              <a:solidFill>
                <a:srgbClr val="002060"/>
              </a:solidFill>
              <a:latin typeface="Flama Semicondensed Basic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47622" y="406656"/>
            <a:ext cx="2104861" cy="584775"/>
          </a:xfrm>
          <a:prstGeom prst="rect">
            <a:avLst/>
          </a:prstGeom>
          <a:solidFill>
            <a:srgbClr val="FF66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Flama Semicondensed Basic" panose="02000000000000000000" pitchFamily="50" charset="0"/>
                <a:cs typeface="Arial" panose="020B0604020202020204" pitchFamily="34" charset="0"/>
              </a:rPr>
              <a:t>pyjamas</a:t>
            </a:r>
            <a:endParaRPr lang="en-US" sz="2800" dirty="0">
              <a:solidFill>
                <a:srgbClr val="002060"/>
              </a:solidFill>
              <a:latin typeface="Flama Semicondensed Basic" panose="020000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45187" t="37443" r="34624" b="37784"/>
          <a:stretch/>
        </p:blipFill>
        <p:spPr>
          <a:xfrm>
            <a:off x="8835044" y="4289368"/>
            <a:ext cx="2626821" cy="1812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941" t="32661" r="76756" b="41657"/>
          <a:stretch/>
        </p:blipFill>
        <p:spPr>
          <a:xfrm>
            <a:off x="8835044" y="2090706"/>
            <a:ext cx="2739984" cy="18786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592" t="29261" r="80880" b="46876"/>
          <a:stretch/>
        </p:blipFill>
        <p:spPr>
          <a:xfrm>
            <a:off x="4927046" y="2543694"/>
            <a:ext cx="2410691" cy="17456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83393" t="27216" r="3574" b="45057"/>
          <a:stretch/>
        </p:blipFill>
        <p:spPr>
          <a:xfrm>
            <a:off x="681643" y="2543694"/>
            <a:ext cx="1695797" cy="20283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66015" t="52443" r="20568" b="24830"/>
          <a:stretch/>
        </p:blipFill>
        <p:spPr>
          <a:xfrm>
            <a:off x="2779406" y="2909455"/>
            <a:ext cx="1745673" cy="16625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25254" t="52670" r="52002" b="23239"/>
          <a:stretch/>
        </p:blipFill>
        <p:spPr>
          <a:xfrm>
            <a:off x="1529541" y="4727725"/>
            <a:ext cx="2959332" cy="17622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l="52087" t="43807" r="30535" b="28011"/>
          <a:stretch/>
        </p:blipFill>
        <p:spPr>
          <a:xfrm>
            <a:off x="5440587" y="4428467"/>
            <a:ext cx="2261063" cy="206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37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abci-english.at/Graphics/Learnin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53" y="0"/>
            <a:ext cx="11674464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970472" y="1714500"/>
            <a:ext cx="11079545" cy="46863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endParaRPr lang="en-US" sz="2800" dirty="0">
              <a:solidFill>
                <a:schemeClr val="bg2">
                  <a:lumMod val="10000"/>
                </a:schemeClr>
              </a:solidFill>
              <a:latin typeface="Franklin Gothic Medium" panose="020B0603020102020204" pitchFamily="34" charset="0"/>
            </a:endParaRPr>
          </a:p>
          <a:p>
            <a:pPr marL="45720" indent="0">
              <a:buFont typeface="Corbel" pitchFamily="34" charset="0"/>
              <a:buNone/>
            </a:pP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Students will: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Sing a song and develop thinking questions 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  <a:sym typeface="Wingdings" panose="05000000000000000000" pitchFamily="2" charset="2"/>
              </a:rPr>
              <a:t></a:t>
            </a:r>
            <a:endParaRPr lang="en-US" sz="4800" dirty="0">
              <a:solidFill>
                <a:schemeClr val="bg2">
                  <a:lumMod val="10000"/>
                </a:schemeClr>
              </a:solidFill>
              <a:latin typeface="Photographs" pitchFamily="2" charset="0"/>
            </a:endParaRP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Write questions about a topic they are interested in 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  <a:sym typeface="Wingdings" panose="05000000000000000000" pitchFamily="2" charset="2"/>
              </a:rPr>
              <a:t></a:t>
            </a:r>
            <a:endParaRPr lang="en-US" sz="4800" dirty="0">
              <a:solidFill>
                <a:schemeClr val="bg2">
                  <a:lumMod val="10000"/>
                </a:schemeClr>
              </a:solidFill>
              <a:latin typeface="Photographs" pitchFamily="2" charset="0"/>
            </a:endParaRP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Read a story and discuss the events and characters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Learn new vocabulary 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  <a:sym typeface="Wingdings" panose="05000000000000000000" pitchFamily="2" charset="2"/>
              </a:rPr>
              <a:t></a:t>
            </a:r>
            <a:endParaRPr lang="en-US" sz="4800" dirty="0">
              <a:solidFill>
                <a:schemeClr val="bg2">
                  <a:lumMod val="10000"/>
                </a:schemeClr>
              </a:solidFill>
              <a:latin typeface="Photograph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391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taestfulreviews.files.wordpress.com/2013/07/rafiki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39" y="240870"/>
            <a:ext cx="8469310" cy="637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7609667" y="418455"/>
            <a:ext cx="4014061" cy="3626604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Flama Condensed Medium" panose="02000000000000000000" pitchFamily="50" charset="0"/>
              </a:rPr>
              <a:t>Lets read a story</a:t>
            </a:r>
          </a:p>
        </p:txBody>
      </p:sp>
    </p:spTree>
    <p:extLst>
      <p:ext uri="{BB962C8B-B14F-4D97-AF65-F5344CB8AC3E}">
        <p14:creationId xmlns:p14="http://schemas.microsoft.com/office/powerpoint/2010/main" val="3844516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818" t="11225" r="14993" b="53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73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8186" y="540912"/>
            <a:ext cx="11024315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tx1">
                    <a:lumMod val="75000"/>
                  </a:schemeClr>
                </a:solidFill>
                <a:latin typeface="Photographs" pitchFamily="2" charset="0"/>
              </a:rPr>
              <a:t>Pre-reading Questions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sz="3200" dirty="0">
                <a:solidFill>
                  <a:srgbClr val="002060"/>
                </a:solidFill>
                <a:latin typeface="Flama Semicondensed Basic" panose="02000000000000000000" pitchFamily="50" charset="0"/>
              </a:rPr>
              <a:t>What is a radish?</a:t>
            </a:r>
          </a:p>
          <a:p>
            <a:endParaRPr lang="en-US" sz="3200" dirty="0">
              <a:solidFill>
                <a:srgbClr val="002060"/>
              </a:solidFill>
              <a:latin typeface="Flama Semicondensed Basic" panose="02000000000000000000" pitchFamily="50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Flama Semicondensed Basic" panose="02000000000000000000" pitchFamily="50" charset="0"/>
              </a:rPr>
              <a:t>Why do you think many people are standing around the radish?</a:t>
            </a:r>
          </a:p>
          <a:p>
            <a:endParaRPr lang="en-US" sz="3200" dirty="0">
              <a:solidFill>
                <a:srgbClr val="002060"/>
              </a:solidFill>
              <a:latin typeface="Flama Semicondensed Basic" panose="02000000000000000000" pitchFamily="50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Flama Semicondensed Basic" panose="02000000000000000000" pitchFamily="50" charset="0"/>
              </a:rPr>
              <a:t>Describe the radish on the book cover.</a:t>
            </a:r>
          </a:p>
          <a:p>
            <a:endParaRPr lang="en-US" sz="3200" dirty="0">
              <a:solidFill>
                <a:srgbClr val="002060"/>
              </a:solidFill>
              <a:latin typeface="Flama Semicondensed Basic" panose="02000000000000000000" pitchFamily="50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Flama Semicondensed Basic" panose="02000000000000000000" pitchFamily="50" charset="0"/>
              </a:rPr>
              <a:t>What do you think the story is about? </a:t>
            </a:r>
            <a:endParaRPr lang="en-CA" sz="3200" dirty="0">
              <a:solidFill>
                <a:srgbClr val="002060"/>
              </a:solidFill>
              <a:latin typeface="Flama Semicondensed Basic" panose="02000000000000000000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3924" t="50836" r="10044" b="11135"/>
          <a:stretch/>
        </p:blipFill>
        <p:spPr>
          <a:xfrm>
            <a:off x="8831179" y="3781234"/>
            <a:ext cx="2944856" cy="24185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0559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719" t="15097" r="14795" b="5678"/>
          <a:stretch/>
        </p:blipFill>
        <p:spPr>
          <a:xfrm>
            <a:off x="0" y="115909"/>
            <a:ext cx="12192000" cy="674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66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917" t="11576" r="14993" b="51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04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818" t="11576" r="14795" b="51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84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719" t="11225" r="15092" b="49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24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316" t="12808" r="37462" b="12368"/>
          <a:stretch/>
        </p:blipFill>
        <p:spPr>
          <a:xfrm>
            <a:off x="2343954" y="708338"/>
            <a:ext cx="7315201" cy="547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99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818" t="11928" r="15092" b="56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26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917" t="11752" r="14894" b="497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13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620" t="11400" r="14893" b="51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115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719" t="11224" r="14795" b="55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667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620" t="11224" r="14795" b="58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07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620" t="11224" r="14993" b="51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751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620" t="11224" r="14696" b="51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069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719" t="11224" r="14894" b="5502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1833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6823" y="515155"/>
            <a:ext cx="1102431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tx1">
                    <a:lumMod val="75000"/>
                  </a:schemeClr>
                </a:solidFill>
                <a:latin typeface="Photographs" pitchFamily="2" charset="0"/>
              </a:rPr>
              <a:t>Post-reading Questions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sz="3200" dirty="0">
                <a:solidFill>
                  <a:srgbClr val="002060"/>
                </a:solidFill>
                <a:latin typeface="Flama Semicondensed Basic" panose="02000000000000000000" pitchFamily="50" charset="0"/>
              </a:rPr>
              <a:t>What does a radish taste like?</a:t>
            </a:r>
          </a:p>
          <a:p>
            <a:endParaRPr lang="en-US" sz="3200" dirty="0">
              <a:solidFill>
                <a:srgbClr val="002060"/>
              </a:solidFill>
              <a:latin typeface="Flama Semicondensed Basic" panose="02000000000000000000" pitchFamily="50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Flama Semicondensed Basic" panose="02000000000000000000" pitchFamily="50" charset="0"/>
              </a:rPr>
              <a:t>What was put into the pot before planting the seed?</a:t>
            </a:r>
          </a:p>
          <a:p>
            <a:endParaRPr lang="en-US" sz="3200" dirty="0">
              <a:solidFill>
                <a:srgbClr val="002060"/>
              </a:solidFill>
              <a:latin typeface="Flama Semicondensed Basic" panose="02000000000000000000" pitchFamily="50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Flama Semicondensed Basic" panose="02000000000000000000" pitchFamily="50" charset="0"/>
              </a:rPr>
              <a:t>Why did Mark get up really early every morning?</a:t>
            </a:r>
          </a:p>
          <a:p>
            <a:br>
              <a:rPr lang="en-US" sz="3200" dirty="0">
                <a:solidFill>
                  <a:srgbClr val="002060"/>
                </a:solidFill>
                <a:latin typeface="Flama Semicondensed Basic" panose="02000000000000000000" pitchFamily="50" charset="0"/>
              </a:rPr>
            </a:br>
            <a:r>
              <a:rPr lang="en-US" sz="3200" dirty="0">
                <a:solidFill>
                  <a:srgbClr val="002060"/>
                </a:solidFill>
                <a:latin typeface="Flama Semicondensed Basic" panose="02000000000000000000" pitchFamily="50" charset="0"/>
              </a:rPr>
              <a:t>Where do radishes grow?</a:t>
            </a:r>
          </a:p>
          <a:p>
            <a:endParaRPr lang="en-US" sz="3200" dirty="0">
              <a:solidFill>
                <a:srgbClr val="002060"/>
              </a:solidFill>
              <a:latin typeface="Flama Semicondensed Basic" panose="02000000000000000000" pitchFamily="50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Flama Semicondensed Basic" panose="02000000000000000000" pitchFamily="50" charset="0"/>
              </a:rPr>
              <a:t>Why didn’t Mark get a prize for his radish?</a:t>
            </a:r>
            <a:endParaRPr lang="en-CA" sz="3200" dirty="0">
              <a:solidFill>
                <a:srgbClr val="002060"/>
              </a:solidFill>
              <a:latin typeface="Flama Semicondensed Basic" panose="02000000000000000000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7984" t="42562" r="8263" b="10959"/>
          <a:stretch/>
        </p:blipFill>
        <p:spPr>
          <a:xfrm>
            <a:off x="9097359" y="4247147"/>
            <a:ext cx="2734314" cy="21168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42088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2431" y="1236372"/>
            <a:ext cx="368335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Flama Semicondensed Basic" panose="02000000000000000000" pitchFamily="50" charset="0"/>
              </a:rPr>
              <a:t>What synonyms for </a:t>
            </a:r>
            <a:r>
              <a:rPr lang="en-US" sz="8800" dirty="0">
                <a:latin typeface="Always Forever" pitchFamily="2" charset="0"/>
              </a:rPr>
              <a:t>large</a:t>
            </a:r>
            <a:r>
              <a:rPr lang="en-US" sz="4000" dirty="0">
                <a:latin typeface="Flama Semicondensed Basic" panose="02000000000000000000" pitchFamily="50" charset="0"/>
              </a:rPr>
              <a:t> can you find in the story?</a:t>
            </a:r>
            <a:endParaRPr lang="en-CA" sz="4000" dirty="0">
              <a:latin typeface="Flama Semicondensed Basic" panose="02000000000000000000" pitchFamily="5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1071" y="220709"/>
            <a:ext cx="92083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Photographs" pitchFamily="2" charset="0"/>
              </a:rPr>
              <a:t>Reading Activity</a:t>
            </a:r>
            <a:endParaRPr lang="en-CA" sz="6000" dirty="0">
              <a:solidFill>
                <a:schemeClr val="accent1">
                  <a:lumMod val="50000"/>
                </a:schemeClr>
              </a:solidFill>
              <a:latin typeface="Photographs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37915" y="1700011"/>
            <a:ext cx="59629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Flama Semicondensed Basic" panose="02000000000000000000" pitchFamily="50" charset="0"/>
              </a:rPr>
              <a:t>Draw an image of Mark’s carrot and describe the carrot you have drawn.</a:t>
            </a:r>
            <a:endParaRPr lang="en-CA" sz="2800" dirty="0">
              <a:solidFill>
                <a:schemeClr val="bg2">
                  <a:lumMod val="50000"/>
                </a:schemeClr>
              </a:solidFill>
              <a:latin typeface="Flama Semicondensed Basic" panose="02000000000000000000" pitchFamily="50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35317" y="3117757"/>
            <a:ext cx="5665518" cy="312849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82143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abci-english.at/Graphics/Learnin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53" y="0"/>
            <a:ext cx="11674464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970472" y="1714500"/>
            <a:ext cx="11079545" cy="46863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endParaRPr lang="en-US" sz="2800" dirty="0">
              <a:solidFill>
                <a:schemeClr val="bg2">
                  <a:lumMod val="10000"/>
                </a:schemeClr>
              </a:solidFill>
              <a:latin typeface="Franklin Gothic Medium" panose="020B0603020102020204" pitchFamily="34" charset="0"/>
            </a:endParaRPr>
          </a:p>
          <a:p>
            <a:pPr marL="45720" indent="0">
              <a:buFont typeface="Corbel" pitchFamily="34" charset="0"/>
              <a:buNone/>
            </a:pP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Students will: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Sing a song and develop thinking questions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Write questions about a topic they are interested in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Read a story and discuss the events and characters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Learn new vocabulary</a:t>
            </a:r>
          </a:p>
        </p:txBody>
      </p:sp>
    </p:spTree>
    <p:extLst>
      <p:ext uri="{BB962C8B-B14F-4D97-AF65-F5344CB8AC3E}">
        <p14:creationId xmlns:p14="http://schemas.microsoft.com/office/powerpoint/2010/main" val="11992904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abci-english.at/Graphics/Learnin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53" y="0"/>
            <a:ext cx="11674464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970472" y="1714500"/>
            <a:ext cx="11079545" cy="46863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endParaRPr lang="en-US" sz="2800" dirty="0">
              <a:solidFill>
                <a:schemeClr val="bg2">
                  <a:lumMod val="10000"/>
                </a:schemeClr>
              </a:solidFill>
              <a:latin typeface="Franklin Gothic Medium" panose="020B0603020102020204" pitchFamily="34" charset="0"/>
            </a:endParaRPr>
          </a:p>
          <a:p>
            <a:pPr marL="45720" indent="0">
              <a:buFont typeface="Corbel" pitchFamily="34" charset="0"/>
              <a:buNone/>
            </a:pP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Students will: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Sing a song and develop thinking questions 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  <a:sym typeface="Wingdings" panose="05000000000000000000" pitchFamily="2" charset="2"/>
              </a:rPr>
              <a:t></a:t>
            </a:r>
            <a:endParaRPr lang="en-US" sz="4800" dirty="0">
              <a:solidFill>
                <a:schemeClr val="bg2">
                  <a:lumMod val="10000"/>
                </a:schemeClr>
              </a:solidFill>
              <a:latin typeface="Photographs" pitchFamily="2" charset="0"/>
            </a:endParaRP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Write questions about a topic they are interested in 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  <a:sym typeface="Wingdings" panose="05000000000000000000" pitchFamily="2" charset="2"/>
              </a:rPr>
              <a:t></a:t>
            </a:r>
            <a:endParaRPr lang="en-US" sz="4800" dirty="0">
              <a:solidFill>
                <a:schemeClr val="bg2">
                  <a:lumMod val="10000"/>
                </a:schemeClr>
              </a:solidFill>
              <a:latin typeface="Photographs" pitchFamily="2" charset="0"/>
            </a:endParaRP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Read a story and discuss the events and characters 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  <a:sym typeface="Wingdings" panose="05000000000000000000" pitchFamily="2" charset="2"/>
              </a:rPr>
              <a:t></a:t>
            </a:r>
            <a:endParaRPr lang="en-US" sz="4800" dirty="0">
              <a:solidFill>
                <a:schemeClr val="bg2">
                  <a:lumMod val="10000"/>
                </a:schemeClr>
              </a:solidFill>
              <a:latin typeface="Photographs" pitchFamily="2" charset="0"/>
            </a:endParaRP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Learn new vocabulary 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  <a:sym typeface="Wingdings" panose="05000000000000000000" pitchFamily="2" charset="2"/>
              </a:rPr>
              <a:t></a:t>
            </a:r>
            <a:endParaRPr lang="en-US" sz="4800" dirty="0">
              <a:solidFill>
                <a:schemeClr val="bg2">
                  <a:lumMod val="10000"/>
                </a:schemeClr>
              </a:solidFill>
              <a:latin typeface="Photograph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9918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4048" y="3070063"/>
            <a:ext cx="909224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chemeClr val="tx1">
                    <a:lumMod val="50000"/>
                  </a:schemeClr>
                </a:solidFill>
                <a:latin typeface="Photographs" pitchFamily="2" charset="0"/>
              </a:rPr>
              <a:t>Vocabulary Activity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31" y="444753"/>
            <a:ext cx="3792111" cy="227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534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596" y="552091"/>
            <a:ext cx="11093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4">
                    <a:lumMod val="75000"/>
                  </a:schemeClr>
                </a:solidFill>
                <a:latin typeface="Flama Condensed Medium" panose="02000000000000000000" pitchFamily="50" charset="0"/>
                <a:cs typeface="Arial" panose="020B0604020202020204" pitchFamily="34" charset="0"/>
              </a:rPr>
              <a:t>Write a definition for each of the </a:t>
            </a:r>
            <a:r>
              <a:rPr lang="en-US" sz="4800" b="1" dirty="0">
                <a:solidFill>
                  <a:srgbClr val="0070C0"/>
                </a:solidFill>
                <a:latin typeface="Flama Condensed Medium" panose="02000000000000000000" pitchFamily="50" charset="0"/>
                <a:cs typeface="Arial" panose="020B0604020202020204" pitchFamily="34" charset="0"/>
              </a:rPr>
              <a:t> </a:t>
            </a:r>
            <a:r>
              <a:rPr lang="en-US" sz="4400" dirty="0">
                <a:solidFill>
                  <a:schemeClr val="accent4">
                    <a:lumMod val="75000"/>
                  </a:schemeClr>
                </a:solidFill>
                <a:latin typeface="Flama Condensed Medium" panose="02000000000000000000" pitchFamily="50" charset="0"/>
                <a:cs typeface="Arial" panose="020B0604020202020204" pitchFamily="34" charset="0"/>
              </a:rPr>
              <a:t>words.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2859" y="5904959"/>
            <a:ext cx="3347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Flama Semicondensed Basic" panose="02000000000000000000" pitchFamily="50" charset="0"/>
                <a:cs typeface="Arial" panose="020B0604020202020204" pitchFamily="34" charset="0"/>
              </a:rPr>
              <a:t>pyjamas</a:t>
            </a:r>
            <a:endParaRPr lang="en-US" sz="4000" dirty="0">
              <a:latin typeface="Flama Semicondensed Basic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59856" y="5917719"/>
            <a:ext cx="3347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Flama Semicondensed Basic" panose="02000000000000000000" pitchFamily="50" charset="0"/>
                <a:cs typeface="Arial" panose="020B0604020202020204" pitchFamily="34" charset="0"/>
              </a:rPr>
              <a:t>radish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46852" y="5917719"/>
            <a:ext cx="3347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Flama Semicondensed Basic" panose="02000000000000000000" pitchFamily="50" charset="0"/>
                <a:cs typeface="Arial" panose="020B0604020202020204" pitchFamily="34" charset="0"/>
              </a:rPr>
              <a:t>seed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60" y="2105526"/>
            <a:ext cx="2607845" cy="34771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856" y="3034464"/>
            <a:ext cx="3401962" cy="25481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427" y="3585411"/>
            <a:ext cx="3001318" cy="199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525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596" y="552091"/>
            <a:ext cx="11093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4">
                    <a:lumMod val="75000"/>
                  </a:schemeClr>
                </a:solidFill>
                <a:latin typeface="Flama Condensed Medium" panose="02000000000000000000" pitchFamily="50" charset="0"/>
                <a:cs typeface="Arial" panose="020B0604020202020204" pitchFamily="34" charset="0"/>
              </a:rPr>
              <a:t>Write a definition for each of the </a:t>
            </a:r>
            <a:r>
              <a:rPr lang="en-US" sz="4800" b="1" dirty="0">
                <a:solidFill>
                  <a:srgbClr val="0070C0"/>
                </a:solidFill>
                <a:latin typeface="Flama Condensed Medium" panose="02000000000000000000" pitchFamily="50" charset="0"/>
                <a:cs typeface="Arial" panose="020B0604020202020204" pitchFamily="34" charset="0"/>
              </a:rPr>
              <a:t> </a:t>
            </a:r>
            <a:r>
              <a:rPr lang="en-US" sz="4400" dirty="0">
                <a:solidFill>
                  <a:schemeClr val="accent4">
                    <a:lumMod val="75000"/>
                  </a:schemeClr>
                </a:solidFill>
                <a:latin typeface="Flama Condensed Medium" panose="02000000000000000000" pitchFamily="50" charset="0"/>
                <a:cs typeface="Arial" panose="020B0604020202020204" pitchFamily="34" charset="0"/>
              </a:rPr>
              <a:t>words.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2859" y="5904959"/>
            <a:ext cx="3347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Flama Semicondensed Basic" panose="02000000000000000000" pitchFamily="50" charset="0"/>
                <a:cs typeface="Arial" panose="020B0604020202020204" pitchFamily="34" charset="0"/>
              </a:rPr>
              <a:t>beanstalk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59856" y="5917719"/>
            <a:ext cx="3347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Flama Semicondensed Basic" panose="02000000000000000000" pitchFamily="50" charset="0"/>
                <a:cs typeface="Arial" panose="020B0604020202020204" pitchFamily="34" charset="0"/>
              </a:rPr>
              <a:t>soil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46852" y="5917719"/>
            <a:ext cx="3347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Flama Semicondensed Basic" panose="02000000000000000000" pitchFamily="50" charset="0"/>
                <a:cs typeface="Arial" panose="020B0604020202020204" pitchFamily="34" charset="0"/>
              </a:rPr>
              <a:t>roots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443" y="1984761"/>
            <a:ext cx="1792178" cy="35843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940" y="3020928"/>
            <a:ext cx="3401964" cy="25481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539" y="3020928"/>
            <a:ext cx="2785230" cy="254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6481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1892" y="814648"/>
            <a:ext cx="9892145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Flama Semicondensed Basic" panose="02000000000000000000" pitchFamily="50" charset="0"/>
              </a:rPr>
              <a:t>Create a silly story using the reading vocabulary.</a:t>
            </a:r>
            <a:endParaRPr lang="en-CA" sz="4000" dirty="0">
              <a:latin typeface="Flama Semicondensed Basic" panose="02000000000000000000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7136" t="27897" r="32452" b="23239"/>
          <a:stretch/>
        </p:blipFill>
        <p:spPr>
          <a:xfrm>
            <a:off x="6749936" y="2709949"/>
            <a:ext cx="3956857" cy="35744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207412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373" y="624734"/>
            <a:ext cx="9678838" cy="92333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2">
                    <a:lumMod val="75000"/>
                  </a:schemeClr>
                </a:solidFill>
                <a:latin typeface="Cartoonist" panose="00000400000000000000" pitchFamily="2" charset="0"/>
                <a:cs typeface="MV Boli" panose="02000500030200090000" pitchFamily="2" charset="0"/>
              </a:rPr>
              <a:t>Homework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63040" y="2078182"/>
            <a:ext cx="9343505" cy="35394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Flama Semicondensed Basic" panose="02000000000000000000" pitchFamily="50" charset="0"/>
              </a:rPr>
              <a:t>Ask your mom or dad about themselves using the six question words. Record the questions and answers.</a:t>
            </a:r>
          </a:p>
          <a:p>
            <a:endParaRPr lang="en-US" sz="3200" dirty="0">
              <a:latin typeface="Flama Semicondensed Basic" panose="02000000000000000000" pitchFamily="50" charset="0"/>
            </a:endParaRPr>
          </a:p>
          <a:p>
            <a:r>
              <a:rPr lang="en-US" sz="3200" dirty="0">
                <a:latin typeface="Flama Semicondensed Basic" panose="02000000000000000000" pitchFamily="50" charset="0"/>
              </a:rPr>
              <a:t>Using the seven new vocabulary words, create a short paragraph about the story and</a:t>
            </a:r>
          </a:p>
          <a:p>
            <a:r>
              <a:rPr lang="en-US" sz="3200" dirty="0">
                <a:latin typeface="Flama Semicondensed Basic" panose="02000000000000000000" pitchFamily="50" charset="0"/>
              </a:rPr>
              <a:t> illustrate your favourite scene.</a:t>
            </a:r>
            <a:endParaRPr lang="en-CA" sz="3200" dirty="0">
              <a:latin typeface="Flama Semicondensed Basic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5502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4951" y="672860"/>
            <a:ext cx="9678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FF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Final Thoughts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35914" y="2651024"/>
            <a:ext cx="8402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Flama Condensed Medium" panose="02000000000000000000" pitchFamily="50" charset="0"/>
                <a:cs typeface="Arial" panose="020B0604020202020204" pitchFamily="34" charset="0"/>
              </a:rPr>
              <a:t>Do you have any questions?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095" t="42209" r="64979" b="15361"/>
          <a:stretch/>
        </p:blipFill>
        <p:spPr>
          <a:xfrm>
            <a:off x="9197210" y="3004967"/>
            <a:ext cx="2202288" cy="310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00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8338" y="669701"/>
            <a:ext cx="10573555" cy="76944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Listen to the Question Words Song!</a:t>
            </a:r>
            <a:endParaRPr lang="en-C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5306" y="3399077"/>
            <a:ext cx="4465320" cy="31700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Flama Semicondensed Basic" panose="02000000000000000000" pitchFamily="50" charset="0"/>
                <a:cs typeface="Arial" panose="020B0604020202020204" pitchFamily="34" charset="0"/>
              </a:rPr>
              <a:t>Activity: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Flama Semicondensed Basic" panose="02000000000000000000" pitchFamily="50" charset="0"/>
                <a:cs typeface="Arial" panose="020B0604020202020204" pitchFamily="34" charset="0"/>
              </a:rPr>
              <a:t>List the six </a:t>
            </a:r>
            <a:r>
              <a:rPr lang="en-US" sz="2800" u="sng" dirty="0">
                <a:solidFill>
                  <a:srgbClr val="002060"/>
                </a:solidFill>
                <a:latin typeface="Flama Semicondensed Basic" panose="02000000000000000000" pitchFamily="50" charset="0"/>
                <a:cs typeface="Arial" panose="020B0604020202020204" pitchFamily="34" charset="0"/>
              </a:rPr>
              <a:t>question words </a:t>
            </a:r>
            <a:r>
              <a:rPr lang="en-US" sz="2800" dirty="0">
                <a:solidFill>
                  <a:srgbClr val="002060"/>
                </a:solidFill>
                <a:latin typeface="Flama Semicondensed Basic" panose="02000000000000000000" pitchFamily="50" charset="0"/>
                <a:cs typeface="Arial" panose="020B0604020202020204" pitchFamily="34" charset="0"/>
              </a:rPr>
              <a:t>to start your sentences.</a:t>
            </a:r>
          </a:p>
          <a:p>
            <a:pPr algn="ctr"/>
            <a:endParaRPr lang="en-US" sz="2800" dirty="0">
              <a:solidFill>
                <a:srgbClr val="002060"/>
              </a:solidFill>
              <a:latin typeface="Flama Semicondensed Basic" panose="02000000000000000000" pitchFamily="50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Flama Semicondensed Basic" panose="02000000000000000000" pitchFamily="50" charset="0"/>
                <a:cs typeface="Arial" panose="020B0604020202020204" pitchFamily="34" charset="0"/>
              </a:rPr>
              <a:t>What does each word mean?</a:t>
            </a:r>
            <a:endParaRPr lang="en-US" sz="2400" dirty="0">
              <a:solidFill>
                <a:srgbClr val="002060"/>
              </a:solidFill>
              <a:latin typeface="Flama Semicondensed Basic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31058" y="3239981"/>
            <a:ext cx="4465320" cy="30469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Flama Semicondensed Basic" panose="02000000000000000000" pitchFamily="50" charset="0"/>
                <a:cs typeface="Arial" panose="020B0604020202020204" pitchFamily="34" charset="0"/>
              </a:rPr>
              <a:t>Activity:</a:t>
            </a:r>
          </a:p>
          <a:p>
            <a:pPr algn="ctr"/>
            <a:endParaRPr lang="en-US" sz="3200" dirty="0">
              <a:solidFill>
                <a:srgbClr val="002060"/>
              </a:solidFill>
              <a:latin typeface="Flama Semicondensed Basic" panose="02000000000000000000" pitchFamily="50" charset="0"/>
              <a:cs typeface="Arial" panose="020B0604020202020204" pitchFamily="34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Flama Semicondensed Basic" panose="02000000000000000000" pitchFamily="50" charset="0"/>
                <a:cs typeface="Arial" panose="020B0604020202020204" pitchFamily="34" charset="0"/>
              </a:rPr>
              <a:t>Think of six questions, one for each </a:t>
            </a:r>
            <a:r>
              <a:rPr lang="en-US" sz="3200" u="sng" dirty="0">
                <a:solidFill>
                  <a:srgbClr val="002060"/>
                </a:solidFill>
                <a:latin typeface="Flama Semicondensed Basic" panose="02000000000000000000" pitchFamily="50" charset="0"/>
                <a:cs typeface="Arial" panose="020B0604020202020204" pitchFamily="34" charset="0"/>
              </a:rPr>
              <a:t>question word </a:t>
            </a:r>
            <a:r>
              <a:rPr lang="en-US" sz="3200" dirty="0">
                <a:solidFill>
                  <a:srgbClr val="002060"/>
                </a:solidFill>
                <a:latin typeface="Flama Semicondensed Basic" panose="02000000000000000000" pitchFamily="50" charset="0"/>
                <a:cs typeface="Arial" panose="020B0604020202020204" pitchFamily="34" charset="0"/>
              </a:rPr>
              <a:t>to ask your friends.</a:t>
            </a:r>
            <a:endParaRPr lang="en-US" sz="2800" dirty="0">
              <a:solidFill>
                <a:srgbClr val="002060"/>
              </a:solidFill>
              <a:latin typeface="Flama Semicondensed Basic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8338" y="2316480"/>
            <a:ext cx="1699582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Flama Semicondensed Basic" panose="02000000000000000000" pitchFamily="50" charset="0"/>
                <a:cs typeface="Arial" panose="020B0604020202020204" pitchFamily="34" charset="0"/>
              </a:rPr>
              <a:t>WHO</a:t>
            </a:r>
            <a:endParaRPr lang="en-US" sz="2800" dirty="0">
              <a:solidFill>
                <a:srgbClr val="002060"/>
              </a:solidFill>
              <a:latin typeface="Flama Semicondensed Basic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18138" y="2316480"/>
            <a:ext cx="1699582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Flama Semicondensed Basic" panose="02000000000000000000" pitchFamily="50" charset="0"/>
                <a:cs typeface="Arial" panose="020B0604020202020204" pitchFamily="34" charset="0"/>
              </a:rPr>
              <a:t>WHAT</a:t>
            </a:r>
            <a:endParaRPr lang="en-US" sz="2800" dirty="0">
              <a:solidFill>
                <a:srgbClr val="002060"/>
              </a:solidFill>
              <a:latin typeface="Flama Semicondensed Basic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1258" y="2316479"/>
            <a:ext cx="1699582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Flama Semicondensed Basic" panose="02000000000000000000" pitchFamily="50" charset="0"/>
                <a:cs typeface="Arial" panose="020B0604020202020204" pitchFamily="34" charset="0"/>
              </a:rPr>
              <a:t>WHERE</a:t>
            </a:r>
            <a:endParaRPr lang="en-US" sz="2800" dirty="0">
              <a:solidFill>
                <a:srgbClr val="002060"/>
              </a:solidFill>
              <a:latin typeface="Flama Semicondensed Basic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31058" y="2316479"/>
            <a:ext cx="1699582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Flama Semicondensed Basic" panose="02000000000000000000" pitchFamily="50" charset="0"/>
                <a:cs typeface="Arial" panose="020B0604020202020204" pitchFamily="34" charset="0"/>
              </a:rPr>
              <a:t>WHEN</a:t>
            </a:r>
            <a:endParaRPr lang="en-US" sz="2800" dirty="0">
              <a:solidFill>
                <a:srgbClr val="002060"/>
              </a:solidFill>
              <a:latin typeface="Flama Semicondensed Basic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79898" y="2316478"/>
            <a:ext cx="1699582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Flama Semicondensed Basic" panose="02000000000000000000" pitchFamily="50" charset="0"/>
                <a:cs typeface="Arial" panose="020B0604020202020204" pitchFamily="34" charset="0"/>
              </a:rPr>
              <a:t>WHY</a:t>
            </a:r>
            <a:endParaRPr lang="en-US" sz="2800" dirty="0">
              <a:solidFill>
                <a:srgbClr val="002060"/>
              </a:solidFill>
              <a:latin typeface="Flama Semicondensed Basic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1258" y="3239981"/>
            <a:ext cx="1699582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Flama Semicondensed Basic" panose="02000000000000000000" pitchFamily="50" charset="0"/>
                <a:cs typeface="Arial" panose="020B0604020202020204" pitchFamily="34" charset="0"/>
              </a:rPr>
              <a:t>HOW</a:t>
            </a:r>
            <a:endParaRPr lang="en-US" sz="2800" dirty="0">
              <a:solidFill>
                <a:srgbClr val="002060"/>
              </a:solidFill>
              <a:latin typeface="Flama Semicondensed Basic" panose="02000000000000000000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225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42160" y="2209800"/>
            <a:ext cx="8458200" cy="409342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Flama Semicondensed Basic" panose="02000000000000000000" pitchFamily="50" charset="0"/>
              </a:rPr>
              <a:t>Write a simple conversation between two friends planning a party for a friend’s birthday.</a:t>
            </a:r>
          </a:p>
          <a:p>
            <a:pPr algn="ctr"/>
            <a:endParaRPr lang="en-US" sz="3200" dirty="0">
              <a:solidFill>
                <a:srgbClr val="002060"/>
              </a:solidFill>
              <a:latin typeface="Flama Semicondensed Basic" panose="02000000000000000000" pitchFamily="50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Flama Semicondensed Basic" panose="02000000000000000000" pitchFamily="50" charset="0"/>
              </a:rPr>
              <a:t>Think about six questions, one for each </a:t>
            </a:r>
            <a:r>
              <a:rPr lang="en-US" sz="3200" u="sng" dirty="0">
                <a:solidFill>
                  <a:srgbClr val="002060"/>
                </a:solidFill>
                <a:latin typeface="Flama Semicondensed Basic" panose="02000000000000000000" pitchFamily="50" charset="0"/>
              </a:rPr>
              <a:t>question word</a:t>
            </a:r>
            <a:r>
              <a:rPr lang="en-US" sz="3200" dirty="0">
                <a:solidFill>
                  <a:srgbClr val="002060"/>
                </a:solidFill>
                <a:latin typeface="Flama Semicondensed Basic" panose="02000000000000000000" pitchFamily="50" charset="0"/>
              </a:rPr>
              <a:t> that describes the party you are planning.</a:t>
            </a:r>
          </a:p>
          <a:p>
            <a:endParaRPr lang="en-US" dirty="0"/>
          </a:p>
          <a:p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1706880" y="670560"/>
            <a:ext cx="9128760" cy="70788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rtoonist" panose="00000400000000000000" pitchFamily="2" charset="0"/>
              </a:rPr>
              <a:t>Writing and Talking Activity</a:t>
            </a:r>
            <a:endParaRPr lang="en-CA" sz="4000" b="1" dirty="0">
              <a:latin typeface="Cartoonis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723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abci-english.at/Graphics/Learnin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53" y="0"/>
            <a:ext cx="11674464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970472" y="1714500"/>
            <a:ext cx="11079545" cy="46863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endParaRPr lang="en-US" sz="2800" dirty="0">
              <a:solidFill>
                <a:schemeClr val="bg2">
                  <a:lumMod val="10000"/>
                </a:schemeClr>
              </a:solidFill>
              <a:latin typeface="Franklin Gothic Medium" panose="020B0603020102020204" pitchFamily="34" charset="0"/>
            </a:endParaRPr>
          </a:p>
          <a:p>
            <a:pPr marL="45720" indent="0">
              <a:buFont typeface="Corbel" pitchFamily="34" charset="0"/>
              <a:buNone/>
            </a:pP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Students will: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Sing a song and develop thinking questions 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  <a:sym typeface="Wingdings" panose="05000000000000000000" pitchFamily="2" charset="2"/>
              </a:rPr>
              <a:t></a:t>
            </a:r>
            <a:endParaRPr lang="en-US" sz="4800" dirty="0">
              <a:solidFill>
                <a:schemeClr val="bg2">
                  <a:lumMod val="10000"/>
                </a:schemeClr>
              </a:solidFill>
              <a:latin typeface="Photographs" pitchFamily="2" charset="0"/>
            </a:endParaRP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Write questions about a topic they are interested in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Read a story and discuss the events and characters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Learn new vocabulary</a:t>
            </a:r>
          </a:p>
        </p:txBody>
      </p:sp>
    </p:spTree>
    <p:extLst>
      <p:ext uri="{BB962C8B-B14F-4D97-AF65-F5344CB8AC3E}">
        <p14:creationId xmlns:p14="http://schemas.microsoft.com/office/powerpoint/2010/main" val="3746266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0902" y="681643"/>
            <a:ext cx="10241280" cy="769441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2">
                    <a:lumMod val="50000"/>
                  </a:schemeClr>
                </a:solidFill>
                <a:latin typeface="HelloMissThang" panose="02000603000000000000" pitchFamily="2" charset="0"/>
                <a:ea typeface="HelloMissThang" panose="02000603000000000000" pitchFamily="2" charset="0"/>
              </a:rPr>
              <a:t>Choose a topic you are interested in.</a:t>
            </a:r>
            <a:endParaRPr lang="en-CA" sz="4400" b="1" dirty="0">
              <a:solidFill>
                <a:schemeClr val="bg2">
                  <a:lumMod val="50000"/>
                </a:schemeClr>
              </a:solidFill>
              <a:latin typeface="HelloMissThang" panose="02000603000000000000" pitchFamily="2" charset="0"/>
              <a:ea typeface="HelloMissThang" panose="02000603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45673" y="2277687"/>
            <a:ext cx="1895302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5400">
                <a:latin typeface="Cartoonist" panose="00000400000000000000" pitchFamily="2" charset="0"/>
              </a:rPr>
              <a:t>Food</a:t>
            </a:r>
            <a:endParaRPr lang="en-CA" sz="5400" dirty="0">
              <a:latin typeface="Cartoonist" panose="000004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5593" y="4027620"/>
            <a:ext cx="5427554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rtoonist" panose="00000400000000000000" pitchFamily="2" charset="0"/>
              </a:rPr>
              <a:t>FARM ANIMALS</a:t>
            </a:r>
            <a:endParaRPr lang="en-CA" sz="5400" dirty="0">
              <a:latin typeface="Cartoonist" panose="000004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76357" y="1782771"/>
            <a:ext cx="4952854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rtoonist" panose="00000400000000000000" pitchFamily="2" charset="0"/>
              </a:rPr>
              <a:t>ZOO ANIMALS</a:t>
            </a:r>
            <a:endParaRPr lang="en-CA" sz="5400" dirty="0">
              <a:latin typeface="Cartoonist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47953" y="5349139"/>
            <a:ext cx="2707178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rtoonist" panose="00000400000000000000" pitchFamily="2" charset="0"/>
              </a:rPr>
              <a:t>SCHOOL</a:t>
            </a:r>
            <a:endParaRPr lang="en-CA" sz="5400" dirty="0">
              <a:latin typeface="Cartoonist" panose="000004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66364" y="3578732"/>
            <a:ext cx="3255818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rtoonist" panose="00000400000000000000" pitchFamily="2" charset="0"/>
              </a:rPr>
              <a:t>FRIENDS</a:t>
            </a:r>
            <a:endParaRPr lang="en-CA" sz="5400" dirty="0">
              <a:latin typeface="Cartoonis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902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7565" y="565096"/>
            <a:ext cx="9576262" cy="76944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2">
                    <a:lumMod val="50000"/>
                  </a:schemeClr>
                </a:solidFill>
                <a:latin typeface="Cartoonist" panose="00000400000000000000" pitchFamily="2" charset="0"/>
              </a:rPr>
              <a:t>WHICH TOPIC DID YOU CHOOSE? </a:t>
            </a:r>
            <a:endParaRPr lang="en-CA" sz="4400" b="1" dirty="0">
              <a:solidFill>
                <a:schemeClr val="bg2">
                  <a:lumMod val="50000"/>
                </a:schemeClr>
              </a:solidFill>
              <a:latin typeface="Cartoonist" panose="000004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4277" y="1629294"/>
            <a:ext cx="105904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Flama Semicondensed Basic" panose="02000000000000000000" pitchFamily="50" charset="0"/>
              </a:rPr>
              <a:t>Write a set of questions about this topic. </a:t>
            </a:r>
          </a:p>
          <a:p>
            <a:pPr algn="ctr"/>
            <a:endParaRPr lang="en-US" sz="3200" dirty="0">
              <a:solidFill>
                <a:schemeClr val="tx1">
                  <a:lumMod val="50000"/>
                </a:schemeClr>
              </a:solidFill>
              <a:latin typeface="Flama Semicondensed Basic" panose="02000000000000000000" pitchFamily="50" charset="0"/>
            </a:endParaRPr>
          </a:p>
          <a:p>
            <a:pPr algn="ctr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Flama Semicondensed Basic" panose="02000000000000000000" pitchFamily="50" charset="0"/>
              </a:rPr>
              <a:t>How many questions can you think of?</a:t>
            </a:r>
            <a:endParaRPr lang="en-CA" sz="3200" dirty="0">
              <a:solidFill>
                <a:schemeClr val="tx1">
                  <a:lumMod val="50000"/>
                </a:schemeClr>
              </a:solidFill>
              <a:latin typeface="Flama Semicondensed Basic" panose="02000000000000000000" pitchFamily="5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4277" y="4826924"/>
            <a:ext cx="1699582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Flama Semicondensed Basic" panose="02000000000000000000" pitchFamily="50" charset="0"/>
                <a:cs typeface="Arial" panose="020B0604020202020204" pitchFamily="34" charset="0"/>
              </a:rPr>
              <a:t>WHO</a:t>
            </a:r>
            <a:endParaRPr lang="en-US" sz="2800" dirty="0">
              <a:solidFill>
                <a:srgbClr val="002060"/>
              </a:solidFill>
              <a:latin typeface="Flama Semicondensed Basic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74077" y="4826924"/>
            <a:ext cx="1699582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Flama Semicondensed Basic" panose="02000000000000000000" pitchFamily="50" charset="0"/>
                <a:cs typeface="Arial" panose="020B0604020202020204" pitchFamily="34" charset="0"/>
              </a:rPr>
              <a:t>WHAT</a:t>
            </a:r>
            <a:endParaRPr lang="en-US" sz="2800" dirty="0">
              <a:solidFill>
                <a:srgbClr val="002060"/>
              </a:solidFill>
              <a:latin typeface="Flama Semicondensed Basic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77197" y="4826923"/>
            <a:ext cx="1699582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Flama Semicondensed Basic" panose="02000000000000000000" pitchFamily="50" charset="0"/>
                <a:cs typeface="Arial" panose="020B0604020202020204" pitchFamily="34" charset="0"/>
              </a:rPr>
              <a:t>WHERE</a:t>
            </a:r>
            <a:endParaRPr lang="en-US" sz="2800" dirty="0">
              <a:solidFill>
                <a:srgbClr val="002060"/>
              </a:solidFill>
              <a:latin typeface="Flama Semicondensed Basic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86997" y="4826923"/>
            <a:ext cx="1699582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Flama Semicondensed Basic" panose="02000000000000000000" pitchFamily="50" charset="0"/>
                <a:cs typeface="Arial" panose="020B0604020202020204" pitchFamily="34" charset="0"/>
              </a:rPr>
              <a:t>WHEN</a:t>
            </a:r>
            <a:endParaRPr lang="en-US" sz="2800" dirty="0">
              <a:solidFill>
                <a:srgbClr val="002060"/>
              </a:solidFill>
              <a:latin typeface="Flama Semicondensed Basic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35837" y="4826922"/>
            <a:ext cx="1699582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Flama Semicondensed Basic" panose="02000000000000000000" pitchFamily="50" charset="0"/>
                <a:cs typeface="Arial" panose="020B0604020202020204" pitchFamily="34" charset="0"/>
              </a:rPr>
              <a:t>WHY</a:t>
            </a:r>
            <a:endParaRPr lang="en-US" sz="2800" dirty="0">
              <a:solidFill>
                <a:srgbClr val="002060"/>
              </a:solidFill>
              <a:latin typeface="Flama Semicondensed Basic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77197" y="5750425"/>
            <a:ext cx="1699582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Flama Semicondensed Basic" panose="02000000000000000000" pitchFamily="50" charset="0"/>
                <a:cs typeface="Arial" panose="020B0604020202020204" pitchFamily="34" charset="0"/>
              </a:rPr>
              <a:t>HOW</a:t>
            </a:r>
            <a:endParaRPr lang="en-US" sz="2800" dirty="0">
              <a:solidFill>
                <a:srgbClr val="002060"/>
              </a:solidFill>
              <a:latin typeface="Flama Semicondensed Basic" panose="02000000000000000000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781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abci-english.at/Graphics/Learnin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53" y="0"/>
            <a:ext cx="11674464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970472" y="1714500"/>
            <a:ext cx="11079545" cy="46863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endParaRPr lang="en-US" sz="2800" dirty="0">
              <a:solidFill>
                <a:schemeClr val="bg2">
                  <a:lumMod val="10000"/>
                </a:schemeClr>
              </a:solidFill>
              <a:latin typeface="Franklin Gothic Medium" panose="020B0603020102020204" pitchFamily="34" charset="0"/>
            </a:endParaRPr>
          </a:p>
          <a:p>
            <a:pPr marL="45720" indent="0">
              <a:buFont typeface="Corbel" pitchFamily="34" charset="0"/>
              <a:buNone/>
            </a:pP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Students will: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Sing a song and develop thinking questions 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  <a:sym typeface="Wingdings" panose="05000000000000000000" pitchFamily="2" charset="2"/>
              </a:rPr>
              <a:t></a:t>
            </a:r>
            <a:endParaRPr lang="en-US" sz="4800" dirty="0">
              <a:solidFill>
                <a:schemeClr val="bg2">
                  <a:lumMod val="10000"/>
                </a:schemeClr>
              </a:solidFill>
              <a:latin typeface="Photographs" pitchFamily="2" charset="0"/>
            </a:endParaRP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Write questions about a topic they are interested in 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  <a:sym typeface="Wingdings" panose="05000000000000000000" pitchFamily="2" charset="2"/>
              </a:rPr>
              <a:t></a:t>
            </a:r>
            <a:endParaRPr lang="en-US" sz="4800" dirty="0">
              <a:solidFill>
                <a:schemeClr val="bg2">
                  <a:lumMod val="10000"/>
                </a:schemeClr>
              </a:solidFill>
              <a:latin typeface="Photographs" pitchFamily="2" charset="0"/>
            </a:endParaRP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Read a story and discuss the events and characters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Learn new vocabulary</a:t>
            </a:r>
          </a:p>
        </p:txBody>
      </p:sp>
    </p:spTree>
    <p:extLst>
      <p:ext uri="{BB962C8B-B14F-4D97-AF65-F5344CB8AC3E}">
        <p14:creationId xmlns:p14="http://schemas.microsoft.com/office/powerpoint/2010/main" val="4178553321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Custom 7">
      <a:dk1>
        <a:srgbClr val="00CCFF"/>
      </a:dk1>
      <a:lt1>
        <a:srgbClr val="FF0066"/>
      </a:lt1>
      <a:dk2>
        <a:srgbClr val="CC00FF"/>
      </a:dk2>
      <a:lt2>
        <a:srgbClr val="15AA7B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11939</TotalTime>
  <Words>673</Words>
  <Application>Microsoft Office PowerPoint</Application>
  <PresentationFormat>Widescreen</PresentationFormat>
  <Paragraphs>131</Paragraphs>
  <Slides>36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Always Forever</vt:lpstr>
      <vt:lpstr>Arial</vt:lpstr>
      <vt:lpstr>Calibri</vt:lpstr>
      <vt:lpstr>Cartoonist</vt:lpstr>
      <vt:lpstr>Corbel</vt:lpstr>
      <vt:lpstr>Flama Condensed Medium</vt:lpstr>
      <vt:lpstr>Flama Semicondensed Basic</vt:lpstr>
      <vt:lpstr>Franklin Gothic Medium</vt:lpstr>
      <vt:lpstr>HelloMissThang</vt:lpstr>
      <vt:lpstr>MV Boli</vt:lpstr>
      <vt:lpstr>Photographs</vt:lpstr>
      <vt:lpstr>Wingdings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Kiran Virani</dc:creator>
  <cp:lastModifiedBy>Pam Turnbull</cp:lastModifiedBy>
  <cp:revision>184</cp:revision>
  <dcterms:created xsi:type="dcterms:W3CDTF">2016-05-31T00:58:31Z</dcterms:created>
  <dcterms:modified xsi:type="dcterms:W3CDTF">2016-11-29T05:07:46Z</dcterms:modified>
</cp:coreProperties>
</file>