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492" r:id="rId3"/>
    <p:sldId id="445" r:id="rId4"/>
    <p:sldId id="494" r:id="rId5"/>
    <p:sldId id="495" r:id="rId6"/>
    <p:sldId id="498" r:id="rId7"/>
    <p:sldId id="497" r:id="rId8"/>
    <p:sldId id="500" r:id="rId9"/>
    <p:sldId id="499" r:id="rId10"/>
    <p:sldId id="471" r:id="rId11"/>
    <p:sldId id="486" r:id="rId12"/>
    <p:sldId id="485" r:id="rId13"/>
    <p:sldId id="360" r:id="rId14"/>
    <p:sldId id="472" r:id="rId15"/>
    <p:sldId id="484" r:id="rId16"/>
    <p:sldId id="490" r:id="rId17"/>
    <p:sldId id="473" r:id="rId18"/>
    <p:sldId id="474" r:id="rId19"/>
    <p:sldId id="475" r:id="rId20"/>
    <p:sldId id="477" r:id="rId21"/>
    <p:sldId id="478" r:id="rId22"/>
    <p:sldId id="479" r:id="rId23"/>
    <p:sldId id="480" r:id="rId24"/>
    <p:sldId id="483" r:id="rId25"/>
    <p:sldId id="487" r:id="rId26"/>
    <p:sldId id="488" r:id="rId27"/>
    <p:sldId id="489" r:id="rId28"/>
    <p:sldId id="501" r:id="rId29"/>
    <p:sldId id="266" r:id="rId30"/>
    <p:sldId id="454" r:id="rId31"/>
    <p:sldId id="503" r:id="rId32"/>
    <p:sldId id="502" r:id="rId33"/>
    <p:sldId id="388" r:id="rId34"/>
    <p:sldId id="38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7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3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5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9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8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27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8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38539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786" y="5864412"/>
            <a:ext cx="111556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loMissThang" panose="02000603000000000000" pitchFamily="2" charset="0"/>
                <a:ea typeface="HelloMissThang" panose="02000603000000000000" pitchFamily="2" charset="0"/>
              </a:rPr>
              <a:t>Welcome to the Animal Kingdom! This is Lesson 12!</a:t>
            </a:r>
            <a:endParaRPr lang="en-US" sz="2000" b="1" dirty="0"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5920" y="1263192"/>
            <a:ext cx="6968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lways Forever" pitchFamily="2" charset="0"/>
              </a:rPr>
              <a:t>LEARNING OUR READING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8" y="2582944"/>
            <a:ext cx="3410894" cy="2048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0848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543" y="2147671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tadpole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543" y="1258893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lungs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5543" y="370115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amphibian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43" y="3036449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tongue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543" y="3925227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predator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43" y="4814005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goliath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543" y="5688715"/>
            <a:ext cx="303348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lama Semicondensed Basic" panose="02000000000000000000" pitchFamily="50" charset="0"/>
              </a:rPr>
              <a:t>dwarf</a:t>
            </a:r>
            <a:endParaRPr lang="en-CA" sz="3600" dirty="0">
              <a:latin typeface="Flama Semicondensed Basic" panose="02000000000000000000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7172" t="30308" r="44087" b="49256"/>
          <a:stretch/>
        </p:blipFill>
        <p:spPr>
          <a:xfrm>
            <a:off x="9100457" y="652698"/>
            <a:ext cx="2438400" cy="1494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3386" t="50744" r="18765" b="30010"/>
          <a:stretch/>
        </p:blipFill>
        <p:spPr>
          <a:xfrm>
            <a:off x="7692570" y="4714490"/>
            <a:ext cx="2322287" cy="1407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084" t="48759" r="71195" b="29217"/>
          <a:stretch/>
        </p:blipFill>
        <p:spPr>
          <a:xfrm>
            <a:off x="9427028" y="2637307"/>
            <a:ext cx="1785257" cy="1611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425" t="50544" r="63273" b="28226"/>
          <a:stretch/>
        </p:blipFill>
        <p:spPr>
          <a:xfrm>
            <a:off x="6096001" y="652698"/>
            <a:ext cx="2641600" cy="1553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252" t="49554" r="79895" b="29216"/>
          <a:stretch/>
        </p:blipFill>
        <p:spPr>
          <a:xfrm>
            <a:off x="6284687" y="2629167"/>
            <a:ext cx="2452914" cy="1553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8805" t="48760" r="62494" b="29018"/>
          <a:stretch/>
        </p:blipFill>
        <p:spPr>
          <a:xfrm>
            <a:off x="4042617" y="1453511"/>
            <a:ext cx="1849795" cy="2656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1888" t="32093" r="55912" b="17708"/>
          <a:stretch/>
        </p:blipFill>
        <p:spPr>
          <a:xfrm>
            <a:off x="5232399" y="4455269"/>
            <a:ext cx="1400629" cy="17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99389"/>
              </p:ext>
            </p:extLst>
          </p:nvPr>
        </p:nvGraphicFramePr>
        <p:xfrm>
          <a:off x="2002972" y="1387324"/>
          <a:ext cx="875211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7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00"/>
                          </a:solidFill>
                          <a:latin typeface="Flama Semicondensed Basic" panose="02000000000000000000" pitchFamily="50" charset="0"/>
                        </a:rPr>
                        <a:t>Word</a:t>
                      </a:r>
                      <a:endParaRPr lang="en-CA" sz="3200" dirty="0">
                        <a:solidFill>
                          <a:srgbClr val="FFFF0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00"/>
                          </a:solidFill>
                          <a:latin typeface="Flama Semicondensed Basic" panose="02000000000000000000" pitchFamily="50" charset="0"/>
                        </a:rPr>
                        <a:t>Meaning</a:t>
                      </a:r>
                      <a:endParaRPr lang="en-CA" sz="3200" dirty="0">
                        <a:solidFill>
                          <a:srgbClr val="FFFF0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amphibian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Used</a:t>
                      </a:r>
                      <a:r>
                        <a:rPr lang="en-US" sz="2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 to taste and eat food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lungs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Small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tadpole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A</a:t>
                      </a:r>
                      <a:r>
                        <a:rPr lang="en-US" sz="2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 part of the body used to breath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tongue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Baby frog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predator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Cold-blooded animal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goliath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Animal that prey on other</a:t>
                      </a:r>
                      <a:r>
                        <a:rPr lang="en-US" sz="2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 animals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Flama Semicondensed Basic" panose="02000000000000000000" pitchFamily="50" charset="0"/>
                        </a:rPr>
                        <a:t>dwarf</a:t>
                      </a:r>
                      <a:endParaRPr lang="en-CA" sz="3200" dirty="0">
                        <a:solidFill>
                          <a:srgbClr val="002060"/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ma Semicondensed Basic" panose="02000000000000000000" pitchFamily="50" charset="0"/>
                        </a:rPr>
                        <a:t>Large</a:t>
                      </a:r>
                      <a:endParaRPr lang="en-C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Flama Semicondensed Basic" panose="020000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6000" y="508000"/>
            <a:ext cx="1017451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Flama Semicondensed Basic" panose="02000000000000000000" pitchFamily="50" charset="0"/>
              </a:rPr>
              <a:t>Match the word to the meaning.</a:t>
            </a:r>
            <a:endParaRPr lang="en-CA" sz="3200" dirty="0">
              <a:solidFill>
                <a:srgbClr val="FFFF0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3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4"/>
            <a:ext cx="4582333" cy="448348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Flama Condensed Medium" panose="02000000000000000000" pitchFamily="50" charset="0"/>
              </a:rPr>
              <a:t>Lets read a non-fiction text</a:t>
            </a:r>
          </a:p>
        </p:txBody>
      </p:sp>
    </p:spTree>
    <p:extLst>
      <p:ext uri="{BB962C8B-B14F-4D97-AF65-F5344CB8AC3E}">
        <p14:creationId xmlns:p14="http://schemas.microsoft.com/office/powerpoint/2010/main" val="384451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561" t="9815" r="16577" b="118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91514" y="4411744"/>
            <a:ext cx="3297288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Flama Semicondensed Basic" panose="02000000000000000000" pitchFamily="50" charset="0"/>
              </a:rPr>
              <a:t>Describe this animal.</a:t>
            </a:r>
            <a:endParaRPr lang="en-CA" sz="4400" b="1" dirty="0"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3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057" y="827314"/>
            <a:ext cx="979714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Photographs" pitchFamily="2" charset="0"/>
              </a:rPr>
              <a:t>Pre-reading Questions</a:t>
            </a:r>
          </a:p>
          <a:p>
            <a:endParaRPr lang="en-US" sz="4000" dirty="0">
              <a:latin typeface="Flama Semicondensed Basic" panose="02000000000000000000" pitchFamily="50" charset="0"/>
            </a:endParaRPr>
          </a:p>
          <a:p>
            <a:pPr algn="ctr"/>
            <a:r>
              <a:rPr lang="en-US" sz="3600" b="1" dirty="0">
                <a:latin typeface="Flama Semicondensed Basic" panose="02000000000000000000" pitchFamily="50" charset="0"/>
              </a:rPr>
              <a:t>Name three interesting facts about frogs.</a:t>
            </a:r>
          </a:p>
          <a:p>
            <a:r>
              <a:rPr lang="en-US" sz="3600" dirty="0">
                <a:latin typeface="Flama Semicondensed Basic" panose="02000000000000000000" pitchFamily="50" charset="0"/>
              </a:rPr>
              <a:t>1.</a:t>
            </a:r>
          </a:p>
          <a:p>
            <a:endParaRPr lang="en-US" sz="3600" dirty="0">
              <a:latin typeface="Flama Semicondensed Basic" panose="02000000000000000000" pitchFamily="50" charset="0"/>
            </a:endParaRPr>
          </a:p>
          <a:p>
            <a:r>
              <a:rPr lang="en-US" sz="3600" dirty="0">
                <a:latin typeface="Flama Semicondensed Basic" panose="02000000000000000000" pitchFamily="50" charset="0"/>
              </a:rPr>
              <a:t>2.</a:t>
            </a:r>
          </a:p>
          <a:p>
            <a:endParaRPr lang="en-US" sz="3600" dirty="0">
              <a:latin typeface="Flama Semicondensed Basic" panose="02000000000000000000" pitchFamily="50" charset="0"/>
            </a:endParaRPr>
          </a:p>
          <a:p>
            <a:r>
              <a:rPr lang="en-US" sz="3600" dirty="0">
                <a:latin typeface="Flama Semicondensed Basic" panose="02000000000000000000" pitchFamily="50" charset="0"/>
              </a:rPr>
              <a:t>3.</a:t>
            </a:r>
          </a:p>
          <a:p>
            <a:endParaRPr lang="en-CA" sz="4000" dirty="0"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8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195" y="433087"/>
            <a:ext cx="11057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Photographs" pitchFamily="2" charset="0"/>
              </a:rPr>
              <a:t>5W and H Questions</a:t>
            </a:r>
          </a:p>
          <a:p>
            <a:pPr algn="ctr"/>
            <a:endParaRPr lang="en-US" sz="5400" dirty="0">
              <a:solidFill>
                <a:srgbClr val="FFFF00"/>
              </a:solidFill>
              <a:latin typeface="Photographs" pitchFamily="2" charset="0"/>
            </a:endParaRPr>
          </a:p>
          <a:p>
            <a:pPr algn="ctr"/>
            <a:r>
              <a:rPr lang="en-US" sz="4000" b="1" dirty="0">
                <a:latin typeface="Flama Semicondensed Basic" panose="02000000000000000000" pitchFamily="50" charset="0"/>
              </a:rPr>
              <a:t>What do you want to know about frogs?</a:t>
            </a:r>
          </a:p>
          <a:p>
            <a:pPr algn="ctr"/>
            <a:r>
              <a:rPr lang="en-US" sz="3200" b="1" dirty="0">
                <a:latin typeface="Flama Semicondensed Basic" panose="02000000000000000000" pitchFamily="50" charset="0"/>
              </a:rPr>
              <a:t>Think about 5W and H questions about frogs.  </a:t>
            </a:r>
          </a:p>
          <a:p>
            <a:endParaRPr lang="en-US" sz="3600" dirty="0">
              <a:latin typeface="Flama Semicondensed Basic" panose="02000000000000000000" pitchFamily="50" charset="0"/>
            </a:endParaRPr>
          </a:p>
          <a:p>
            <a:endParaRPr lang="en-CA" sz="4000" dirty="0">
              <a:latin typeface="Flama Semicondensed Basic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4313" y="3698093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WHO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698" y="3713178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WHAT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083" y="3698091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WHERE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3338" y="3713177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WHEN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7723" y="3698092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WHY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3083" y="4952518"/>
            <a:ext cx="1699582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HOW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5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99" t="9815" r="16676" b="116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99" t="9815" r="16676" b="118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7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98" t="9640" r="16379" b="118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6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22" t="19196" r="42526" b="38542"/>
          <a:stretch/>
        </p:blipFill>
        <p:spPr>
          <a:xfrm>
            <a:off x="2837543" y="2032000"/>
            <a:ext cx="6096000" cy="309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04686" y="609600"/>
            <a:ext cx="936171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rtoonist" panose="00000400000000000000" pitchFamily="2" charset="0"/>
              </a:rPr>
              <a:t>Watch the video and sing along</a:t>
            </a:r>
            <a:endParaRPr lang="en-CA" sz="3600" dirty="0">
              <a:solidFill>
                <a:srgbClr val="FFFF00"/>
              </a:solidFill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14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02" t="9639" r="16576" b="11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03" t="9815" r="16378" b="116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3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02" t="9639" r="16378" b="11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03" t="9815" r="17071" b="118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6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0" t="9815" r="16874" b="1166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4" y="609600"/>
            <a:ext cx="1013097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Photographs" pitchFamily="2" charset="0"/>
              </a:rPr>
              <a:t>Comprehension Questions</a:t>
            </a:r>
          </a:p>
          <a:p>
            <a:pPr algn="ctr"/>
            <a:endParaRPr lang="en-US" sz="3200" dirty="0">
              <a:latin typeface="Flama Semicondensed Basic" panose="02000000000000000000" pitchFamily="50" charset="0"/>
            </a:endParaRPr>
          </a:p>
          <a:p>
            <a:pPr marL="457200" indent="-457200">
              <a:buAutoNum type="arabicPeriod"/>
            </a:pPr>
            <a:r>
              <a:rPr lang="en-US" sz="3200" dirty="0">
                <a:latin typeface="Flama Semicondensed Basic" panose="02000000000000000000" pitchFamily="50" charset="0"/>
              </a:rPr>
              <a:t>How do frogs breath?</a:t>
            </a:r>
          </a:p>
          <a:p>
            <a:pPr marL="457200" indent="-457200">
              <a:buAutoNum type="arabicPeriod"/>
            </a:pPr>
            <a:endParaRPr lang="en-US" sz="3200" dirty="0">
              <a:latin typeface="Flama Semicondensed Basic" panose="02000000000000000000" pitchFamily="50" charset="0"/>
            </a:endParaRPr>
          </a:p>
          <a:p>
            <a:pPr marL="457200" indent="-457200">
              <a:buAutoNum type="arabicPeriod"/>
            </a:pPr>
            <a:r>
              <a:rPr lang="en-US" sz="3200" dirty="0">
                <a:latin typeface="Flama Semicondensed Basic" panose="02000000000000000000" pitchFamily="50" charset="0"/>
              </a:rPr>
              <a:t>Where do frogs live?</a:t>
            </a:r>
          </a:p>
          <a:p>
            <a:pPr marL="457200" indent="-457200">
              <a:buAutoNum type="arabicPeriod"/>
            </a:pPr>
            <a:endParaRPr lang="en-US" sz="3200" dirty="0">
              <a:latin typeface="Flama Semicondensed Basic" panose="02000000000000000000" pitchFamily="50" charset="0"/>
            </a:endParaRPr>
          </a:p>
          <a:p>
            <a:pPr marL="457200" indent="-457200">
              <a:buAutoNum type="arabicPeriod"/>
            </a:pPr>
            <a:r>
              <a:rPr lang="en-US" sz="3200" dirty="0">
                <a:latin typeface="Flama Semicondensed Basic" panose="02000000000000000000" pitchFamily="50" charset="0"/>
              </a:rPr>
              <a:t>What do frogs eat?</a:t>
            </a:r>
          </a:p>
          <a:p>
            <a:pPr marL="457200" indent="-457200">
              <a:buAutoNum type="arabicPeriod"/>
            </a:pPr>
            <a:endParaRPr lang="en-US" sz="3200" dirty="0">
              <a:latin typeface="Flama Semicondensed Basic" panose="02000000000000000000" pitchFamily="50" charset="0"/>
            </a:endParaRPr>
          </a:p>
          <a:p>
            <a:pPr marL="457200" indent="-457200">
              <a:buAutoNum type="arabicPeriod"/>
            </a:pPr>
            <a:r>
              <a:rPr lang="en-US" sz="3200" dirty="0">
                <a:latin typeface="Flama Semicondensed Basic" panose="02000000000000000000" pitchFamily="50" charset="0"/>
              </a:rPr>
              <a:t>What are baby frogs called?</a:t>
            </a:r>
          </a:p>
          <a:p>
            <a:pPr marL="457200" indent="-457200">
              <a:buAutoNum type="arabicPeriod"/>
            </a:pPr>
            <a:endParaRPr lang="en-US" sz="3200" dirty="0">
              <a:latin typeface="Flama Semicondensed Basic" panose="02000000000000000000" pitchFamily="50" charset="0"/>
            </a:endParaRPr>
          </a:p>
          <a:p>
            <a:pPr marL="457200" indent="-457200">
              <a:buAutoNum type="arabicPeriod"/>
            </a:pPr>
            <a:r>
              <a:rPr lang="en-US" sz="3200" dirty="0">
                <a:latin typeface="Flama Semicondensed Basic" panose="02000000000000000000" pitchFamily="50" charset="0"/>
              </a:rPr>
              <a:t>How does a frog sound?</a:t>
            </a:r>
          </a:p>
          <a:p>
            <a:pPr marL="457200" indent="-457200">
              <a:buAutoNum type="arabicPeriod"/>
            </a:pPr>
            <a:endParaRPr lang="en-US" sz="2400" dirty="0">
              <a:latin typeface="Flama Semicondensed Basic" panose="02000000000000000000" pitchFamily="50" charset="0"/>
            </a:endParaRPr>
          </a:p>
          <a:p>
            <a:endParaRPr lang="en-CA" sz="2400" dirty="0">
              <a:latin typeface="Flama Semicondensed Basic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833" t="39833" r="11626" b="23064"/>
          <a:stretch/>
        </p:blipFill>
        <p:spPr>
          <a:xfrm>
            <a:off x="6821714" y="1944915"/>
            <a:ext cx="3947886" cy="3355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01394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828" y="1538515"/>
            <a:ext cx="9608458" cy="387798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Photographs" pitchFamily="2" charset="0"/>
              </a:rPr>
              <a:t>Reading Activity</a:t>
            </a:r>
          </a:p>
          <a:p>
            <a:pPr algn="ctr"/>
            <a:endParaRPr lang="en-US" sz="5400" dirty="0">
              <a:solidFill>
                <a:schemeClr val="accent3">
                  <a:lumMod val="50000"/>
                </a:schemeClr>
              </a:solidFill>
              <a:latin typeface="Photographs" pitchFamily="2" charset="0"/>
            </a:endParaRPr>
          </a:p>
          <a:p>
            <a:endParaRPr lang="en-US" dirty="0"/>
          </a:p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What are three interesting things about frogs that you discovered in the non-fiction text?</a:t>
            </a:r>
            <a:endParaRPr lang="en-CA" sz="40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45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256" y="667659"/>
            <a:ext cx="9608458" cy="26161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Photographs" pitchFamily="2" charset="0"/>
              </a:rPr>
              <a:t>Reading Activity</a:t>
            </a:r>
          </a:p>
          <a:p>
            <a:pPr algn="ctr"/>
            <a:endParaRPr lang="en-US" sz="5400" dirty="0">
              <a:solidFill>
                <a:schemeClr val="accent3">
                  <a:lumMod val="50000"/>
                </a:schemeClr>
              </a:solidFill>
              <a:latin typeface="Photographs" pitchFamily="2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Flama Semicondensed Basic" panose="02000000000000000000" pitchFamily="50" charset="0"/>
              </a:rPr>
              <a:t>Draw your favourite frog from the reading and write a three sentence description.</a:t>
            </a:r>
            <a:endParaRPr lang="en-US" sz="7200" dirty="0">
              <a:solidFill>
                <a:srgbClr val="FFFF0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6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 review: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Synonyms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 words—5W and H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Questions about a topic of interest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6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048" y="3070063"/>
            <a:ext cx="90922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1">
                    <a:lumMod val="50000"/>
                  </a:schemeClr>
                </a:solidFill>
                <a:latin typeface="Photographs" pitchFamily="2" charset="0"/>
              </a:rPr>
              <a:t>Vocabulary 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1" y="444753"/>
            <a:ext cx="3792111" cy="22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 review: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Synonyms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 words—5W and H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Questions about a topic of interest</a:t>
            </a:r>
          </a:p>
        </p:txBody>
      </p:sp>
    </p:spTree>
    <p:extLst>
      <p:ext uri="{BB962C8B-B14F-4D97-AF65-F5344CB8AC3E}">
        <p14:creationId xmlns:p14="http://schemas.microsoft.com/office/powerpoint/2010/main" val="119929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for these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014" y="5324226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lungs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2123" y="5443994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tadpole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1438" y="5324226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tongue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425" t="50544" r="63273" b="28226"/>
          <a:stretch/>
        </p:blipFill>
        <p:spPr>
          <a:xfrm>
            <a:off x="8085253" y="2544898"/>
            <a:ext cx="3433233" cy="2018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084" t="48759" r="71195" b="29217"/>
          <a:stretch/>
        </p:blipFill>
        <p:spPr>
          <a:xfrm>
            <a:off x="4849986" y="2545176"/>
            <a:ext cx="2956918" cy="2668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3386" t="50744" r="18765" b="30010"/>
          <a:stretch/>
        </p:blipFill>
        <p:spPr>
          <a:xfrm>
            <a:off x="663221" y="2544898"/>
            <a:ext cx="3796635" cy="23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2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222" y="1772988"/>
            <a:ext cx="10014857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rtoonist" panose="00000400000000000000" pitchFamily="2" charset="0"/>
              </a:rPr>
              <a:t>Create a short story about a frog who leaves his pond to discover a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Cartoonist" panose="00000400000000000000" pitchFamily="2" charset="0"/>
              </a:rPr>
              <a:t> new city. </a:t>
            </a:r>
            <a:endParaRPr lang="en-CA" sz="3600" dirty="0">
              <a:solidFill>
                <a:srgbClr val="FFFF00"/>
              </a:solidFill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06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 review: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Synonyms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 words—5W and H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Questions about a topic of interest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73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14802"/>
            <a:ext cx="967883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75000"/>
                  </a:schemeClr>
                </a:solidFill>
                <a:latin typeface="Cartoonist" panose="00000400000000000000" pitchFamily="2" charset="0"/>
                <a:cs typeface="MV Boli" panose="02000500030200090000" pitchFamily="2" charset="0"/>
              </a:rPr>
              <a:t>Homework</a:t>
            </a:r>
          </a:p>
          <a:p>
            <a:pPr algn="ctr"/>
            <a:endParaRPr lang="en-US" sz="2800" dirty="0">
              <a:solidFill>
                <a:schemeClr val="bg2">
                  <a:lumMod val="75000"/>
                </a:schemeClr>
              </a:solidFill>
              <a:latin typeface="Flama Semicondensed Basic" panose="02000000000000000000" pitchFamily="50" charset="0"/>
              <a:cs typeface="MV Boli" panose="02000500030200090000" pitchFamily="2" charset="0"/>
            </a:endParaRPr>
          </a:p>
          <a:p>
            <a:pPr algn="ctr"/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Flama Semicondensed Basic" panose="02000000000000000000" pitchFamily="50" charset="0"/>
                <a:cs typeface="MV Boli" panose="02000500030200090000" pitchFamily="2" charset="0"/>
              </a:rPr>
              <a:t>The first task is to draw a picture of a frog from your reading. Write a description about the frog. How many adjectives can you use in your description?</a:t>
            </a:r>
          </a:p>
          <a:p>
            <a:pPr algn="ctr"/>
            <a:endParaRPr lang="en-US" sz="2800" dirty="0">
              <a:solidFill>
                <a:schemeClr val="tx1">
                  <a:lumMod val="75000"/>
                </a:schemeClr>
              </a:solidFill>
              <a:latin typeface="Flama Semicondensed Basic" panose="02000000000000000000" pitchFamily="50" charset="0"/>
              <a:cs typeface="MV Boli" panose="02000500030200090000" pitchFamily="2" charset="0"/>
            </a:endParaRPr>
          </a:p>
          <a:p>
            <a:pPr algn="ctr"/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Flama Semicondensed Basic" panose="02000000000000000000" pitchFamily="50" charset="0"/>
                <a:cs typeface="MV Boli" panose="02000500030200090000" pitchFamily="2" charset="0"/>
              </a:rPr>
              <a:t>The second task is to find three friends and ask them four questions about themselves.</a:t>
            </a:r>
          </a:p>
        </p:txBody>
      </p:sp>
    </p:spTree>
    <p:extLst>
      <p:ext uri="{BB962C8B-B14F-4D97-AF65-F5344CB8AC3E}">
        <p14:creationId xmlns:p14="http://schemas.microsoft.com/office/powerpoint/2010/main" val="1777550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Final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914" y="2651024"/>
            <a:ext cx="840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lama Condensed Medium" panose="02000000000000000000" pitchFamily="50" charset="0"/>
                <a:cs typeface="Arial" panose="020B0604020202020204" pitchFamily="34" charset="0"/>
              </a:rPr>
              <a:t>Do you have 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95" t="42209" r="64979" b="15361"/>
          <a:stretch/>
        </p:blipFill>
        <p:spPr>
          <a:xfrm>
            <a:off x="8966749" y="3080173"/>
            <a:ext cx="2202288" cy="3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902" y="681643"/>
            <a:ext cx="10241280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Choose a topic you are interested in.</a:t>
            </a:r>
            <a:endParaRPr lang="en-CA" sz="4400" b="1" dirty="0">
              <a:solidFill>
                <a:schemeClr val="bg2">
                  <a:lumMod val="50000"/>
                </a:schemeClr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72" y="2277687"/>
            <a:ext cx="329766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Parents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593" y="4027620"/>
            <a:ext cx="26100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Books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6358" y="1782771"/>
            <a:ext cx="221349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Food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7953" y="5349139"/>
            <a:ext cx="270717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World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6364" y="3578732"/>
            <a:ext cx="325581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Teacher</a:t>
            </a:r>
            <a:endParaRPr lang="en-CA" sz="5400" dirty="0"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1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33486" y="1320801"/>
            <a:ext cx="5776686" cy="39043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artoonist" panose="00000400000000000000" pitchFamily="2" charset="0"/>
              </a:rPr>
              <a:t>Write questions about your topic of interest.</a:t>
            </a:r>
            <a:endParaRPr lang="en-CA" sz="4000" dirty="0">
              <a:solidFill>
                <a:srgbClr val="FFFF00"/>
              </a:solidFill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7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 review: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Synonyms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 words—5W and H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Questions about a topic of interest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373487" y="309093"/>
            <a:ext cx="2859110" cy="2498501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Happy</a:t>
            </a:r>
            <a:endParaRPr lang="en-CA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207394" y="2619776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4397061" y="309093"/>
            <a:ext cx="2859110" cy="2498501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Large</a:t>
            </a:r>
            <a:endParaRPr lang="en-CA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20636" y="309093"/>
            <a:ext cx="2859110" cy="2498501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Small</a:t>
            </a:r>
            <a:endParaRPr lang="en-CA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207394" y="3964544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207394" y="5309312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230968" y="2619775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230968" y="3964543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5230968" y="5309311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254542" y="2619774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9254542" y="3964543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9254542" y="5309310"/>
            <a:ext cx="1191296" cy="115373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400" b="1" dirty="0">
              <a:solidFill>
                <a:srgbClr val="002060"/>
              </a:solidFill>
              <a:latin typeface="Flama Condensed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8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638629"/>
            <a:ext cx="106389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rtoonist" panose="00000400000000000000" pitchFamily="2" charset="0"/>
              </a:rPr>
              <a:t>Replace the word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Cartoonist" panose="00000400000000000000" pitchFamily="2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rtoonist" panose="00000400000000000000" pitchFamily="2" charset="0"/>
              </a:rPr>
              <a:t> with synonyms.</a:t>
            </a:r>
          </a:p>
          <a:p>
            <a:endParaRPr lang="en-US" sz="36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My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 friend Sally went into her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 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house and played with her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 friend. </a:t>
            </a:r>
          </a:p>
          <a:p>
            <a:endParaRPr lang="en-US" sz="36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She was feeling very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 about her day and loved to make others also feel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.</a:t>
            </a:r>
          </a:p>
          <a:p>
            <a:endParaRPr lang="en-US" sz="36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Her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 dog played with her </a:t>
            </a:r>
            <a:r>
              <a:rPr lang="en-US" sz="3600" u="sng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happy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 friend.</a:t>
            </a:r>
            <a:endParaRPr lang="en-CA" sz="36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3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 review: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Synonyms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 words—5W and H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Questions about a topic of interest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7648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9">
      <a:dk1>
        <a:srgbClr val="FF65A3"/>
      </a:dk1>
      <a:lt1>
        <a:srgbClr val="66007F"/>
      </a:lt1>
      <a:dk2>
        <a:srgbClr val="65E0FF"/>
      </a:dk2>
      <a:lt2>
        <a:srgbClr val="15AA7B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15923</TotalTime>
  <Words>599</Words>
  <Application>Microsoft Office PowerPoint</Application>
  <PresentationFormat>Widescreen</PresentationFormat>
  <Paragraphs>136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Always Forever</vt:lpstr>
      <vt:lpstr>Arial</vt:lpstr>
      <vt:lpstr>Calibri</vt:lpstr>
      <vt:lpstr>Cartoonist</vt:lpstr>
      <vt:lpstr>Corbel</vt:lpstr>
      <vt:lpstr>Flama Condensed Light</vt:lpstr>
      <vt:lpstr>Flama Condensed Medium</vt:lpstr>
      <vt:lpstr>Flama Semicondensed Basic</vt:lpstr>
      <vt:lpstr>Franklin Gothic Medium</vt:lpstr>
      <vt:lpstr>HelloMissThang</vt:lpstr>
      <vt:lpstr>MV Boli</vt:lpstr>
      <vt:lpstr>Photographs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Virani</dc:creator>
  <cp:lastModifiedBy>Pam Turnbull</cp:lastModifiedBy>
  <cp:revision>194</cp:revision>
  <dcterms:created xsi:type="dcterms:W3CDTF">2016-05-31T00:58:31Z</dcterms:created>
  <dcterms:modified xsi:type="dcterms:W3CDTF">2016-11-29T05:15:54Z</dcterms:modified>
</cp:coreProperties>
</file>