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310" r:id="rId3"/>
    <p:sldId id="313" r:id="rId4"/>
    <p:sldId id="311" r:id="rId5"/>
    <p:sldId id="312" r:id="rId6"/>
    <p:sldId id="314" r:id="rId7"/>
    <p:sldId id="315" r:id="rId8"/>
    <p:sldId id="319" r:id="rId9"/>
    <p:sldId id="316" r:id="rId10"/>
    <p:sldId id="298" r:id="rId11"/>
    <p:sldId id="26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7" r:id="rId22"/>
    <p:sldId id="320" r:id="rId23"/>
    <p:sldId id="321" r:id="rId24"/>
    <p:sldId id="322" r:id="rId25"/>
    <p:sldId id="266" r:id="rId26"/>
    <p:sldId id="267" r:id="rId27"/>
    <p:sldId id="323" r:id="rId28"/>
    <p:sldId id="324" r:id="rId29"/>
    <p:sldId id="272" r:id="rId30"/>
    <p:sldId id="299" r:id="rId31"/>
    <p:sldId id="300" r:id="rId32"/>
    <p:sldId id="295" r:id="rId33"/>
    <p:sldId id="296" r:id="rId34"/>
    <p:sldId id="297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78229" autoAdjust="0"/>
  </p:normalViewPr>
  <p:slideViewPr>
    <p:cSldViewPr snapToGrid="0">
      <p:cViewPr varScale="1">
        <p:scale>
          <a:sx n="61" d="100"/>
          <a:sy n="61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C8207-BB2A-440C-9C07-03D8257EAB7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2918-7C4F-4820-828D-55075BE03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the students</a:t>
            </a:r>
            <a:r>
              <a:rPr lang="en-US" baseline="0" dirty="0"/>
              <a:t> to the unit.</a:t>
            </a:r>
          </a:p>
          <a:p>
            <a:r>
              <a:rPr lang="en-US" baseline="0" dirty="0"/>
              <a:t>Ask the students how there week has been and discuss some of the fun things they did at school or for fun to establish a rapport with your students.</a:t>
            </a:r>
          </a:p>
          <a:p>
            <a:endParaRPr lang="en-US" baseline="0" dirty="0"/>
          </a:p>
          <a:p>
            <a:r>
              <a:rPr lang="en-US" baseline="0" dirty="0"/>
              <a:t>Ask the students if they have been to the Zoo before? What animals did they see? What animals can they see in this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76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9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6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39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09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80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24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28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6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3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37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27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4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26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06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44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3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36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05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99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is on</a:t>
            </a:r>
            <a:r>
              <a:rPr lang="en-US" baseline="0" dirty="0"/>
              <a:t> the students worksheet.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1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7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44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78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3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75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</a:t>
            </a:r>
            <a:r>
              <a:rPr lang="en-US" baseline="0" dirty="0"/>
              <a:t> the words and their meaning.</a:t>
            </a:r>
          </a:p>
          <a:p>
            <a:r>
              <a:rPr lang="en-US" baseline="0" dirty="0"/>
              <a:t>Show images from the text where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1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1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4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34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3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38539"/>
            <a:ext cx="11675166" cy="642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043" y="5486400"/>
            <a:ext cx="11675166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Welcome to the Animal Kingdom! This is Lesson 2!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Today we are learning to: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Read an interesting story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Use simple past tense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Review ‘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ks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’ sounds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657" y="4260867"/>
            <a:ext cx="1160056" cy="11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estfulreviews.files.wordpress.com/2013/07/rafiki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9" y="240870"/>
            <a:ext cx="8469310" cy="63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609667" y="418455"/>
            <a:ext cx="4014061" cy="362660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ypo Round Regular Demo" panose="02000500000000000000" pitchFamily="2" charset="0"/>
              </a:rPr>
              <a:t>Lets read a story</a:t>
            </a:r>
          </a:p>
        </p:txBody>
      </p:sp>
    </p:spTree>
    <p:extLst>
      <p:ext uri="{BB962C8B-B14F-4D97-AF65-F5344CB8AC3E}">
        <p14:creationId xmlns:p14="http://schemas.microsoft.com/office/powerpoint/2010/main" val="146741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321" y="347162"/>
            <a:ext cx="7260253" cy="62055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2"/>
    </mc:Choice>
    <mc:Fallback xmlns="">
      <p:transition spd="slow" advTm="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46" y="487840"/>
            <a:ext cx="10503197" cy="57804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9"/>
    </mc:Choice>
    <mc:Fallback xmlns="">
      <p:transition spd="slow" advTm="17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15" y="355319"/>
            <a:ext cx="10898768" cy="59792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2"/>
    </mc:Choice>
    <mc:Fallback xmlns="">
      <p:transition spd="slow" advTm="1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42" y="483763"/>
            <a:ext cx="10784580" cy="58375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9"/>
    </mc:Choice>
    <mc:Fallback xmlns="">
      <p:transition spd="slow" advTm="1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75" y="430755"/>
            <a:ext cx="10724399" cy="58772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5"/>
    </mc:Choice>
    <mc:Fallback xmlns="">
      <p:transition spd="slow" advTm="1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42" y="507207"/>
            <a:ext cx="10334006" cy="56815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4"/>
    </mc:Choice>
    <mc:Fallback xmlns="">
      <p:transition spd="slow" advTm="1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11" y="470511"/>
            <a:ext cx="10758076" cy="58242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8"/>
    </mc:Choice>
    <mc:Fallback xmlns="">
      <p:transition spd="slow" advTm="1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63" y="373667"/>
            <a:ext cx="11333002" cy="59343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"/>
    </mc:Choice>
    <mc:Fallback xmlns="">
      <p:transition spd="slow" advTm="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01" y="448573"/>
            <a:ext cx="5790716" cy="5934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321" y="2156603"/>
            <a:ext cx="4854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AngryBirds" pitchFamily="2" charset="0"/>
              </a:rPr>
              <a:t>Describe this picture</a:t>
            </a:r>
          </a:p>
        </p:txBody>
      </p:sp>
    </p:spTree>
    <p:extLst>
      <p:ext uri="{BB962C8B-B14F-4D97-AF65-F5344CB8AC3E}">
        <p14:creationId xmlns:p14="http://schemas.microsoft.com/office/powerpoint/2010/main" val="640570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01" y="530088"/>
            <a:ext cx="11368136" cy="58177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7"/>
    </mc:Choice>
    <mc:Fallback xmlns="">
      <p:transition spd="slow" advTm="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872" y="586596"/>
            <a:ext cx="1057598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BubbleGum" panose="00000400000000000000" pitchFamily="2" charset="0"/>
              </a:rPr>
              <a:t>Questions about ‘The Sox Fox.’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Why did the fox take the socks?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________________________________________________________________________________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Which socks are the fox’s favourite?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958875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872" y="586596"/>
            <a:ext cx="1057598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BubbleGum" panose="00000400000000000000" pitchFamily="2" charset="0"/>
              </a:rPr>
              <a:t>Questions about ‘The Sox Fox.’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What does the boy want the fox to eat?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________________________________________________________________________________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Why does the boy dislike the fox?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95858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872" y="586596"/>
            <a:ext cx="105759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BubbleGum" panose="00000400000000000000" pitchFamily="2" charset="0"/>
              </a:rPr>
              <a:t>Grammar activity about the sox fox.’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List some adjectives in the story.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________________________________________________________________________________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List some rhyming words in the story.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08990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Today we are learning to: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Read an interesting story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Use simple past tense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Review ‘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ks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’ sounds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657" y="4260867"/>
            <a:ext cx="1160056" cy="1191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653" y="2898390"/>
            <a:ext cx="1160056" cy="11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51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706" y="2587925"/>
            <a:ext cx="90922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CC0066"/>
                </a:solidFill>
                <a:latin typeface="BubbleGum" panose="00000400000000000000" pitchFamily="2" charset="0"/>
              </a:rPr>
              <a:t>LEARNING OUR WORDS!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31" y="444753"/>
            <a:ext cx="3792111" cy="22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3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0121" y="1293961"/>
            <a:ext cx="7470475" cy="3785652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Garamond" panose="02020404030301010803" pitchFamily="18" charset="0"/>
              </a:rPr>
              <a:t>What words can you think of that have the ‘</a:t>
            </a:r>
            <a:r>
              <a:rPr lang="en-US" sz="48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ks’sound</a:t>
            </a:r>
            <a:r>
              <a:rPr lang="en-US" sz="4800" b="1" dirty="0">
                <a:solidFill>
                  <a:srgbClr val="002060"/>
                </a:solidFill>
                <a:latin typeface="Garamond" panose="02020404030301010803" pitchFamily="18" charset="0"/>
              </a:rPr>
              <a:t>?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Garamond" panose="02020404030301010803" pitchFamily="18" charset="0"/>
              </a:rPr>
              <a:t>Lets make a list!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Garamond" panose="02020404030301010803" pitchFamily="18" charset="0"/>
              </a:rPr>
              <a:t>Remember, that ‘</a:t>
            </a:r>
            <a:r>
              <a:rPr lang="en-US" sz="48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ks</a:t>
            </a:r>
            <a:r>
              <a:rPr lang="en-US" sz="4800" b="1" dirty="0">
                <a:solidFill>
                  <a:srgbClr val="002060"/>
                </a:solidFill>
                <a:latin typeface="Garamond" panose="02020404030301010803" pitchFamily="18" charset="0"/>
              </a:rPr>
              <a:t>’ and ‘x’ both make the same sound.</a:t>
            </a:r>
          </a:p>
        </p:txBody>
      </p:sp>
    </p:spTree>
    <p:extLst>
      <p:ext uri="{BB962C8B-B14F-4D97-AF65-F5344CB8AC3E}">
        <p14:creationId xmlns:p14="http://schemas.microsoft.com/office/powerpoint/2010/main" val="204703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585" y="534838"/>
            <a:ext cx="2829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looks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forks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walks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cooks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books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049" y="3608713"/>
            <a:ext cx="2369970" cy="1791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98" y="534838"/>
            <a:ext cx="2557373" cy="2035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469" y="1091980"/>
            <a:ext cx="1940502" cy="3412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057" y="790025"/>
            <a:ext cx="2435000" cy="2295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308" y="4375727"/>
            <a:ext cx="2810515" cy="17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08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585" y="534838"/>
            <a:ext cx="2829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fox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box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six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mix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ax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047" y="4073955"/>
            <a:ext cx="2367601" cy="2093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605" y="534838"/>
            <a:ext cx="2985431" cy="2020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785" y="707367"/>
            <a:ext cx="2302311" cy="235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748" y="2554932"/>
            <a:ext cx="2230099" cy="2513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815" y="3163421"/>
            <a:ext cx="2628759" cy="27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47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962" y="690113"/>
            <a:ext cx="92992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Garamond" panose="02020404030301010803" pitchFamily="18" charset="0"/>
              </a:rPr>
              <a:t>Write a funny/interesting sentence using two or more ‘</a:t>
            </a:r>
            <a:r>
              <a:rPr lang="en-US" sz="54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ks</a:t>
            </a:r>
            <a:r>
              <a:rPr lang="en-US" sz="5400" b="1" dirty="0">
                <a:solidFill>
                  <a:srgbClr val="002060"/>
                </a:solidFill>
                <a:latin typeface="Garamond" panose="02020404030301010803" pitchFamily="18" charset="0"/>
              </a:rPr>
              <a:t>’ words.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Garamond" panose="02020404030301010803" pitchFamily="18" charset="0"/>
              </a:rPr>
              <a:t>Draw a picture about your sentence.</a:t>
            </a:r>
            <a:endParaRPr lang="en-US" sz="48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5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Today we are learning to: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Read an interesting story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Use simple past tense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Review ‘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ks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’ sounds</a:t>
            </a:r>
          </a:p>
        </p:txBody>
      </p:sp>
    </p:spTree>
    <p:extLst>
      <p:ext uri="{BB962C8B-B14F-4D97-AF65-F5344CB8AC3E}">
        <p14:creationId xmlns:p14="http://schemas.microsoft.com/office/powerpoint/2010/main" val="2999020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Today we are learning to: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Read an interesting story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Create pictures to tell the story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Use adjectives and adverbs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Review 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ck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Franklin Gothic Medium" panose="020B0603020102020204" pitchFamily="34" charset="0"/>
              </a:rPr>
              <a:t> sounds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21" y="2725862"/>
            <a:ext cx="1216404" cy="1191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725" y="4076700"/>
            <a:ext cx="1160056" cy="119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785" y="5247873"/>
            <a:ext cx="1160056" cy="11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0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2204" y="552091"/>
            <a:ext cx="978235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ngryBirds" pitchFamily="2" charset="0"/>
              </a:rPr>
              <a:t>Homework</a:t>
            </a:r>
          </a:p>
          <a:p>
            <a:endParaRPr lang="en-US" sz="4000" dirty="0">
              <a:latin typeface="Garamond" panose="02020404030301010803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Garamond" panose="02020404030301010803" pitchFamily="18" charset="0"/>
              </a:rPr>
              <a:t>Using the reading about birds and nests to create pictures.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Garamond" panose="02020404030301010803" pitchFamily="18" charset="0"/>
              </a:rPr>
              <a:t>Creating sentences using the new ‘</a:t>
            </a:r>
            <a:r>
              <a:rPr lang="en-US" sz="4400" dirty="0" err="1">
                <a:latin typeface="Garamond" panose="02020404030301010803" pitchFamily="18" charset="0"/>
              </a:rPr>
              <a:t>ks</a:t>
            </a:r>
            <a:r>
              <a:rPr lang="en-US" sz="4400" dirty="0">
                <a:latin typeface="Garamond" panose="02020404030301010803" pitchFamily="18" charset="0"/>
              </a:rPr>
              <a:t>’ words</a:t>
            </a:r>
          </a:p>
          <a:p>
            <a:endParaRPr lang="en-US" sz="4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38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64" y="1828800"/>
            <a:ext cx="10317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Describe the fox from the story. Use adjectives.</a:t>
            </a:r>
          </a:p>
        </p:txBody>
      </p:sp>
    </p:spTree>
    <p:extLst>
      <p:ext uri="{BB962C8B-B14F-4D97-AF65-F5344CB8AC3E}">
        <p14:creationId xmlns:p14="http://schemas.microsoft.com/office/powerpoint/2010/main" val="613849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0664" y="1828800"/>
            <a:ext cx="103171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Write a recount about your last weekend. Use past tense to describe your activities.</a:t>
            </a:r>
          </a:p>
        </p:txBody>
      </p:sp>
    </p:spTree>
    <p:extLst>
      <p:ext uri="{BB962C8B-B14F-4D97-AF65-F5344CB8AC3E}">
        <p14:creationId xmlns:p14="http://schemas.microsoft.com/office/powerpoint/2010/main" val="3536054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90113"/>
            <a:ext cx="10317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New Reading Vocabulary</a:t>
            </a:r>
          </a:p>
          <a:p>
            <a:pPr algn="ctr"/>
            <a:endParaRPr lang="en-US" sz="4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3418" y="1555616"/>
            <a:ext cx="30710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cunning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socks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cardboard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hungry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drawer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stretchy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light</a:t>
            </a:r>
          </a:p>
          <a:p>
            <a:endParaRPr lang="en-US" sz="4000" dirty="0">
              <a:solidFill>
                <a:schemeClr val="tx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2505" y="1555616"/>
            <a:ext cx="30710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disgusting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sweat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dirt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pieces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snoring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chew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stew</a:t>
            </a:r>
          </a:p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Garamond" panose="02020404030301010803" pitchFamily="18" charset="0"/>
              </a:rPr>
              <a:t>gobbling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958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6377" y="810882"/>
            <a:ext cx="1055873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>
                <a:solidFill>
                  <a:schemeClr val="tx1">
                    <a:lumMod val="75000"/>
                  </a:schemeClr>
                </a:solidFill>
                <a:latin typeface="AngryBirds" pitchFamily="2" charset="0"/>
              </a:rPr>
              <a:t>Simple Past Tense</a:t>
            </a:r>
          </a:p>
          <a:p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000" u="sng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Past tense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is used when something has happened in the ‘before’ or in the ‘past.’</a:t>
            </a: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Present tense:  I walk to the park.</a:t>
            </a: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Past tense:  I </a:t>
            </a:r>
            <a:r>
              <a:rPr lang="en-US" sz="4000" u="sng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walked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to the park.</a:t>
            </a:r>
          </a:p>
        </p:txBody>
      </p:sp>
    </p:spTree>
    <p:extLst>
      <p:ext uri="{BB962C8B-B14F-4D97-AF65-F5344CB8AC3E}">
        <p14:creationId xmlns:p14="http://schemas.microsoft.com/office/powerpoint/2010/main" val="297248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940" y="655608"/>
            <a:ext cx="10472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Present tense:   walk</a:t>
            </a:r>
          </a:p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Past tense:         walk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ed</a:t>
            </a:r>
            <a:endParaRPr lang="en-US" sz="4400" u="sng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5940" y="2636808"/>
            <a:ext cx="10472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Present tense:   jump</a:t>
            </a:r>
          </a:p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Past tense:         jump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ed</a:t>
            </a:r>
            <a:endParaRPr lang="en-US" sz="4400" u="sng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940" y="4618008"/>
            <a:ext cx="10472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Present tense:   skip</a:t>
            </a:r>
          </a:p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Past tense:         skipp</a:t>
            </a:r>
            <a:r>
              <a:rPr lang="en-US" sz="4800" u="sn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ed</a:t>
            </a:r>
            <a:endParaRPr lang="en-US" sz="4400" u="sng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20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883" y="724619"/>
            <a:ext cx="104207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walk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										moved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						</a:t>
            </a:r>
          </a:p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skipped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jump				</a:t>
            </a:r>
          </a:p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												skip		</a:t>
            </a:r>
          </a:p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				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watched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closed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move				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cooked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										look		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walked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watch		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jumped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															cook</a:t>
            </a:r>
          </a:p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looked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		open	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opened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		close</a:t>
            </a:r>
          </a:p>
        </p:txBody>
      </p:sp>
    </p:spTree>
    <p:extLst>
      <p:ext uri="{BB962C8B-B14F-4D97-AF65-F5344CB8AC3E}">
        <p14:creationId xmlns:p14="http://schemas.microsoft.com/office/powerpoint/2010/main" val="113996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113" y="741872"/>
            <a:ext cx="107312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Using ‘past tense’ in sentences.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I </a:t>
            </a:r>
            <a:r>
              <a:rPr lang="en-US" sz="3600" u="sng" dirty="0">
                <a:solidFill>
                  <a:srgbClr val="002060"/>
                </a:solidFill>
                <a:latin typeface="Garamond" panose="02020404030301010803" pitchFamily="18" charset="0"/>
              </a:rPr>
              <a:t>cook </a:t>
            </a:r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a pizza.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_____________________________________________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I </a:t>
            </a:r>
            <a:r>
              <a:rPr lang="en-US" sz="3600" u="sng" dirty="0">
                <a:solidFill>
                  <a:srgbClr val="002060"/>
                </a:solidFill>
                <a:latin typeface="Garamond" panose="02020404030301010803" pitchFamily="18" charset="0"/>
              </a:rPr>
              <a:t>close</a:t>
            </a:r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 the door.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4526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113" y="741872"/>
            <a:ext cx="107312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Using ‘past tense’ in sentences.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I  </a:t>
            </a:r>
            <a:r>
              <a:rPr lang="en-US" sz="3600" u="sng" dirty="0">
                <a:solidFill>
                  <a:srgbClr val="002060"/>
                </a:solidFill>
                <a:latin typeface="Garamond" panose="02020404030301010803" pitchFamily="18" charset="0"/>
              </a:rPr>
              <a:t>dance</a:t>
            </a:r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 to the shopping mall.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_____________________________________________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I </a:t>
            </a:r>
            <a:r>
              <a:rPr lang="en-US" sz="3600" u="sng" dirty="0">
                <a:solidFill>
                  <a:srgbClr val="002060"/>
                </a:solidFill>
                <a:latin typeface="Garamond" panose="02020404030301010803" pitchFamily="18" charset="0"/>
              </a:rPr>
              <a:t>move</a:t>
            </a:r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 the table.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</a:rPr>
              <a:t>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90964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4732" y="1242204"/>
            <a:ext cx="952356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ngryBirds" pitchFamily="2" charset="0"/>
                <a:cs typeface="Arial" panose="020B0604020202020204" pitchFamily="34" charset="0"/>
              </a:rPr>
              <a:t>Talking Practice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your teacher or another classmate about what you did yesterday using past tense.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example: Yesterday, I cooked noodles at home. </a:t>
            </a:r>
          </a:p>
        </p:txBody>
      </p:sp>
    </p:spTree>
    <p:extLst>
      <p:ext uri="{BB962C8B-B14F-4D97-AF65-F5344CB8AC3E}">
        <p14:creationId xmlns:p14="http://schemas.microsoft.com/office/powerpoint/2010/main" val="751275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1C9E7B31-56D0-4EF3-A224-29CE2346543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4\lesson-4-2"/>
  <p:tag name="ISPRING_PRESENTATION_TITLE" val="ESLAO-4-2-Slides"/>
  <p:tag name="ISPRING_FIRST_PUBLISH" val="1"/>
  <p:tag name="ISPRING_SCORM_RATE_QUIZZES" val="0"/>
</p:tagLst>
</file>

<file path=ppt/theme/theme1.xml><?xml version="1.0" encoding="utf-8"?>
<a:theme xmlns:a="http://schemas.openxmlformats.org/drawingml/2006/main" name="Basis">
  <a:themeElements>
    <a:clrScheme name="Custom 11">
      <a:dk1>
        <a:srgbClr val="FF0000"/>
      </a:dk1>
      <a:lt1>
        <a:srgbClr val="1FA2FF"/>
      </a:lt1>
      <a:dk2>
        <a:srgbClr val="FEE599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348</TotalTime>
  <Words>617</Words>
  <Application>Microsoft Office PowerPoint</Application>
  <PresentationFormat>Widescreen</PresentationFormat>
  <Paragraphs>182</Paragraphs>
  <Slides>34</Slides>
  <Notes>34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AngryBirds</vt:lpstr>
      <vt:lpstr>Arial</vt:lpstr>
      <vt:lpstr>BubbleGum</vt:lpstr>
      <vt:lpstr>Calibri</vt:lpstr>
      <vt:lpstr>Century Gothic</vt:lpstr>
      <vt:lpstr>Comic Sans MS</vt:lpstr>
      <vt:lpstr>Corbel</vt:lpstr>
      <vt:lpstr>Franklin Gothic Medium</vt:lpstr>
      <vt:lpstr>Garamond</vt:lpstr>
      <vt:lpstr>Typo Round Regular Demo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ESLAO-4-2-Slides</dc:title>
  <dc:creator>Kiran Virani</dc:creator>
  <cp:lastModifiedBy>Lakshmi Priya</cp:lastModifiedBy>
  <cp:revision>38</cp:revision>
  <dcterms:created xsi:type="dcterms:W3CDTF">2016-05-31T00:58:31Z</dcterms:created>
  <dcterms:modified xsi:type="dcterms:W3CDTF">2018-06-20T15:07:56Z</dcterms:modified>
</cp:coreProperties>
</file>