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B022-D006-413B-933A-41C74BFBFEF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ED5DF-CE84-4F59-96F8-81D9B17696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1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72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14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97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06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11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66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22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1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504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512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17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945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23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66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49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65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51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98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47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D5DF-CE84-4F59-96F8-81D9B17696B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65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6618" y="568274"/>
            <a:ext cx="331876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6925" y="1750313"/>
            <a:ext cx="805815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828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773684" y="5893181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3!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E4BD2A1-6BAB-4EC2-A377-B40243147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3589C45-A0F5-4EEF-BAEC-50049F9CD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9375C7-831A-421C-B979-3241B4D94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D474C-D51C-473F-9064-A1DF3D930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AB89F7-5E32-4CE3-8BB6-D8CA3B415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C0E34798-FFB2-4EC5-8756-913A9F5C7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4548" y="2710180"/>
            <a:ext cx="841565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500" spc="-940" dirty="0">
                <a:solidFill>
                  <a:srgbClr val="CC0066"/>
                </a:solidFill>
                <a:latin typeface="Microsoft Sans Serif"/>
                <a:cs typeface="Microsoft Sans Serif"/>
              </a:rPr>
              <a:t>LEARNING</a:t>
            </a:r>
            <a:endParaRPr sz="11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500" spc="-1185" dirty="0">
                <a:solidFill>
                  <a:srgbClr val="CC0066"/>
                </a:solidFill>
                <a:latin typeface="Microsoft Sans Serif"/>
                <a:cs typeface="Microsoft Sans Serif"/>
              </a:rPr>
              <a:t>OUR</a:t>
            </a:r>
            <a:r>
              <a:rPr sz="11500" spc="30" dirty="0">
                <a:solidFill>
                  <a:srgbClr val="CC0066"/>
                </a:solidFill>
                <a:latin typeface="Microsoft Sans Serif"/>
                <a:cs typeface="Microsoft Sans Serif"/>
              </a:rPr>
              <a:t> </a:t>
            </a:r>
            <a:r>
              <a:rPr sz="11500" spc="-1070" dirty="0">
                <a:solidFill>
                  <a:srgbClr val="CC0066"/>
                </a:solidFill>
                <a:latin typeface="Microsoft Sans Serif"/>
                <a:cs typeface="Microsoft Sans Serif"/>
              </a:rPr>
              <a:t>WORDS!</a:t>
            </a:r>
            <a:endParaRPr sz="1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65"/>
            <a:ext cx="3793183" cy="227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8776" y="2156460"/>
            <a:ext cx="7469124" cy="2308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4073" y="2141601"/>
            <a:ext cx="70192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215640" algn="l"/>
              </a:tabLst>
            </a:pPr>
            <a:r>
              <a:rPr sz="4800" b="1" spc="10" dirty="0">
                <a:solidFill>
                  <a:srgbClr val="001F5F"/>
                </a:solidFill>
                <a:latin typeface="Garamond"/>
                <a:cs typeface="Garamond"/>
              </a:rPr>
              <a:t>What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words	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can </a:t>
            </a:r>
            <a:r>
              <a:rPr sz="4800" b="1" spc="-45" dirty="0">
                <a:solidFill>
                  <a:srgbClr val="001F5F"/>
                </a:solidFill>
                <a:latin typeface="Garamond"/>
                <a:cs typeface="Garamond"/>
              </a:rPr>
              <a:t>you</a:t>
            </a:r>
            <a:r>
              <a:rPr sz="4800" b="1" spc="-7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think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tabLst>
                <a:tab pos="747395" algn="l"/>
              </a:tabLst>
            </a:pP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of	that </a:t>
            </a:r>
            <a:r>
              <a:rPr sz="4800" b="1" spc="-40" dirty="0">
                <a:solidFill>
                  <a:srgbClr val="001F5F"/>
                </a:solidFill>
                <a:latin typeface="Garamond"/>
                <a:cs typeface="Garamond"/>
              </a:rPr>
              <a:t>have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the 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‘er’</a:t>
            </a:r>
            <a:r>
              <a:rPr sz="4800" b="1" spc="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sound?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Lets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make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a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list!</a:t>
            </a:r>
            <a:endParaRPr sz="4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7" cy="685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6427" y="532335"/>
            <a:ext cx="2089150" cy="5506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z="3900" spc="25" dirty="0">
                <a:solidFill>
                  <a:srgbClr val="161616"/>
                </a:solidFill>
                <a:latin typeface="Arial"/>
                <a:cs typeface="Arial"/>
              </a:rPr>
              <a:t>Ruler</a:t>
            </a:r>
            <a:endParaRPr sz="3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3900" spc="60" dirty="0">
                <a:solidFill>
                  <a:srgbClr val="161616"/>
                </a:solidFill>
                <a:latin typeface="Arial"/>
                <a:cs typeface="Arial"/>
              </a:rPr>
              <a:t>River</a:t>
            </a:r>
            <a:endParaRPr sz="3900">
              <a:latin typeface="Arial"/>
              <a:cs typeface="Arial"/>
            </a:endParaRPr>
          </a:p>
          <a:p>
            <a:pPr marL="41910" marR="5080" indent="-29845">
              <a:lnSpc>
                <a:spcPct val="205200"/>
              </a:lnSpc>
              <a:spcBef>
                <a:spcPts val="65"/>
              </a:spcBef>
            </a:pPr>
            <a:r>
              <a:rPr sz="3900" spc="125" dirty="0">
                <a:solidFill>
                  <a:srgbClr val="161616"/>
                </a:solidFill>
                <a:latin typeface="Arial"/>
                <a:cs typeface="Arial"/>
              </a:rPr>
              <a:t>Mermaid  </a:t>
            </a:r>
            <a:r>
              <a:rPr sz="3900" spc="55" dirty="0">
                <a:solidFill>
                  <a:srgbClr val="161616"/>
                </a:solidFill>
                <a:latin typeface="Arial"/>
                <a:cs typeface="Arial"/>
              </a:rPr>
              <a:t>Tower  </a:t>
            </a:r>
            <a:r>
              <a:rPr sz="3900" spc="140" dirty="0">
                <a:solidFill>
                  <a:srgbClr val="161616"/>
                </a:solidFill>
                <a:latin typeface="Arial"/>
                <a:cs typeface="Arial"/>
              </a:rPr>
              <a:t>water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21" y="507314"/>
            <a:ext cx="1794510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Ginger</a:t>
            </a:r>
            <a:endParaRPr sz="4000">
              <a:latin typeface="Comic Sans MS"/>
              <a:cs typeface="Comic Sans MS"/>
            </a:endParaRPr>
          </a:p>
          <a:p>
            <a:pPr marL="12700" marR="5080">
              <a:lnSpc>
                <a:spcPts val="9600"/>
              </a:lnSpc>
              <a:spcBef>
                <a:spcPts val="1125"/>
              </a:spcBef>
            </a:pP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Germ  Person  </a:t>
            </a: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Mot</a:t>
            </a:r>
            <a:r>
              <a:rPr sz="4000" spc="-20" dirty="0">
                <a:solidFill>
                  <a:srgbClr val="171717"/>
                </a:solidFill>
                <a:latin typeface="Comic Sans MS"/>
                <a:cs typeface="Comic Sans MS"/>
              </a:rPr>
              <a:t>h</a:t>
            </a: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er  Flower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8915" y="3567761"/>
            <a:ext cx="2502494" cy="2453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0152" y="888522"/>
            <a:ext cx="2122899" cy="2377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5195" y="3922797"/>
            <a:ext cx="2347075" cy="2330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2755" y="499865"/>
            <a:ext cx="1955264" cy="2887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05188" y="582117"/>
            <a:ext cx="2369768" cy="2488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7713" y="2458949"/>
            <a:ext cx="6768465" cy="336994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4800" spc="-7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Today </a:t>
            </a:r>
            <a:r>
              <a:rPr sz="48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we are learning</a:t>
            </a:r>
            <a:r>
              <a:rPr sz="4800" spc="-1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800" spc="-3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to:</a:t>
            </a:r>
            <a:endParaRPr sz="4800">
              <a:latin typeface="Franklin Gothic Medium"/>
              <a:cs typeface="Franklin Gothic Medium"/>
            </a:endParaRPr>
          </a:p>
          <a:p>
            <a:pPr marL="229235" indent="-216535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spc="-2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Read </a:t>
            </a:r>
            <a:r>
              <a:rPr sz="48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an </a:t>
            </a:r>
            <a:r>
              <a:rPr sz="4800" spc="-1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interesting</a:t>
            </a:r>
            <a:r>
              <a:rPr sz="4800" spc="-6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800" spc="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story</a:t>
            </a:r>
            <a:endParaRPr sz="4800">
              <a:latin typeface="Franklin Gothic Medium"/>
              <a:cs typeface="Franklin Gothic Medium"/>
            </a:endParaRPr>
          </a:p>
          <a:p>
            <a:pPr marL="229235" indent="-216535">
              <a:lnSpc>
                <a:spcPct val="100000"/>
              </a:lnSpc>
              <a:spcBef>
                <a:spcPts val="830"/>
              </a:spcBef>
              <a:buClr>
                <a:srgbClr val="FF0000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Use </a:t>
            </a:r>
            <a:r>
              <a:rPr sz="48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simple</a:t>
            </a:r>
            <a:r>
              <a:rPr sz="4800" spc="-5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8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contractions</a:t>
            </a:r>
            <a:endParaRPr sz="4800">
              <a:latin typeface="Franklin Gothic Medium"/>
              <a:cs typeface="Franklin Gothic Medium"/>
            </a:endParaRPr>
          </a:p>
          <a:p>
            <a:pPr marL="229235" indent="-216535">
              <a:lnSpc>
                <a:spcPct val="100000"/>
              </a:lnSpc>
              <a:spcBef>
                <a:spcPts val="830"/>
              </a:spcBef>
              <a:buClr>
                <a:srgbClr val="FF0000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spc="-3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Review </a:t>
            </a:r>
            <a:r>
              <a:rPr sz="48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‘er’</a:t>
            </a:r>
            <a:r>
              <a:rPr sz="4800" spc="-1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8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sounds</a:t>
            </a:r>
            <a:endParaRPr sz="4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655" dirty="0"/>
              <a:t>Home</a:t>
            </a:r>
            <a:r>
              <a:rPr spc="-815" dirty="0"/>
              <a:t>w</a:t>
            </a:r>
            <a:r>
              <a:rPr spc="10" dirty="0"/>
              <a:t>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925" y="1750313"/>
            <a:ext cx="776922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Practicing simple contractions</a:t>
            </a:r>
            <a:r>
              <a:rPr sz="4000" spc="8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in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descriptive</a:t>
            </a:r>
            <a:r>
              <a:rPr sz="4000" spc="25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writing.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800"/>
              </a:spcBef>
            </a:pP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Sentence writing </a:t>
            </a: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with </a:t>
            </a:r>
            <a:r>
              <a:rPr sz="4000" dirty="0">
                <a:solidFill>
                  <a:srgbClr val="171717"/>
                </a:solidFill>
                <a:latin typeface="Comic Sans MS"/>
                <a:cs typeface="Comic Sans MS"/>
              </a:rPr>
              <a:t>‘er’</a:t>
            </a:r>
            <a:r>
              <a:rPr sz="4000" spc="9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words.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805"/>
              </a:spcBef>
            </a:pPr>
            <a:r>
              <a:rPr sz="4000" spc="-10" dirty="0">
                <a:solidFill>
                  <a:srgbClr val="171717"/>
                </a:solidFill>
                <a:latin typeface="Comic Sans MS"/>
                <a:cs typeface="Comic Sans MS"/>
              </a:rPr>
              <a:t>Drawing </a:t>
            </a: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a descriptive</a:t>
            </a:r>
            <a:r>
              <a:rPr sz="4000" spc="35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4000" spc="-5" dirty="0">
                <a:solidFill>
                  <a:srgbClr val="171717"/>
                </a:solidFill>
                <a:latin typeface="Comic Sans MS"/>
                <a:cs typeface="Comic Sans MS"/>
              </a:rPr>
              <a:t>picture.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045" y="725246"/>
            <a:ext cx="87198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3910" algn="l"/>
                <a:tab pos="4391660" algn="l"/>
              </a:tabLst>
            </a:pPr>
            <a:r>
              <a:rPr sz="4800" spc="204" dirty="0">
                <a:latin typeface="Microsoft Sans Serif"/>
                <a:cs typeface="Microsoft Sans Serif"/>
              </a:rPr>
              <a:t>Using	</a:t>
            </a:r>
            <a:r>
              <a:rPr sz="4800" spc="240" dirty="0">
                <a:latin typeface="Microsoft Sans Serif"/>
                <a:cs typeface="Microsoft Sans Serif"/>
              </a:rPr>
              <a:t>simple	</a:t>
            </a:r>
            <a:r>
              <a:rPr sz="4800" spc="660" dirty="0">
                <a:latin typeface="Microsoft Sans Serif"/>
                <a:cs typeface="Microsoft Sans Serif"/>
              </a:rPr>
              <a:t>contractions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07489"/>
            <a:ext cx="230759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I</a:t>
            </a:r>
            <a:r>
              <a:rPr sz="3600" spc="-15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am</a:t>
            </a:r>
            <a:endParaRPr sz="3600">
              <a:latin typeface="Comic Sans MS"/>
              <a:cs typeface="Comic Sans MS"/>
            </a:endParaRPr>
          </a:p>
          <a:p>
            <a:pPr marL="12700" marR="5080">
              <a:lnSpc>
                <a:spcPts val="8640"/>
              </a:lnSpc>
              <a:spcBef>
                <a:spcPts val="1010"/>
              </a:spcBef>
            </a:pP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You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are  Did </a:t>
            </a: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not  Should</a:t>
            </a:r>
            <a:r>
              <a:rPr sz="3600" spc="-10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not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375" y="2007489"/>
            <a:ext cx="201422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I’m</a:t>
            </a:r>
            <a:endParaRPr sz="3600">
              <a:latin typeface="Comic Sans MS"/>
              <a:cs typeface="Comic Sans MS"/>
            </a:endParaRPr>
          </a:p>
          <a:p>
            <a:pPr marL="12700" marR="673100">
              <a:lnSpc>
                <a:spcPct val="200000"/>
              </a:lnSpc>
            </a:pP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You’re 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Don’t</a:t>
            </a:r>
            <a:endParaRPr sz="3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325"/>
              </a:spcBef>
            </a:pP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Shouldn’t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2170" y="2274442"/>
            <a:ext cx="1984375" cy="76200"/>
          </a:xfrm>
          <a:custGeom>
            <a:avLst/>
            <a:gdLst/>
            <a:ahLst/>
            <a:cxnLst/>
            <a:rect l="l" t="t" r="r" b="b"/>
            <a:pathLst>
              <a:path w="1984375" h="76200">
                <a:moveTo>
                  <a:pt x="1908175" y="0"/>
                </a:moveTo>
                <a:lnTo>
                  <a:pt x="1907911" y="31639"/>
                </a:lnTo>
                <a:lnTo>
                  <a:pt x="1920620" y="31750"/>
                </a:lnTo>
                <a:lnTo>
                  <a:pt x="1920494" y="44450"/>
                </a:lnTo>
                <a:lnTo>
                  <a:pt x="1907804" y="44450"/>
                </a:lnTo>
                <a:lnTo>
                  <a:pt x="1907540" y="76200"/>
                </a:lnTo>
                <a:lnTo>
                  <a:pt x="1972439" y="44450"/>
                </a:lnTo>
                <a:lnTo>
                  <a:pt x="1920494" y="44450"/>
                </a:lnTo>
                <a:lnTo>
                  <a:pt x="1972663" y="44340"/>
                </a:lnTo>
                <a:lnTo>
                  <a:pt x="1984120" y="38735"/>
                </a:lnTo>
                <a:lnTo>
                  <a:pt x="1908175" y="0"/>
                </a:lnTo>
                <a:close/>
              </a:path>
              <a:path w="1984375" h="76200">
                <a:moveTo>
                  <a:pt x="1907911" y="31639"/>
                </a:moveTo>
                <a:lnTo>
                  <a:pt x="1907805" y="44340"/>
                </a:lnTo>
                <a:lnTo>
                  <a:pt x="1920494" y="44450"/>
                </a:lnTo>
                <a:lnTo>
                  <a:pt x="1920620" y="31750"/>
                </a:lnTo>
                <a:lnTo>
                  <a:pt x="1907911" y="31639"/>
                </a:lnTo>
                <a:close/>
              </a:path>
              <a:path w="1984375" h="76200">
                <a:moveTo>
                  <a:pt x="0" y="15112"/>
                </a:moveTo>
                <a:lnTo>
                  <a:pt x="0" y="27812"/>
                </a:lnTo>
                <a:lnTo>
                  <a:pt x="1907805" y="44340"/>
                </a:lnTo>
                <a:lnTo>
                  <a:pt x="1907911" y="31639"/>
                </a:lnTo>
                <a:lnTo>
                  <a:pt x="0" y="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2333" y="3393059"/>
            <a:ext cx="1984375" cy="76200"/>
          </a:xfrm>
          <a:custGeom>
            <a:avLst/>
            <a:gdLst/>
            <a:ahLst/>
            <a:cxnLst/>
            <a:rect l="l" t="t" r="r" b="b"/>
            <a:pathLst>
              <a:path w="1984375" h="76200">
                <a:moveTo>
                  <a:pt x="1908175" y="0"/>
                </a:moveTo>
                <a:lnTo>
                  <a:pt x="1907911" y="31639"/>
                </a:lnTo>
                <a:lnTo>
                  <a:pt x="1920620" y="31750"/>
                </a:lnTo>
                <a:lnTo>
                  <a:pt x="1920494" y="44450"/>
                </a:lnTo>
                <a:lnTo>
                  <a:pt x="1907804" y="44450"/>
                </a:lnTo>
                <a:lnTo>
                  <a:pt x="1907540" y="76200"/>
                </a:lnTo>
                <a:lnTo>
                  <a:pt x="1972439" y="44450"/>
                </a:lnTo>
                <a:lnTo>
                  <a:pt x="1920494" y="44450"/>
                </a:lnTo>
                <a:lnTo>
                  <a:pt x="1972663" y="44340"/>
                </a:lnTo>
                <a:lnTo>
                  <a:pt x="1984120" y="38735"/>
                </a:lnTo>
                <a:lnTo>
                  <a:pt x="1908175" y="0"/>
                </a:lnTo>
                <a:close/>
              </a:path>
              <a:path w="1984375" h="76200">
                <a:moveTo>
                  <a:pt x="1907911" y="31639"/>
                </a:moveTo>
                <a:lnTo>
                  <a:pt x="1907805" y="44340"/>
                </a:lnTo>
                <a:lnTo>
                  <a:pt x="1920494" y="44450"/>
                </a:lnTo>
                <a:lnTo>
                  <a:pt x="1920620" y="31750"/>
                </a:lnTo>
                <a:lnTo>
                  <a:pt x="1907911" y="31639"/>
                </a:lnTo>
                <a:close/>
              </a:path>
              <a:path w="1984375" h="76200">
                <a:moveTo>
                  <a:pt x="0" y="15112"/>
                </a:moveTo>
                <a:lnTo>
                  <a:pt x="0" y="27812"/>
                </a:lnTo>
                <a:lnTo>
                  <a:pt x="1907805" y="44340"/>
                </a:lnTo>
                <a:lnTo>
                  <a:pt x="1907911" y="31639"/>
                </a:lnTo>
                <a:lnTo>
                  <a:pt x="0" y="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3650" y="4511675"/>
            <a:ext cx="1984375" cy="76200"/>
          </a:xfrm>
          <a:custGeom>
            <a:avLst/>
            <a:gdLst/>
            <a:ahLst/>
            <a:cxnLst/>
            <a:rect l="l" t="t" r="r" b="b"/>
            <a:pathLst>
              <a:path w="1984375" h="76200">
                <a:moveTo>
                  <a:pt x="1908175" y="0"/>
                </a:moveTo>
                <a:lnTo>
                  <a:pt x="1907911" y="31639"/>
                </a:lnTo>
                <a:lnTo>
                  <a:pt x="1920621" y="31750"/>
                </a:lnTo>
                <a:lnTo>
                  <a:pt x="1920494" y="44450"/>
                </a:lnTo>
                <a:lnTo>
                  <a:pt x="1907804" y="44450"/>
                </a:lnTo>
                <a:lnTo>
                  <a:pt x="1907539" y="76200"/>
                </a:lnTo>
                <a:lnTo>
                  <a:pt x="1972439" y="44450"/>
                </a:lnTo>
                <a:lnTo>
                  <a:pt x="1920494" y="44450"/>
                </a:lnTo>
                <a:lnTo>
                  <a:pt x="1972663" y="44340"/>
                </a:lnTo>
                <a:lnTo>
                  <a:pt x="1984121" y="38735"/>
                </a:lnTo>
                <a:lnTo>
                  <a:pt x="1908175" y="0"/>
                </a:lnTo>
                <a:close/>
              </a:path>
              <a:path w="1984375" h="76200">
                <a:moveTo>
                  <a:pt x="1907911" y="31639"/>
                </a:moveTo>
                <a:lnTo>
                  <a:pt x="1907805" y="44340"/>
                </a:lnTo>
                <a:lnTo>
                  <a:pt x="1920494" y="44450"/>
                </a:lnTo>
                <a:lnTo>
                  <a:pt x="1920621" y="31750"/>
                </a:lnTo>
                <a:lnTo>
                  <a:pt x="1907911" y="31639"/>
                </a:lnTo>
                <a:close/>
              </a:path>
              <a:path w="1984375" h="76200">
                <a:moveTo>
                  <a:pt x="0" y="15112"/>
                </a:moveTo>
                <a:lnTo>
                  <a:pt x="0" y="27812"/>
                </a:lnTo>
                <a:lnTo>
                  <a:pt x="1907805" y="44340"/>
                </a:lnTo>
                <a:lnTo>
                  <a:pt x="1907911" y="31639"/>
                </a:lnTo>
                <a:lnTo>
                  <a:pt x="0" y="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5773" y="5621616"/>
            <a:ext cx="992505" cy="76200"/>
          </a:xfrm>
          <a:custGeom>
            <a:avLst/>
            <a:gdLst/>
            <a:ahLst/>
            <a:cxnLst/>
            <a:rect l="l" t="t" r="r" b="b"/>
            <a:pathLst>
              <a:path w="992504" h="76200">
                <a:moveTo>
                  <a:pt x="916177" y="0"/>
                </a:moveTo>
                <a:lnTo>
                  <a:pt x="915913" y="31753"/>
                </a:lnTo>
                <a:lnTo>
                  <a:pt x="928624" y="31864"/>
                </a:lnTo>
                <a:lnTo>
                  <a:pt x="928497" y="44564"/>
                </a:lnTo>
                <a:lnTo>
                  <a:pt x="915806" y="44564"/>
                </a:lnTo>
                <a:lnTo>
                  <a:pt x="915542" y="76200"/>
                </a:lnTo>
                <a:lnTo>
                  <a:pt x="980145" y="44564"/>
                </a:lnTo>
                <a:lnTo>
                  <a:pt x="928497" y="44564"/>
                </a:lnTo>
                <a:lnTo>
                  <a:pt x="980370" y="44453"/>
                </a:lnTo>
                <a:lnTo>
                  <a:pt x="991997" y="38760"/>
                </a:lnTo>
                <a:lnTo>
                  <a:pt x="916177" y="0"/>
                </a:lnTo>
                <a:close/>
              </a:path>
              <a:path w="992504" h="76200">
                <a:moveTo>
                  <a:pt x="915913" y="31753"/>
                </a:moveTo>
                <a:lnTo>
                  <a:pt x="915807" y="44453"/>
                </a:lnTo>
                <a:lnTo>
                  <a:pt x="928497" y="44564"/>
                </a:lnTo>
                <a:lnTo>
                  <a:pt x="928624" y="31864"/>
                </a:lnTo>
                <a:lnTo>
                  <a:pt x="915913" y="31753"/>
                </a:lnTo>
                <a:close/>
              </a:path>
              <a:path w="992504" h="76200">
                <a:moveTo>
                  <a:pt x="0" y="23787"/>
                </a:moveTo>
                <a:lnTo>
                  <a:pt x="0" y="36487"/>
                </a:lnTo>
                <a:lnTo>
                  <a:pt x="915807" y="44453"/>
                </a:lnTo>
                <a:lnTo>
                  <a:pt x="915913" y="31753"/>
                </a:lnTo>
                <a:lnTo>
                  <a:pt x="0" y="237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39000" y="1843532"/>
            <a:ext cx="415950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8F094D"/>
                </a:solidFill>
                <a:latin typeface="Arial"/>
                <a:cs typeface="Arial"/>
              </a:rPr>
              <a:t>To create a  short form you  drop the vowel  sound and add  an apostrophe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528" y="743788"/>
            <a:ext cx="5152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40" dirty="0">
                <a:solidFill>
                  <a:srgbClr val="001F5F"/>
                </a:solidFill>
              </a:rPr>
              <a:t>Simple</a:t>
            </a:r>
            <a:r>
              <a:rPr sz="4800" spc="-160" dirty="0">
                <a:solidFill>
                  <a:srgbClr val="001F5F"/>
                </a:solidFill>
              </a:rPr>
              <a:t> </a:t>
            </a:r>
            <a:r>
              <a:rPr sz="4800" spc="85" dirty="0">
                <a:solidFill>
                  <a:srgbClr val="001F5F"/>
                </a:solidFill>
              </a:rPr>
              <a:t>contractions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82495" y="2041779"/>
          <a:ext cx="8717280" cy="342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61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3200" b="1" spc="-1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am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spc="-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I’m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r>
                        <a:rPr sz="3200" spc="-1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You’re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We</a:t>
                      </a:r>
                      <a:r>
                        <a:rPr sz="3200" spc="-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We’re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They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They</a:t>
                      </a:r>
                      <a:r>
                        <a:rPr sz="3200" spc="-1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They’re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3535" y="1368933"/>
          <a:ext cx="8717280" cy="4283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61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spc="-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He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He</a:t>
                      </a:r>
                      <a:r>
                        <a:rPr sz="3200" b="1" spc="-20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spc="-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He’s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She</a:t>
                      </a:r>
                      <a:r>
                        <a:rPr sz="3200" spc="-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She’s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It’s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There</a:t>
                      </a:r>
                      <a:r>
                        <a:rPr sz="3200" spc="-1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There’s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That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That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That’s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76498" y="1196339"/>
          <a:ext cx="5811520" cy="4283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61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Do</a:t>
                      </a:r>
                      <a:r>
                        <a:rPr sz="3200" b="1" spc="-10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solidFill>
                            <a:srgbClr val="66FFFF"/>
                          </a:solidFill>
                          <a:latin typeface="Comic Sans MS"/>
                          <a:cs typeface="Comic Sans MS"/>
                        </a:rPr>
                        <a:t>Don’t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Does</a:t>
                      </a:r>
                      <a:r>
                        <a:rPr sz="3200" spc="-1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Doesn’t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Did</a:t>
                      </a:r>
                      <a:r>
                        <a:rPr sz="3200" spc="-1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Didn’t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3200" spc="-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Isn’t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Was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Wasn’t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76498" y="1196339"/>
          <a:ext cx="5811520" cy="4283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61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600" b="1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Has</a:t>
                      </a:r>
                      <a:r>
                        <a:rPr sz="3600" b="1" spc="-3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b="1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600" b="1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Hasn’t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38100">
                      <a:solidFill>
                        <a:srgbClr val="66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Will</a:t>
                      </a:r>
                      <a:r>
                        <a:rPr sz="3600" spc="-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Won’t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381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Can</a:t>
                      </a:r>
                      <a:r>
                        <a:rPr sz="3600" spc="-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Can’t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Should</a:t>
                      </a:r>
                      <a:r>
                        <a:rPr sz="3600" spc="-3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Shouldn’t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Could</a:t>
                      </a:r>
                      <a:r>
                        <a:rPr sz="3600" spc="-2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Couldn’t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FFFF"/>
                      </a:solidFill>
                      <a:prstDash val="solid"/>
                    </a:lnL>
                    <a:lnR w="12700">
                      <a:solidFill>
                        <a:srgbClr val="66FFFF"/>
                      </a:solidFill>
                      <a:prstDash val="solid"/>
                    </a:lnR>
                    <a:lnT w="12700">
                      <a:solidFill>
                        <a:srgbClr val="66FFFF"/>
                      </a:solidFill>
                      <a:prstDash val="solid"/>
                    </a:lnT>
                    <a:lnB w="12700">
                      <a:solidFill>
                        <a:srgbClr val="66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5623" y="1316689"/>
            <a:ext cx="7681169" cy="5174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6030" y="463753"/>
            <a:ext cx="3200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90" dirty="0">
                <a:latin typeface="Arial"/>
                <a:cs typeface="Arial"/>
              </a:rPr>
              <a:t>Play </a:t>
            </a:r>
            <a:r>
              <a:rPr sz="4800" spc="-355" dirty="0">
                <a:latin typeface="Arial"/>
                <a:cs typeface="Arial"/>
              </a:rPr>
              <a:t>the</a:t>
            </a:r>
            <a:r>
              <a:rPr sz="4800" spc="-710" dirty="0">
                <a:latin typeface="Arial"/>
                <a:cs typeface="Arial"/>
              </a:rPr>
              <a:t> </a:t>
            </a:r>
            <a:r>
              <a:rPr sz="4800" spc="-875" dirty="0">
                <a:latin typeface="Arial"/>
                <a:cs typeface="Arial"/>
              </a:rPr>
              <a:t>Game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F56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7319" y="1004900"/>
            <a:ext cx="1609725" cy="81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4880" y="1828241"/>
            <a:ext cx="2616454" cy="812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8823" y="2651760"/>
            <a:ext cx="1774317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E5528257-7BE8-4EFE-B225-DBEC0A2D533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3"/>
  <p:tag name="ISPRING_PRESENTATION_TITLE" val="ESLAO-4-3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185</Words>
  <Application>Microsoft Office PowerPoint</Application>
  <PresentationFormat>Widescreen</PresentationFormat>
  <Paragraphs>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Comic Sans MS</vt:lpstr>
      <vt:lpstr>Corbel</vt:lpstr>
      <vt:lpstr>Franklin Gothic Medium</vt:lpstr>
      <vt:lpstr>Garamond</vt:lpstr>
      <vt:lpstr>Microsoft Sans Serif</vt:lpstr>
      <vt:lpstr>Times New Roman</vt:lpstr>
      <vt:lpstr>Office Theme</vt:lpstr>
      <vt:lpstr>PowerPoint Presentation</vt:lpstr>
      <vt:lpstr>PowerPoint Presentation</vt:lpstr>
      <vt:lpstr>Using simple contractions</vt:lpstr>
      <vt:lpstr>Simple contractions</vt:lpstr>
      <vt:lpstr>PowerPoint Presentation</vt:lpstr>
      <vt:lpstr>PowerPoint Presentation</vt:lpstr>
      <vt:lpstr>PowerPoint Presentation</vt:lpstr>
      <vt:lpstr>Play the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Ginger Germ  Person  Mother  Flower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ESLAO-4-3-Slides-Student</dc:title>
  <dc:creator>Kiran Virani</dc:creator>
  <cp:lastModifiedBy>Lakshmi Priya</cp:lastModifiedBy>
  <cp:revision>5</cp:revision>
  <dcterms:created xsi:type="dcterms:W3CDTF">2018-06-12T16:27:57Z</dcterms:created>
  <dcterms:modified xsi:type="dcterms:W3CDTF">2018-06-12T16:35:17Z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