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BF4B1-52F0-4A6F-B0CB-A312451EFEF4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DD93-904D-47A9-B3CB-D3EB7F254C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54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4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55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34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52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04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46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97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834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673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84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35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25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39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40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5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78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7117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3DD93-904D-47A9-B3CB-D3EB7F254C1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6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3D3D3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71717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3D3D3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3D3D3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114" y="726990"/>
            <a:ext cx="1068070" cy="368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D3D3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4943" y="2766441"/>
            <a:ext cx="7920355" cy="292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171717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49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828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773684" y="5893181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4!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8B56F8C-E9F0-49F2-9B73-EF60BC62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" b="3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348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6BF45D6F-E55D-452D-9772-888BB53B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28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5"/>
            <a:ext cx="12191561" cy="6857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3721" y="624662"/>
            <a:ext cx="44361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5" dirty="0">
                <a:solidFill>
                  <a:srgbClr val="04995A"/>
                </a:solidFill>
                <a:latin typeface="Trebuchet MS"/>
                <a:cs typeface="Trebuchet MS"/>
              </a:rPr>
              <a:t>Thinking</a:t>
            </a:r>
            <a:r>
              <a:rPr sz="4400" spc="-545" dirty="0">
                <a:solidFill>
                  <a:srgbClr val="04995A"/>
                </a:solidFill>
                <a:latin typeface="Trebuchet MS"/>
                <a:cs typeface="Trebuchet MS"/>
              </a:rPr>
              <a:t> </a:t>
            </a:r>
            <a:r>
              <a:rPr sz="4400" spc="-100" dirty="0">
                <a:solidFill>
                  <a:srgbClr val="04995A"/>
                </a:solidFill>
                <a:latin typeface="Trebuchet MS"/>
                <a:cs typeface="Trebuchet MS"/>
              </a:rPr>
              <a:t>Questions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405" y="1957197"/>
            <a:ext cx="10516235" cy="3678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What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do the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snails leave </a:t>
            </a:r>
            <a:r>
              <a:rPr sz="3200" spc="-10" dirty="0">
                <a:solidFill>
                  <a:srgbClr val="171717"/>
                </a:solidFill>
                <a:latin typeface="Comic Sans MS"/>
                <a:cs typeface="Comic Sans MS"/>
              </a:rPr>
              <a:t>on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the</a:t>
            </a:r>
            <a:r>
              <a:rPr sz="3200" spc="15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path?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ct val="200100"/>
              </a:lnSpc>
            </a:pP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Where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does Beth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put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snails she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found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on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path?  Why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doesn’t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Grandpa like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the</a:t>
            </a:r>
            <a:r>
              <a:rPr sz="3200" spc="-45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snails?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1530350">
              <a:lnSpc>
                <a:spcPct val="100000"/>
              </a:lnSpc>
            </a:pPr>
            <a:r>
              <a:rPr sz="4400" spc="350" dirty="0">
                <a:solidFill>
                  <a:srgbClr val="006FC0"/>
                </a:solidFill>
                <a:latin typeface="Microsoft Sans Serif"/>
                <a:cs typeface="Microsoft Sans Serif"/>
              </a:rPr>
              <a:t>Draw</a:t>
            </a:r>
            <a:r>
              <a:rPr sz="4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400" spc="465" dirty="0">
                <a:solidFill>
                  <a:srgbClr val="006FC0"/>
                </a:solidFill>
                <a:latin typeface="Microsoft Sans Serif"/>
                <a:cs typeface="Microsoft Sans Serif"/>
              </a:rPr>
              <a:t>the</a:t>
            </a:r>
            <a:r>
              <a:rPr sz="44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400" spc="475" dirty="0">
                <a:solidFill>
                  <a:srgbClr val="006FC0"/>
                </a:solidFill>
                <a:latin typeface="Microsoft Sans Serif"/>
                <a:cs typeface="Microsoft Sans Serif"/>
              </a:rPr>
              <a:t>snails</a:t>
            </a:r>
            <a:r>
              <a:rPr sz="44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400" spc="490" dirty="0">
                <a:solidFill>
                  <a:srgbClr val="006FC0"/>
                </a:solidFill>
                <a:latin typeface="Microsoft Sans Serif"/>
                <a:cs typeface="Microsoft Sans Serif"/>
              </a:rPr>
              <a:t>in</a:t>
            </a:r>
            <a:r>
              <a:rPr sz="4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400" spc="465" dirty="0">
                <a:solidFill>
                  <a:srgbClr val="006FC0"/>
                </a:solidFill>
                <a:latin typeface="Microsoft Sans Serif"/>
                <a:cs typeface="Microsoft Sans Serif"/>
              </a:rPr>
              <a:t>the</a:t>
            </a:r>
            <a:r>
              <a:rPr sz="44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400" spc="605" dirty="0">
                <a:solidFill>
                  <a:srgbClr val="006FC0"/>
                </a:solidFill>
                <a:latin typeface="Microsoft Sans Serif"/>
                <a:cs typeface="Microsoft Sans Serif"/>
              </a:rPr>
              <a:t>wall.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0528" y="743788"/>
            <a:ext cx="5152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0" dirty="0">
                <a:solidFill>
                  <a:srgbClr val="001F5F"/>
                </a:solidFill>
                <a:latin typeface="Trebuchet MS"/>
                <a:cs typeface="Trebuchet MS"/>
              </a:rPr>
              <a:t>Simple</a:t>
            </a:r>
            <a:r>
              <a:rPr sz="4800" spc="-5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4800" spc="0" dirty="0">
                <a:solidFill>
                  <a:srgbClr val="001F5F"/>
                </a:solidFill>
                <a:latin typeface="Trebuchet MS"/>
                <a:cs typeface="Trebuchet MS"/>
              </a:rPr>
              <a:t>contractions</a:t>
            </a:r>
            <a:endParaRPr sz="48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18666"/>
              </p:ext>
            </p:extLst>
          </p:nvPr>
        </p:nvGraphicFramePr>
        <p:xfrm>
          <a:off x="474814" y="1869313"/>
          <a:ext cx="4401986" cy="377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4995A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3200" b="1" spc="-55" dirty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dirty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am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4995A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spc="-5" dirty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I’m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49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You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are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You’re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340995" indent="-107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We  are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We’re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They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91135" indent="-1600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3200" spc="-1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ey  are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tc>
                  <a:txBody>
                    <a:bodyPr/>
                    <a:lstStyle/>
                    <a:p>
                      <a:pPr marL="626110" marR="107950" indent="-4953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 err="1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3200" spc="-10" dirty="0" err="1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3200" dirty="0" err="1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ey’r</a:t>
                      </a:r>
                      <a:r>
                        <a:rPr lang="en-CA" sz="32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endParaRPr sz="3200" dirty="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26328" y="1725548"/>
          <a:ext cx="5811520" cy="406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Has</a:t>
                      </a:r>
                      <a:r>
                        <a:rPr sz="3600" b="1" spc="-2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b="1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4995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Hasn’t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49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Will</a:t>
                      </a:r>
                      <a:r>
                        <a:rPr sz="3600" spc="-2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Won’t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Can</a:t>
                      </a:r>
                      <a:r>
                        <a:rPr sz="3600" spc="-2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Can’t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Should</a:t>
                      </a:r>
                      <a:r>
                        <a:rPr sz="3600" spc="-4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Shouldn’t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CC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Could</a:t>
                      </a:r>
                      <a:r>
                        <a:rPr sz="3600" spc="-2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spc="-5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not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dirty="0">
                          <a:solidFill>
                            <a:srgbClr val="001F5F"/>
                          </a:solidFill>
                          <a:latin typeface="Comic Sans MS"/>
                          <a:cs typeface="Comic Sans MS"/>
                        </a:rPr>
                        <a:t>Couldn’t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00"/>
                      </a:solidFill>
                      <a:prstDash val="solid"/>
                    </a:lnT>
                    <a:lnB w="12700">
                      <a:solidFill>
                        <a:srgbClr val="FFFF00"/>
                      </a:solidFill>
                      <a:prstDash val="solid"/>
                    </a:lnB>
                    <a:solidFill>
                      <a:srgbClr val="E7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4548" y="2710180"/>
            <a:ext cx="841565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500" spc="-940" dirty="0">
                <a:solidFill>
                  <a:srgbClr val="CC0066"/>
                </a:solidFill>
                <a:latin typeface="Microsoft Sans Serif"/>
                <a:cs typeface="Microsoft Sans Serif"/>
              </a:rPr>
              <a:t>LEARNING</a:t>
            </a:r>
            <a:endParaRPr sz="115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500" spc="-1185" dirty="0">
                <a:solidFill>
                  <a:srgbClr val="CC0066"/>
                </a:solidFill>
                <a:latin typeface="Microsoft Sans Serif"/>
                <a:cs typeface="Microsoft Sans Serif"/>
              </a:rPr>
              <a:t>OUR</a:t>
            </a:r>
            <a:r>
              <a:rPr sz="11500" spc="30" dirty="0">
                <a:solidFill>
                  <a:srgbClr val="CC0066"/>
                </a:solidFill>
                <a:latin typeface="Microsoft Sans Serif"/>
                <a:cs typeface="Microsoft Sans Serif"/>
              </a:rPr>
              <a:t> </a:t>
            </a:r>
            <a:r>
              <a:rPr sz="11500" spc="-1070" dirty="0">
                <a:solidFill>
                  <a:srgbClr val="CC0066"/>
                </a:solidFill>
                <a:latin typeface="Microsoft Sans Serif"/>
                <a:cs typeface="Microsoft Sans Serif"/>
              </a:rPr>
              <a:t>WORDS!</a:t>
            </a:r>
            <a:endParaRPr sz="1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65"/>
            <a:ext cx="3793183" cy="227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91" y="224027"/>
            <a:ext cx="11801856" cy="2308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5175" y="208915"/>
            <a:ext cx="109550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215640" algn="l"/>
                <a:tab pos="7619365" algn="l"/>
              </a:tabLst>
            </a:pPr>
            <a:r>
              <a:rPr sz="4800" b="1" spc="10" dirty="0">
                <a:solidFill>
                  <a:srgbClr val="001F5F"/>
                </a:solidFill>
                <a:latin typeface="Garamond"/>
                <a:cs typeface="Garamond"/>
              </a:rPr>
              <a:t>What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words	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can </a:t>
            </a:r>
            <a:r>
              <a:rPr sz="4800" b="1" spc="-45" dirty="0">
                <a:solidFill>
                  <a:srgbClr val="001F5F"/>
                </a:solidFill>
                <a:latin typeface="Garamond"/>
                <a:cs typeface="Garamond"/>
              </a:rPr>
              <a:t>you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think</a:t>
            </a:r>
            <a:r>
              <a:rPr sz="4800" b="1" spc="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of	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that </a:t>
            </a:r>
            <a:r>
              <a:rPr sz="4800" b="1" spc="-35" dirty="0">
                <a:solidFill>
                  <a:srgbClr val="001F5F"/>
                </a:solidFill>
                <a:latin typeface="Garamond"/>
                <a:cs typeface="Garamond"/>
              </a:rPr>
              <a:t>have</a:t>
            </a:r>
            <a:r>
              <a:rPr sz="4800" b="1" spc="-95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the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‘sh’, ‘ck,’ and ‘ks’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sound?</a:t>
            </a:r>
            <a:endParaRPr sz="48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Lets </a:t>
            </a:r>
            <a:r>
              <a:rPr sz="4800" b="1" spc="-20" dirty="0">
                <a:solidFill>
                  <a:srgbClr val="001F5F"/>
                </a:solidFill>
                <a:latin typeface="Garamond"/>
                <a:cs typeface="Garamond"/>
              </a:rPr>
              <a:t>make </a:t>
            </a:r>
            <a:r>
              <a:rPr sz="4800" b="1" dirty="0">
                <a:solidFill>
                  <a:srgbClr val="001F5F"/>
                </a:solidFill>
                <a:latin typeface="Garamond"/>
                <a:cs typeface="Garamond"/>
              </a:rPr>
              <a:t>a</a:t>
            </a:r>
            <a:r>
              <a:rPr sz="4800" b="1" spc="-10" dirty="0">
                <a:solidFill>
                  <a:srgbClr val="001F5F"/>
                </a:solidFill>
                <a:latin typeface="Garamond"/>
                <a:cs typeface="Garamond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Garamond"/>
                <a:cs typeface="Garamond"/>
              </a:rPr>
              <a:t>list!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0050" y="2533650"/>
            <a:ext cx="17780" cy="4041140"/>
          </a:xfrm>
          <a:custGeom>
            <a:avLst/>
            <a:gdLst/>
            <a:ahLst/>
            <a:cxnLst/>
            <a:rect l="l" t="t" r="r" b="b"/>
            <a:pathLst>
              <a:path w="17779" h="4041140">
                <a:moveTo>
                  <a:pt x="0" y="0"/>
                </a:moveTo>
                <a:lnTo>
                  <a:pt x="17272" y="4040720"/>
                </a:lnTo>
              </a:path>
            </a:pathLst>
          </a:custGeom>
          <a:ln w="10668">
            <a:solidFill>
              <a:srgbClr val="049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4602" y="2533650"/>
            <a:ext cx="17780" cy="4041140"/>
          </a:xfrm>
          <a:custGeom>
            <a:avLst/>
            <a:gdLst/>
            <a:ahLst/>
            <a:cxnLst/>
            <a:rect l="l" t="t" r="r" b="b"/>
            <a:pathLst>
              <a:path w="17779" h="4041140">
                <a:moveTo>
                  <a:pt x="0" y="0"/>
                </a:moveTo>
                <a:lnTo>
                  <a:pt x="17272" y="4040720"/>
                </a:lnTo>
              </a:path>
            </a:pathLst>
          </a:custGeom>
          <a:ln w="10668">
            <a:solidFill>
              <a:srgbClr val="049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4943" y="2090750"/>
            <a:ext cx="58616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Today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is a </a:t>
            </a:r>
            <a:r>
              <a:rPr sz="4400" spc="-1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review</a:t>
            </a:r>
            <a:r>
              <a:rPr sz="4400" spc="-5" dirty="0">
                <a:solidFill>
                  <a:srgbClr val="171717"/>
                </a:solidFill>
                <a:latin typeface="Franklin Gothic Medium"/>
                <a:cs typeface="Franklin Gothic Medium"/>
              </a:rPr>
              <a:t> </a:t>
            </a:r>
            <a:r>
              <a:rPr sz="4400" dirty="0">
                <a:solidFill>
                  <a:srgbClr val="171717"/>
                </a:solidFill>
                <a:latin typeface="Franklin Gothic Medium"/>
                <a:cs typeface="Franklin Gothic Medium"/>
              </a:rPr>
              <a:t>lesson: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10"/>
              </a:spcBef>
              <a:buClr>
                <a:srgbClr val="04995A"/>
              </a:buClr>
              <a:buSzPct val="80303"/>
              <a:buFont typeface="Corbel"/>
              <a:buChar char="•"/>
              <a:tabLst>
                <a:tab pos="196215" algn="l"/>
              </a:tabLst>
            </a:pPr>
            <a:r>
              <a:rPr spc="-5" dirty="0"/>
              <a:t>Sounds </a:t>
            </a:r>
            <a:r>
              <a:rPr dirty="0"/>
              <a:t>– </a:t>
            </a:r>
            <a:r>
              <a:rPr spc="10" dirty="0"/>
              <a:t>ck, </a:t>
            </a:r>
            <a:r>
              <a:rPr spc="-5" dirty="0"/>
              <a:t>ks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sh</a:t>
            </a:r>
          </a:p>
          <a:p>
            <a:pPr marL="195580" indent="-182880">
              <a:lnSpc>
                <a:spcPct val="100000"/>
              </a:lnSpc>
              <a:spcBef>
                <a:spcPts val="610"/>
              </a:spcBef>
              <a:buClr>
                <a:srgbClr val="04995A"/>
              </a:buClr>
              <a:buSzPct val="80303"/>
              <a:buFont typeface="Corbel"/>
              <a:buChar char="•"/>
              <a:tabLst>
                <a:tab pos="196215" algn="l"/>
              </a:tabLst>
            </a:pPr>
            <a:r>
              <a:rPr spc="-10" dirty="0"/>
              <a:t>Pictorial</a:t>
            </a:r>
            <a:r>
              <a:rPr spc="25" dirty="0"/>
              <a:t> </a:t>
            </a:r>
            <a:r>
              <a:rPr spc="-5" dirty="0"/>
              <a:t>Representation</a:t>
            </a: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Clr>
                <a:srgbClr val="04995A"/>
              </a:buClr>
              <a:buSzPct val="80303"/>
              <a:buFont typeface="Corbel"/>
              <a:buChar char="•"/>
              <a:tabLst>
                <a:tab pos="196215" algn="l"/>
              </a:tabLst>
            </a:pPr>
            <a:r>
              <a:rPr dirty="0"/>
              <a:t>Months </a:t>
            </a:r>
            <a:r>
              <a:rPr spc="5" dirty="0"/>
              <a:t>January </a:t>
            </a:r>
            <a:r>
              <a:rPr spc="-30" dirty="0"/>
              <a:t>to</a:t>
            </a:r>
            <a:r>
              <a:rPr spc="-10" dirty="0"/>
              <a:t> </a:t>
            </a:r>
            <a:r>
              <a:rPr dirty="0"/>
              <a:t>December</a:t>
            </a:r>
          </a:p>
          <a:p>
            <a:pPr marL="195580" indent="-182880">
              <a:lnSpc>
                <a:spcPct val="100000"/>
              </a:lnSpc>
              <a:spcBef>
                <a:spcPts val="610"/>
              </a:spcBef>
              <a:buClr>
                <a:srgbClr val="04995A"/>
              </a:buClr>
              <a:buSzPct val="80303"/>
              <a:buFont typeface="Corbel"/>
              <a:buChar char="•"/>
              <a:tabLst>
                <a:tab pos="196215" algn="l"/>
              </a:tabLst>
            </a:pPr>
            <a:r>
              <a:rPr spc="-5" dirty="0"/>
              <a:t>Simple</a:t>
            </a:r>
            <a:r>
              <a:rPr spc="0" dirty="0"/>
              <a:t> </a:t>
            </a:r>
            <a:r>
              <a:rPr dirty="0"/>
              <a:t>contractions</a:t>
            </a:r>
          </a:p>
          <a:p>
            <a:pPr marL="195580" indent="-182880">
              <a:lnSpc>
                <a:spcPct val="100000"/>
              </a:lnSpc>
              <a:spcBef>
                <a:spcPts val="615"/>
              </a:spcBef>
              <a:buClr>
                <a:srgbClr val="04995A"/>
              </a:buClr>
              <a:buSzPct val="80303"/>
              <a:buFont typeface="Corbel"/>
              <a:buChar char="•"/>
              <a:tabLst>
                <a:tab pos="196215" algn="l"/>
              </a:tabLst>
            </a:pPr>
            <a:r>
              <a:rPr spc="-10" dirty="0"/>
              <a:t>New </a:t>
            </a:r>
            <a:r>
              <a:rPr dirty="0"/>
              <a:t>Learning </a:t>
            </a:r>
            <a:r>
              <a:rPr spc="-15" dirty="0"/>
              <a:t>for </a:t>
            </a:r>
            <a:r>
              <a:rPr spc="-25" dirty="0"/>
              <a:t>today </a:t>
            </a:r>
            <a:r>
              <a:rPr dirty="0"/>
              <a:t>– </a:t>
            </a:r>
            <a:r>
              <a:rPr spc="-5" dirty="0"/>
              <a:t>Time </a:t>
            </a:r>
            <a:r>
              <a:rPr dirty="0"/>
              <a:t>in </a:t>
            </a:r>
            <a:r>
              <a:rPr spc="-5" dirty="0"/>
              <a:t>5min</a:t>
            </a:r>
            <a:r>
              <a:rPr spc="-10" dirty="0"/>
              <a:t> lots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497" y="710895"/>
            <a:ext cx="7829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56617"/>
                </a:solidFill>
                <a:latin typeface="Trebuchet MS"/>
                <a:cs typeface="Trebuchet MS"/>
              </a:rPr>
              <a:t>Practising</a:t>
            </a:r>
            <a:r>
              <a:rPr sz="4400" spc="-490" dirty="0">
                <a:solidFill>
                  <a:srgbClr val="F56617"/>
                </a:solidFill>
                <a:latin typeface="Trebuchet MS"/>
                <a:cs typeface="Trebuchet MS"/>
              </a:rPr>
              <a:t> </a:t>
            </a:r>
            <a:r>
              <a:rPr sz="4400" spc="-200" dirty="0">
                <a:solidFill>
                  <a:srgbClr val="F56617"/>
                </a:solidFill>
                <a:latin typeface="Trebuchet MS"/>
                <a:cs typeface="Trebuchet MS"/>
              </a:rPr>
              <a:t>the</a:t>
            </a:r>
            <a:r>
              <a:rPr sz="4400" spc="-470" dirty="0">
                <a:solidFill>
                  <a:srgbClr val="F56617"/>
                </a:solidFill>
                <a:latin typeface="Trebuchet MS"/>
                <a:cs typeface="Trebuchet MS"/>
              </a:rPr>
              <a:t> </a:t>
            </a:r>
            <a:r>
              <a:rPr sz="4400" spc="-100" dirty="0">
                <a:solidFill>
                  <a:srgbClr val="F56617"/>
                </a:solidFill>
                <a:latin typeface="Trebuchet MS"/>
                <a:cs typeface="Trebuchet MS"/>
              </a:rPr>
              <a:t>months</a:t>
            </a:r>
            <a:r>
              <a:rPr sz="4400" spc="-475" dirty="0">
                <a:solidFill>
                  <a:srgbClr val="F56617"/>
                </a:solidFill>
                <a:latin typeface="Trebuchet MS"/>
                <a:cs typeface="Trebuchet MS"/>
              </a:rPr>
              <a:t> </a:t>
            </a:r>
            <a:r>
              <a:rPr sz="4400" spc="-15" dirty="0">
                <a:solidFill>
                  <a:srgbClr val="F56617"/>
                </a:solidFill>
                <a:latin typeface="Trebuchet MS"/>
                <a:cs typeface="Trebuchet MS"/>
              </a:rPr>
              <a:t>of</a:t>
            </a:r>
            <a:r>
              <a:rPr sz="4400" spc="-459" dirty="0">
                <a:solidFill>
                  <a:srgbClr val="F56617"/>
                </a:solidFill>
                <a:latin typeface="Trebuchet MS"/>
                <a:cs typeface="Trebuchet MS"/>
              </a:rPr>
              <a:t> </a:t>
            </a:r>
            <a:r>
              <a:rPr sz="4400" spc="-204" dirty="0">
                <a:solidFill>
                  <a:srgbClr val="F56617"/>
                </a:solidFill>
                <a:latin typeface="Trebuchet MS"/>
                <a:cs typeface="Trebuchet MS"/>
              </a:rPr>
              <a:t>the</a:t>
            </a:r>
            <a:r>
              <a:rPr sz="4400" spc="-459" dirty="0">
                <a:solidFill>
                  <a:srgbClr val="F56617"/>
                </a:solidFill>
                <a:latin typeface="Trebuchet MS"/>
                <a:cs typeface="Trebuchet MS"/>
              </a:rPr>
              <a:t> </a:t>
            </a:r>
            <a:r>
              <a:rPr sz="4400" spc="-125" dirty="0">
                <a:solidFill>
                  <a:srgbClr val="F56617"/>
                </a:solidFill>
                <a:latin typeface="Trebuchet MS"/>
                <a:cs typeface="Trebuchet MS"/>
              </a:rPr>
              <a:t>year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738" y="1860550"/>
            <a:ext cx="824230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Say the months from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January –</a:t>
            </a:r>
            <a:r>
              <a:rPr sz="3200" spc="3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December?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40"/>
              </a:spcBef>
            </a:pP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Questions:</a:t>
            </a:r>
            <a:endParaRPr sz="3200">
              <a:latin typeface="Comic Sans MS"/>
              <a:cs typeface="Comic Sans MS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What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is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the </a:t>
            </a:r>
            <a:r>
              <a:rPr sz="3200" spc="5" dirty="0">
                <a:solidFill>
                  <a:srgbClr val="171717"/>
                </a:solidFill>
                <a:latin typeface="Comic Sans MS"/>
                <a:cs typeface="Comic Sans MS"/>
              </a:rPr>
              <a:t>2</a:t>
            </a:r>
            <a:r>
              <a:rPr sz="3150" spc="7" baseline="25132" dirty="0">
                <a:solidFill>
                  <a:srgbClr val="171717"/>
                </a:solidFill>
                <a:latin typeface="Comic Sans MS"/>
                <a:cs typeface="Comic Sans MS"/>
              </a:rPr>
              <a:t>nd</a:t>
            </a:r>
            <a:r>
              <a:rPr sz="3150" spc="450" baseline="25132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month?</a:t>
            </a:r>
            <a:endParaRPr sz="3200">
              <a:latin typeface="Comic Sans MS"/>
              <a:cs typeface="Comic Sans MS"/>
            </a:endParaRPr>
          </a:p>
          <a:p>
            <a:pPr marL="483234" indent="-470534">
              <a:lnSpc>
                <a:spcPct val="100000"/>
              </a:lnSpc>
              <a:spcBef>
                <a:spcPts val="3840"/>
              </a:spcBef>
              <a:buAutoNum type="arabicPeriod"/>
              <a:tabLst>
                <a:tab pos="483870" algn="l"/>
              </a:tabLst>
            </a:pP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What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is the </a:t>
            </a:r>
            <a:r>
              <a:rPr sz="3200" spc="5" dirty="0">
                <a:solidFill>
                  <a:srgbClr val="171717"/>
                </a:solidFill>
                <a:latin typeface="Comic Sans MS"/>
                <a:cs typeface="Comic Sans MS"/>
              </a:rPr>
              <a:t>9</a:t>
            </a:r>
            <a:r>
              <a:rPr sz="3150" spc="7" baseline="25132" dirty="0">
                <a:solidFill>
                  <a:srgbClr val="171717"/>
                </a:solidFill>
                <a:latin typeface="Comic Sans MS"/>
                <a:cs typeface="Comic Sans MS"/>
              </a:rPr>
              <a:t>th</a:t>
            </a:r>
            <a:r>
              <a:rPr sz="3150" spc="487" baseline="25132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month?</a:t>
            </a:r>
            <a:endParaRPr sz="3200">
              <a:latin typeface="Comic Sans MS"/>
              <a:cs typeface="Comic Sans MS"/>
            </a:endParaRPr>
          </a:p>
          <a:p>
            <a:pPr marL="483234" indent="-470534">
              <a:lnSpc>
                <a:spcPct val="100000"/>
              </a:lnSpc>
              <a:spcBef>
                <a:spcPts val="3845"/>
              </a:spcBef>
              <a:buAutoNum type="arabicPeriod"/>
              <a:tabLst>
                <a:tab pos="483870" algn="l"/>
              </a:tabLst>
            </a:pP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Which month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were 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you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born</a:t>
            </a:r>
            <a:r>
              <a:rPr sz="320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171717"/>
                </a:solidFill>
                <a:latin typeface="Comic Sans MS"/>
                <a:cs typeface="Comic Sans MS"/>
              </a:rPr>
              <a:t>in?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246" y="572846"/>
            <a:ext cx="3604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>
                <a:solidFill>
                  <a:srgbClr val="F56617"/>
                </a:solidFill>
                <a:latin typeface="Trebuchet MS"/>
                <a:cs typeface="Trebuchet MS"/>
              </a:rPr>
              <a:t>Telling </a:t>
            </a:r>
            <a:r>
              <a:rPr sz="4400" spc="-200" dirty="0">
                <a:solidFill>
                  <a:srgbClr val="F56617"/>
                </a:solidFill>
                <a:latin typeface="Trebuchet MS"/>
                <a:cs typeface="Trebuchet MS"/>
              </a:rPr>
              <a:t>the</a:t>
            </a:r>
            <a:r>
              <a:rPr sz="4400" spc="-955" dirty="0">
                <a:solidFill>
                  <a:srgbClr val="F56617"/>
                </a:solidFill>
                <a:latin typeface="Trebuchet MS"/>
                <a:cs typeface="Trebuchet MS"/>
              </a:rPr>
              <a:t> </a:t>
            </a:r>
            <a:r>
              <a:rPr sz="4400" spc="-575" dirty="0">
                <a:solidFill>
                  <a:srgbClr val="F56617"/>
                </a:solidFill>
                <a:latin typeface="Trebuchet MS"/>
                <a:cs typeface="Trebuchet MS"/>
              </a:rPr>
              <a:t>Time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321320"/>
            <a:ext cx="4451672" cy="447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79921" y="1563370"/>
            <a:ext cx="51181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When </a:t>
            </a: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telling the time 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each </a:t>
            </a:r>
            <a:r>
              <a:rPr sz="3600" spc="-10" dirty="0">
                <a:solidFill>
                  <a:srgbClr val="171717"/>
                </a:solidFill>
                <a:latin typeface="Comic Sans MS"/>
                <a:cs typeface="Comic Sans MS"/>
              </a:rPr>
              <a:t>number  represents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5 min on </a:t>
            </a: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the 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clock.</a:t>
            </a:r>
            <a:endParaRPr sz="36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00AFEF"/>
                </a:solidFill>
                <a:latin typeface="Comic Sans MS"/>
                <a:cs typeface="Comic Sans MS"/>
              </a:rPr>
              <a:t>Draw</a:t>
            </a:r>
            <a:r>
              <a:rPr sz="3600" spc="-114" dirty="0">
                <a:solidFill>
                  <a:srgbClr val="00AFEF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00AFEF"/>
                </a:solidFill>
                <a:latin typeface="Comic Sans MS"/>
                <a:cs typeface="Comic Sans MS"/>
              </a:rPr>
              <a:t>1:00AM</a:t>
            </a:r>
            <a:endParaRPr sz="36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</a:pPr>
            <a:r>
              <a:rPr sz="3600" dirty="0">
                <a:solidFill>
                  <a:srgbClr val="00AFEF"/>
                </a:solidFill>
                <a:latin typeface="Comic Sans MS"/>
                <a:cs typeface="Comic Sans MS"/>
              </a:rPr>
              <a:t>Draw</a:t>
            </a:r>
            <a:r>
              <a:rPr sz="3600" spc="-105" dirty="0">
                <a:solidFill>
                  <a:srgbClr val="00AFEF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00AFEF"/>
                </a:solidFill>
                <a:latin typeface="Comic Sans MS"/>
                <a:cs typeface="Comic Sans MS"/>
              </a:rPr>
              <a:t>1:05AM</a:t>
            </a:r>
            <a:endParaRPr sz="3600">
              <a:latin typeface="Comic Sans MS"/>
              <a:cs typeface="Comic Sans MS"/>
            </a:endParaRPr>
          </a:p>
          <a:p>
            <a:pPr marL="12700" marR="313690">
              <a:lnSpc>
                <a:spcPct val="100000"/>
              </a:lnSpc>
            </a:pP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How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much </a:t>
            </a:r>
            <a:r>
              <a:rPr sz="3600" spc="-5" dirty="0">
                <a:solidFill>
                  <a:srgbClr val="171717"/>
                </a:solidFill>
                <a:latin typeface="Comic Sans MS"/>
                <a:cs typeface="Comic Sans MS"/>
              </a:rPr>
              <a:t>did the</a:t>
            </a:r>
            <a:r>
              <a:rPr sz="3600" spc="-10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long  hand</a:t>
            </a:r>
            <a:r>
              <a:rPr sz="3600" spc="-10" dirty="0">
                <a:solidFill>
                  <a:srgbClr val="171717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171717"/>
                </a:solidFill>
                <a:latin typeface="Comic Sans MS"/>
                <a:cs typeface="Comic Sans MS"/>
              </a:rPr>
              <a:t>move?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F56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7319" y="1004900"/>
            <a:ext cx="1609725" cy="812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564880" y="1828241"/>
            <a:ext cx="2616454" cy="812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78823" y="2651760"/>
            <a:ext cx="1774317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13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1"/>
            <a:ext cx="12191859" cy="6857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EE2D75BC-9093-45E8-98F1-215A3AA7F7A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4"/>
  <p:tag name="ISPRING_PRESENTATION_TITLE" val="ESLAO-4-4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199</Words>
  <Application>Microsoft Office PowerPoint</Application>
  <PresentationFormat>Widescreen</PresentationFormat>
  <Paragraphs>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Gothic</vt:lpstr>
      <vt:lpstr>Comic Sans MS</vt:lpstr>
      <vt:lpstr>Corbel</vt:lpstr>
      <vt:lpstr>Franklin Gothic Medium</vt:lpstr>
      <vt:lpstr>Garamond</vt:lpstr>
      <vt:lpstr>Microsoft Sans Serif</vt:lpstr>
      <vt:lpstr>Times New Roman</vt:lpstr>
      <vt:lpstr>Trebuchet MS</vt:lpstr>
      <vt:lpstr>Office Theme</vt:lpstr>
      <vt:lpstr>PowerPoint Presentation</vt:lpstr>
      <vt:lpstr>Today is a review lesson:</vt:lpstr>
      <vt:lpstr>Practising the months of the year</vt:lpstr>
      <vt:lpstr>Telling the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Questions</vt:lpstr>
      <vt:lpstr>Simple contractions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ESLAO-4-4-Slides-Student</dc:title>
  <dc:creator>Kiran Virani</dc:creator>
  <cp:lastModifiedBy>Lakshmi Priya</cp:lastModifiedBy>
  <cp:revision>3</cp:revision>
  <dcterms:created xsi:type="dcterms:W3CDTF">2018-06-12T16:36:49Z</dcterms:created>
  <dcterms:modified xsi:type="dcterms:W3CDTF">2018-06-12T16:40:04Z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