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8"/>
  </p:notesMasterIdLst>
  <p:sldIdLst>
    <p:sldId id="256" r:id="rId2"/>
    <p:sldId id="310" r:id="rId3"/>
    <p:sldId id="313" r:id="rId4"/>
    <p:sldId id="351" r:id="rId5"/>
    <p:sldId id="350" r:id="rId6"/>
    <p:sldId id="337" r:id="rId7"/>
    <p:sldId id="352" r:id="rId8"/>
    <p:sldId id="354" r:id="rId9"/>
    <p:sldId id="355" r:id="rId10"/>
    <p:sldId id="356" r:id="rId11"/>
    <p:sldId id="357" r:id="rId12"/>
    <p:sldId id="353" r:id="rId13"/>
    <p:sldId id="260" r:id="rId14"/>
    <p:sldId id="339" r:id="rId15"/>
    <p:sldId id="340" r:id="rId16"/>
    <p:sldId id="341" r:id="rId17"/>
    <p:sldId id="342" r:id="rId18"/>
    <p:sldId id="343" r:id="rId19"/>
    <p:sldId id="344" r:id="rId20"/>
    <p:sldId id="345" r:id="rId21"/>
    <p:sldId id="346" r:id="rId22"/>
    <p:sldId id="347" r:id="rId23"/>
    <p:sldId id="360" r:id="rId24"/>
    <p:sldId id="361" r:id="rId25"/>
    <p:sldId id="358" r:id="rId26"/>
    <p:sldId id="349" r:id="rId27"/>
    <p:sldId id="348" r:id="rId28"/>
    <p:sldId id="362" r:id="rId29"/>
    <p:sldId id="266" r:id="rId30"/>
    <p:sldId id="267" r:id="rId31"/>
    <p:sldId id="272" r:id="rId32"/>
    <p:sldId id="363" r:id="rId33"/>
    <p:sldId id="359" r:id="rId34"/>
    <p:sldId id="327" r:id="rId35"/>
    <p:sldId id="334" r:id="rId36"/>
    <p:sldId id="297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32" autoAdjust="0"/>
    <p:restoredTop sz="78229" autoAdjust="0"/>
  </p:normalViewPr>
  <p:slideViewPr>
    <p:cSldViewPr snapToGrid="0">
      <p:cViewPr varScale="1">
        <p:scale>
          <a:sx n="56" d="100"/>
          <a:sy n="56" d="100"/>
        </p:scale>
        <p:origin x="10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6C8207-BB2A-440C-9C07-03D8257EAB7C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C2918-7C4F-4820-828D-55075BE03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971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 the students</a:t>
            </a:r>
            <a:r>
              <a:rPr lang="en-US" baseline="0" dirty="0"/>
              <a:t> to the unit.</a:t>
            </a:r>
          </a:p>
          <a:p>
            <a:r>
              <a:rPr lang="en-US" baseline="0" dirty="0"/>
              <a:t>Ask the students how there week has been and discuss some of the fun things they did at school or for fun to establish a rapport with your students.</a:t>
            </a:r>
          </a:p>
          <a:p>
            <a:endParaRPr lang="en-US" baseline="0" dirty="0"/>
          </a:p>
          <a:p>
            <a:r>
              <a:rPr lang="en-US" baseline="0" dirty="0"/>
              <a:t>Ask the students if they have been to the Zoo before? What animals did they see? What animals can they see in this picture.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C2918-7C4F-4820-828D-55075BE03E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476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the</a:t>
            </a:r>
            <a:r>
              <a:rPr lang="en-US" baseline="0" dirty="0"/>
              <a:t> goals for todays lesson. Emphasize to the students that there writing and pictures must be descriptive.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C2918-7C4F-4820-828D-55075BE03E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57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the</a:t>
            </a:r>
            <a:r>
              <a:rPr lang="en-US" baseline="0" dirty="0"/>
              <a:t> goals for todays lesson. Emphasize to the students that there writing and pictures must be descriptive.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C2918-7C4F-4820-828D-55075BE03E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38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the</a:t>
            </a:r>
            <a:r>
              <a:rPr lang="en-US" baseline="0" dirty="0"/>
              <a:t> goals for todays lesson. Emphasize to the students that there writing and pictures must be descriptive.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C2918-7C4F-4820-828D-55075BE03E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78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the</a:t>
            </a:r>
            <a:r>
              <a:rPr lang="en-US" baseline="0" dirty="0"/>
              <a:t> goals for todays lesson. Emphasize to the students that there writing and pictures must be descriptive.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C2918-7C4F-4820-828D-55075BE03E0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73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the</a:t>
            </a:r>
            <a:r>
              <a:rPr lang="en-US" baseline="0" dirty="0"/>
              <a:t> goals for todays lesson. Emphasize to the students that there writing and pictures must be descriptive.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C2918-7C4F-4820-828D-55075BE03E0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869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Activity is on</a:t>
            </a:r>
            <a:r>
              <a:rPr lang="en-US" baseline="0" dirty="0"/>
              <a:t> the students worksheet.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C2918-7C4F-4820-828D-55075BE03E0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14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the</a:t>
            </a:r>
            <a:r>
              <a:rPr lang="en-US" baseline="0" dirty="0"/>
              <a:t> goals for todays lesson. Emphasize to the students that there writing and pictures must be descriptive.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C2918-7C4F-4820-828D-55075BE03E0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38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</a:t>
            </a:r>
            <a:r>
              <a:rPr lang="en-US" baseline="0" dirty="0"/>
              <a:t> the words and their meaning.</a:t>
            </a:r>
          </a:p>
          <a:p>
            <a:r>
              <a:rPr lang="en-US" baseline="0" dirty="0"/>
              <a:t>Show images from the text where possible.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C2918-7C4F-4820-828D-55075BE03E0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03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4D1BDAF-937E-4EC8-90C1-1FC752763539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99FE312-E4BF-47B5-91DD-71ECC598C6B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8067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BDAF-937E-4EC8-90C1-1FC752763539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FE312-E4BF-47B5-91DD-71ECC598C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82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BDAF-937E-4EC8-90C1-1FC752763539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FE312-E4BF-47B5-91DD-71ECC598C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414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BDAF-937E-4EC8-90C1-1FC752763539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FE312-E4BF-47B5-91DD-71ECC598C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98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BDAF-937E-4EC8-90C1-1FC752763539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FE312-E4BF-47B5-91DD-71ECC598C6B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347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BDAF-937E-4EC8-90C1-1FC752763539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FE312-E4BF-47B5-91DD-71ECC598C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13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BDAF-937E-4EC8-90C1-1FC752763539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FE312-E4BF-47B5-91DD-71ECC598C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23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BDAF-937E-4EC8-90C1-1FC752763539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FE312-E4BF-47B5-91DD-71ECC598C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5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BDAF-937E-4EC8-90C1-1FC752763539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FE312-E4BF-47B5-91DD-71ECC598C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742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BDAF-937E-4EC8-90C1-1FC752763539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FE312-E4BF-47B5-91DD-71ECC598C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038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BDAF-937E-4EC8-90C1-1FC752763539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FE312-E4BF-47B5-91DD-71ECC598C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45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D4D1BDAF-937E-4EC8-90C1-1FC752763539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399FE312-E4BF-47B5-91DD-71ECC598C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455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3" y="238539"/>
            <a:ext cx="11675166" cy="64256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760" y="5399955"/>
            <a:ext cx="11155680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KG Primary Italics" panose="02000506000000020003" pitchFamily="2" charset="0"/>
              </a:rPr>
              <a:t>Welcome to the Animal Kingdom! This is Lesson 4!</a:t>
            </a:r>
            <a:endParaRPr lang="en-US" sz="2000" b="1" dirty="0">
              <a:latin typeface="KG Primary Italics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828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505" y="1321532"/>
            <a:ext cx="4450855" cy="44754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3569" y="1321531"/>
            <a:ext cx="4450855" cy="447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0777" y="1173192"/>
            <a:ext cx="860916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2">
                    <a:lumMod val="10000"/>
                  </a:schemeClr>
                </a:solidFill>
                <a:latin typeface="KG Primary Italics" panose="02000506000000020003" pitchFamily="2" charset="0"/>
              </a:rPr>
              <a:t>Play the game:</a:t>
            </a:r>
          </a:p>
          <a:p>
            <a:pPr algn="ctr"/>
            <a:r>
              <a:rPr lang="en-US" sz="5400" dirty="0">
                <a:solidFill>
                  <a:schemeClr val="bg2">
                    <a:lumMod val="10000"/>
                  </a:schemeClr>
                </a:solidFill>
                <a:latin typeface="KG Primary Italics" panose="02000506000000020003" pitchFamily="2" charset="0"/>
              </a:rPr>
              <a:t>BANG ON TIME</a:t>
            </a:r>
          </a:p>
          <a:p>
            <a:pPr algn="ctr"/>
            <a:endParaRPr lang="en-US" sz="5400" dirty="0">
              <a:solidFill>
                <a:schemeClr val="bg2">
                  <a:lumMod val="10000"/>
                </a:schemeClr>
              </a:solidFill>
              <a:latin typeface="KG Primary Italics" panose="02000506000000020003" pitchFamily="2" charset="0"/>
            </a:endParaRPr>
          </a:p>
          <a:p>
            <a:pPr algn="ctr"/>
            <a:r>
              <a:rPr lang="en-US" sz="5400" dirty="0">
                <a:solidFill>
                  <a:schemeClr val="bg2">
                    <a:lumMod val="10000"/>
                  </a:schemeClr>
                </a:solidFill>
                <a:latin typeface="KG Primary Italics" panose="02000506000000020003" pitchFamily="2" charset="0"/>
              </a:rPr>
              <a:t>http://resources.oswego.org/games/BangOnTime/clockwordres.html</a:t>
            </a:r>
          </a:p>
          <a:p>
            <a:pPr algn="ctr"/>
            <a:endParaRPr lang="en-US" sz="5400" dirty="0">
              <a:solidFill>
                <a:schemeClr val="bg2">
                  <a:lumMod val="10000"/>
                </a:schemeClr>
              </a:solidFill>
              <a:latin typeface="KG Primary Italics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154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abci-english.at/Graphics/Learnin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53" y="0"/>
            <a:ext cx="11674464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endParaRPr lang="en-US" sz="2800" dirty="0">
              <a:solidFill>
                <a:schemeClr val="bg2">
                  <a:lumMod val="10000"/>
                </a:schemeClr>
              </a:solidFill>
              <a:latin typeface="Franklin Gothic Medium" panose="020B0603020102020204" pitchFamily="34" charset="0"/>
            </a:endParaRPr>
          </a:p>
          <a:p>
            <a:pPr marL="45720" indent="0">
              <a:buFont typeface="Corbel" pitchFamily="34" charset="0"/>
              <a:buNone/>
            </a:pPr>
            <a:r>
              <a:rPr lang="en-US" sz="4800" dirty="0">
                <a:solidFill>
                  <a:schemeClr val="bg2">
                    <a:lumMod val="10000"/>
                  </a:schemeClr>
                </a:solidFill>
                <a:latin typeface="Franklin Gothic Medium" panose="020B0603020102020204" pitchFamily="34" charset="0"/>
              </a:rPr>
              <a:t>Today is a review lesson:</a:t>
            </a:r>
          </a:p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Franklin Gothic Medium" panose="020B0603020102020204" pitchFamily="34" charset="0"/>
              </a:rPr>
              <a:t>Sounds –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Franklin Gothic Medium" panose="020B0603020102020204" pitchFamily="34" charset="0"/>
              </a:rPr>
              <a:t>ck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Franklin Gothic Medium" panose="020B0603020102020204" pitchFamily="34" charset="0"/>
              </a:rPr>
              <a:t>,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Franklin Gothic Medium" panose="020B0603020102020204" pitchFamily="34" charset="0"/>
              </a:rPr>
              <a:t>ks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Franklin Gothic Medium" panose="020B0603020102020204" pitchFamily="34" charset="0"/>
              </a:rPr>
              <a:t> and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Franklin Gothic Medium" panose="020B0603020102020204" pitchFamily="34" charset="0"/>
              </a:rPr>
              <a:t>sh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Franklin Gothic Medium" panose="020B0603020102020204" pitchFamily="34" charset="0"/>
            </a:endParaRPr>
          </a:p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Franklin Gothic Medium" panose="020B0603020102020204" pitchFamily="34" charset="0"/>
              </a:rPr>
              <a:t>Pictorial Representation</a:t>
            </a:r>
          </a:p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Franklin Gothic Medium" panose="020B0603020102020204" pitchFamily="34" charset="0"/>
              </a:rPr>
              <a:t>Months January to December</a:t>
            </a:r>
          </a:p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Franklin Gothic Medium" panose="020B0603020102020204" pitchFamily="34" charset="0"/>
              </a:rPr>
              <a:t>New Learning for today – Time in 5min lots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0529" y="5211800"/>
            <a:ext cx="1214581" cy="1227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6340" y="4244198"/>
            <a:ext cx="1214581" cy="12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279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taestfulreviews.files.wordpress.com/2013/07/rafiki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39" y="240870"/>
            <a:ext cx="8469310" cy="637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7609667" y="418455"/>
            <a:ext cx="4014061" cy="3626604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Typo Round Regular Demo" panose="02000500000000000000" pitchFamily="2" charset="0"/>
              </a:rPr>
              <a:t>Lets read a story</a:t>
            </a:r>
          </a:p>
        </p:txBody>
      </p:sp>
    </p:spTree>
    <p:extLst>
      <p:ext uri="{BB962C8B-B14F-4D97-AF65-F5344CB8AC3E}">
        <p14:creationId xmlns:p14="http://schemas.microsoft.com/office/powerpoint/2010/main" val="1467417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02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953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061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650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130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225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38022"/>
            <a:ext cx="120079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BubbleGum" panose="00000400000000000000" pitchFamily="2" charset="0"/>
              </a:rPr>
              <a:t>Describe this picture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501" y="1061352"/>
            <a:ext cx="7350965" cy="547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570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989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1210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7498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574" y="603849"/>
            <a:ext cx="1126609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ngryBirds" pitchFamily="2" charset="0"/>
              </a:rPr>
              <a:t>Thinking Questions</a:t>
            </a:r>
          </a:p>
          <a:p>
            <a:endParaRPr lang="en-US" sz="4400" dirty="0">
              <a:latin typeface="Comic Sans MS" panose="030F0702030302020204" pitchFamily="66" charset="0"/>
            </a:endParaRPr>
          </a:p>
          <a:p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What do the snails leave on the path?</a:t>
            </a:r>
          </a:p>
          <a:p>
            <a:endParaRPr lang="en-US" sz="3200" dirty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Where does Beth put the snails she found on the path?</a:t>
            </a:r>
          </a:p>
          <a:p>
            <a:endParaRPr lang="en-US" sz="3200" dirty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Why doesn’t Grandpa like the snails?</a:t>
            </a:r>
          </a:p>
          <a:p>
            <a:endParaRPr lang="en-US" sz="3200" dirty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4400" dirty="0">
                <a:solidFill>
                  <a:srgbClr val="0070C0"/>
                </a:solidFill>
                <a:latin typeface="BubbleGum" panose="00000400000000000000" pitchFamily="2" charset="0"/>
              </a:rPr>
              <a:t>Draw the snails in the wall.</a:t>
            </a:r>
          </a:p>
        </p:txBody>
      </p:sp>
    </p:spTree>
    <p:extLst>
      <p:ext uri="{BB962C8B-B14F-4D97-AF65-F5344CB8AC3E}">
        <p14:creationId xmlns:p14="http://schemas.microsoft.com/office/powerpoint/2010/main" val="36581262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abci-english.at/Graphics/Learnin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53" y="0"/>
            <a:ext cx="11674464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endParaRPr lang="en-US" sz="2800" dirty="0">
              <a:solidFill>
                <a:schemeClr val="bg2">
                  <a:lumMod val="10000"/>
                </a:schemeClr>
              </a:solidFill>
              <a:latin typeface="Franklin Gothic Medium" panose="020B0603020102020204" pitchFamily="34" charset="0"/>
            </a:endParaRPr>
          </a:p>
          <a:p>
            <a:pPr marL="45720" indent="0">
              <a:buFont typeface="Corbel" pitchFamily="34" charset="0"/>
              <a:buNone/>
            </a:pPr>
            <a:r>
              <a:rPr lang="en-US" sz="4800" dirty="0">
                <a:solidFill>
                  <a:schemeClr val="bg2">
                    <a:lumMod val="10000"/>
                  </a:schemeClr>
                </a:solidFill>
                <a:latin typeface="Franklin Gothic Medium" panose="020B0603020102020204" pitchFamily="34" charset="0"/>
              </a:rPr>
              <a:t>Today is a review lesson:</a:t>
            </a:r>
          </a:p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Franklin Gothic Medium" panose="020B0603020102020204" pitchFamily="34" charset="0"/>
              </a:rPr>
              <a:t>Sounds –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Franklin Gothic Medium" panose="020B0603020102020204" pitchFamily="34" charset="0"/>
              </a:rPr>
              <a:t>ck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Franklin Gothic Medium" panose="020B0603020102020204" pitchFamily="34" charset="0"/>
              </a:rPr>
              <a:t>,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Franklin Gothic Medium" panose="020B0603020102020204" pitchFamily="34" charset="0"/>
              </a:rPr>
              <a:t>ks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Franklin Gothic Medium" panose="020B0603020102020204" pitchFamily="34" charset="0"/>
              </a:rPr>
              <a:t> and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Franklin Gothic Medium" panose="020B0603020102020204" pitchFamily="34" charset="0"/>
              </a:rPr>
              <a:t>sh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Franklin Gothic Medium" panose="020B0603020102020204" pitchFamily="34" charset="0"/>
            </a:endParaRPr>
          </a:p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Franklin Gothic Medium" panose="020B0603020102020204" pitchFamily="34" charset="0"/>
              </a:rPr>
              <a:t>Simple contractions</a:t>
            </a:r>
          </a:p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Franklin Gothic Medium" panose="020B0603020102020204" pitchFamily="34" charset="0"/>
              </a:rPr>
              <a:t>Pictorial Representation</a:t>
            </a:r>
          </a:p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Franklin Gothic Medium" panose="020B0603020102020204" pitchFamily="34" charset="0"/>
              </a:rPr>
              <a:t>Months January to December</a:t>
            </a:r>
          </a:p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Franklin Gothic Medium" panose="020B0603020102020204" pitchFamily="34" charset="0"/>
              </a:rPr>
              <a:t>New Learning for today – Time in 5min lots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4144" y="4394985"/>
            <a:ext cx="1214581" cy="1227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3033" y="3740991"/>
            <a:ext cx="1214581" cy="1227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3789" y="5148170"/>
            <a:ext cx="1214581" cy="1227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7969" y="3740991"/>
            <a:ext cx="711811" cy="71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4237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0112" y="724621"/>
            <a:ext cx="10714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AngryBirds" pitchFamily="2" charset="0"/>
                <a:cs typeface="Arial" panose="020B0604020202020204" pitchFamily="34" charset="0"/>
              </a:rPr>
              <a:t>Simple contractions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589077"/>
              </p:ext>
            </p:extLst>
          </p:nvPr>
        </p:nvGraphicFramePr>
        <p:xfrm>
          <a:off x="481162" y="1875607"/>
          <a:ext cx="4177102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862">
                  <a:extLst>
                    <a:ext uri="{9D8B030D-6E8A-4147-A177-3AD203B41FA5}">
                      <a16:colId xmlns:a16="http://schemas.microsoft.com/office/drawing/2014/main" val="787196129"/>
                    </a:ext>
                  </a:extLst>
                </a:gridCol>
                <a:gridCol w="1357862">
                  <a:extLst>
                    <a:ext uri="{9D8B030D-6E8A-4147-A177-3AD203B41FA5}">
                      <a16:colId xmlns:a16="http://schemas.microsoft.com/office/drawing/2014/main" val="3868501462"/>
                    </a:ext>
                  </a:extLst>
                </a:gridCol>
                <a:gridCol w="1461378">
                  <a:extLst>
                    <a:ext uri="{9D8B030D-6E8A-4147-A177-3AD203B41FA5}">
                      <a16:colId xmlns:a16="http://schemas.microsoft.com/office/drawing/2014/main" val="3371574516"/>
                    </a:ext>
                  </a:extLst>
                </a:gridCol>
              </a:tblGrid>
              <a:tr h="54901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I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I’m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9661374"/>
                  </a:ext>
                </a:extLst>
              </a:tr>
              <a:tr h="54901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You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You 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You’re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5889355"/>
                  </a:ext>
                </a:extLst>
              </a:tr>
              <a:tr h="54901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We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We 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We’re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087614"/>
                  </a:ext>
                </a:extLst>
              </a:tr>
              <a:tr h="54901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They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They 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They’re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408609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440327"/>
              </p:ext>
            </p:extLst>
          </p:nvPr>
        </p:nvGraphicFramePr>
        <p:xfrm>
          <a:off x="5432723" y="1731865"/>
          <a:ext cx="5811010" cy="4067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5505">
                  <a:extLst>
                    <a:ext uri="{9D8B030D-6E8A-4147-A177-3AD203B41FA5}">
                      <a16:colId xmlns:a16="http://schemas.microsoft.com/office/drawing/2014/main" val="787196129"/>
                    </a:ext>
                  </a:extLst>
                </a:gridCol>
                <a:gridCol w="2905505">
                  <a:extLst>
                    <a:ext uri="{9D8B030D-6E8A-4147-A177-3AD203B41FA5}">
                      <a16:colId xmlns:a16="http://schemas.microsoft.com/office/drawing/2014/main" val="3868501462"/>
                    </a:ext>
                  </a:extLst>
                </a:gridCol>
              </a:tblGrid>
              <a:tr h="35144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Has not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Hasn’t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9661374"/>
                  </a:ext>
                </a:extLst>
              </a:tr>
              <a:tr h="85673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Will not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Won’t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5889355"/>
                  </a:ext>
                </a:extLst>
              </a:tr>
              <a:tr h="85673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Can not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Can’t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087614"/>
                  </a:ext>
                </a:extLst>
              </a:tr>
              <a:tr h="85673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Should not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Shouldn’t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408609"/>
                  </a:ext>
                </a:extLst>
              </a:tr>
              <a:tr h="85673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Could not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Couldn’t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2620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98971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562" y="483079"/>
            <a:ext cx="113868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KG Primary Italics" panose="02000506000000020003" pitchFamily="2" charset="0"/>
              </a:rPr>
              <a:t>Write simple short sentences using the contractions below:</a:t>
            </a:r>
          </a:p>
          <a:p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KG Primary Italics" panose="02000506000000020003" pitchFamily="2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6242976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18667"/>
              </p:ext>
            </p:extLst>
          </p:nvPr>
        </p:nvGraphicFramePr>
        <p:xfrm>
          <a:off x="5124093" y="3771172"/>
          <a:ext cx="6849372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3124">
                  <a:extLst>
                    <a:ext uri="{9D8B030D-6E8A-4147-A177-3AD203B41FA5}">
                      <a16:colId xmlns:a16="http://schemas.microsoft.com/office/drawing/2014/main" val="787196129"/>
                    </a:ext>
                  </a:extLst>
                </a:gridCol>
                <a:gridCol w="2283124">
                  <a:extLst>
                    <a:ext uri="{9D8B030D-6E8A-4147-A177-3AD203B41FA5}">
                      <a16:colId xmlns:a16="http://schemas.microsoft.com/office/drawing/2014/main" val="3868501462"/>
                    </a:ext>
                  </a:extLst>
                </a:gridCol>
                <a:gridCol w="2283124">
                  <a:extLst>
                    <a:ext uri="{9D8B030D-6E8A-4147-A177-3AD203B41FA5}">
                      <a16:colId xmlns:a16="http://schemas.microsoft.com/office/drawing/2014/main" val="3371574516"/>
                    </a:ext>
                  </a:extLst>
                </a:gridCol>
              </a:tblGrid>
              <a:tr h="52592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He</a:t>
                      </a:r>
                      <a:r>
                        <a:rPr lang="en-US" sz="3200" baseline="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 </a:t>
                      </a:r>
                      <a:endParaRPr lang="en-US" sz="3200" dirty="0">
                        <a:latin typeface="Comic Sans MS" panose="030F0702030302020204" pitchFamily="66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He 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He’s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9661374"/>
                  </a:ext>
                </a:extLst>
              </a:tr>
              <a:tr h="52592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She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She 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She’s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5889355"/>
                  </a:ext>
                </a:extLst>
              </a:tr>
              <a:tr h="52592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It 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It’s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087614"/>
                  </a:ext>
                </a:extLst>
              </a:tr>
              <a:tr h="52592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There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There 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There’s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408609"/>
                  </a:ext>
                </a:extLst>
              </a:tr>
              <a:tr h="52592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That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That 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That’s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262087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9562" y="483079"/>
            <a:ext cx="1138686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KG Primary Italics" panose="02000506000000020003" pitchFamily="2" charset="0"/>
              </a:rPr>
              <a:t>Write simple short sentences using the contractions below:</a:t>
            </a:r>
          </a:p>
          <a:p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KG Primary Italics" panose="02000506000000020003" pitchFamily="2" charset="0"/>
              </a:rPr>
              <a:t>____________________________________________________________________________________________________________________________________________________________________________________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4512314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abci-english.at/Graphics/Learnin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53" y="0"/>
            <a:ext cx="11674464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endParaRPr lang="en-US" sz="2800" dirty="0">
              <a:solidFill>
                <a:schemeClr val="bg2">
                  <a:lumMod val="10000"/>
                </a:schemeClr>
              </a:solidFill>
              <a:latin typeface="Franklin Gothic Medium" panose="020B0603020102020204" pitchFamily="34" charset="0"/>
            </a:endParaRPr>
          </a:p>
          <a:p>
            <a:pPr marL="45720" indent="0">
              <a:buFont typeface="Corbel" pitchFamily="34" charset="0"/>
              <a:buNone/>
            </a:pPr>
            <a:r>
              <a:rPr lang="en-US" sz="4800" dirty="0">
                <a:solidFill>
                  <a:schemeClr val="bg2">
                    <a:lumMod val="10000"/>
                  </a:schemeClr>
                </a:solidFill>
                <a:latin typeface="Franklin Gothic Medium" panose="020B0603020102020204" pitchFamily="34" charset="0"/>
              </a:rPr>
              <a:t>Today is a review lesson:</a:t>
            </a:r>
          </a:p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Franklin Gothic Medium" panose="020B0603020102020204" pitchFamily="34" charset="0"/>
              </a:rPr>
              <a:t>Sounds –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Franklin Gothic Medium" panose="020B0603020102020204" pitchFamily="34" charset="0"/>
              </a:rPr>
              <a:t>ck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Franklin Gothic Medium" panose="020B0603020102020204" pitchFamily="34" charset="0"/>
              </a:rPr>
              <a:t>,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Franklin Gothic Medium" panose="020B0603020102020204" pitchFamily="34" charset="0"/>
              </a:rPr>
              <a:t>ks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Franklin Gothic Medium" panose="020B0603020102020204" pitchFamily="34" charset="0"/>
              </a:rPr>
              <a:t> and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Franklin Gothic Medium" panose="020B0603020102020204" pitchFamily="34" charset="0"/>
              </a:rPr>
              <a:t>sh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Franklin Gothic Medium" panose="020B0603020102020204" pitchFamily="34" charset="0"/>
            </a:endParaRPr>
          </a:p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Franklin Gothic Medium" panose="020B0603020102020204" pitchFamily="34" charset="0"/>
              </a:rPr>
              <a:t>Simple contractions</a:t>
            </a:r>
          </a:p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Franklin Gothic Medium" panose="020B0603020102020204" pitchFamily="34" charset="0"/>
              </a:rPr>
              <a:t>Pictorial Representation</a:t>
            </a:r>
          </a:p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Franklin Gothic Medium" panose="020B0603020102020204" pitchFamily="34" charset="0"/>
              </a:rPr>
              <a:t>Months January to December</a:t>
            </a:r>
          </a:p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Franklin Gothic Medium" panose="020B0603020102020204" pitchFamily="34" charset="0"/>
              </a:rPr>
              <a:t>New Learning for today – Time in 5min lots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4144" y="4394985"/>
            <a:ext cx="1214581" cy="1227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3033" y="3740991"/>
            <a:ext cx="1214581" cy="1227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3789" y="5148170"/>
            <a:ext cx="1214581" cy="1227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7969" y="3740991"/>
            <a:ext cx="711811" cy="71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3147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7706" y="2587925"/>
            <a:ext cx="909224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rgbClr val="CC0066"/>
                </a:solidFill>
                <a:latin typeface="BubbleGum" panose="00000400000000000000" pitchFamily="2" charset="0"/>
              </a:rPr>
              <a:t>LEARNING OUR WORDS!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831" y="444753"/>
            <a:ext cx="3792111" cy="227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653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abci-english.at/Graphics/Learnin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53" y="0"/>
            <a:ext cx="11674464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970472" y="1714500"/>
            <a:ext cx="9872871" cy="4038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endParaRPr lang="en-US" sz="2800" dirty="0">
              <a:solidFill>
                <a:schemeClr val="bg2">
                  <a:lumMod val="10000"/>
                </a:schemeClr>
              </a:solidFill>
              <a:latin typeface="Franklin Gothic Medium" panose="020B0603020102020204" pitchFamily="34" charset="0"/>
            </a:endParaRPr>
          </a:p>
          <a:p>
            <a:pPr marL="45720" indent="0">
              <a:buFont typeface="Corbel" pitchFamily="34" charset="0"/>
              <a:buNone/>
            </a:pPr>
            <a:r>
              <a:rPr lang="en-US" sz="4800" dirty="0">
                <a:solidFill>
                  <a:schemeClr val="bg2">
                    <a:lumMod val="10000"/>
                  </a:schemeClr>
                </a:solidFill>
                <a:latin typeface="Franklin Gothic Medium" panose="020B0603020102020204" pitchFamily="34" charset="0"/>
              </a:rPr>
              <a:t>Today is a review lesson:</a:t>
            </a:r>
          </a:p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Franklin Gothic Medium" panose="020B0603020102020204" pitchFamily="34" charset="0"/>
              </a:rPr>
              <a:t>Sounds –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Franklin Gothic Medium" panose="020B0603020102020204" pitchFamily="34" charset="0"/>
              </a:rPr>
              <a:t>ck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Franklin Gothic Medium" panose="020B0603020102020204" pitchFamily="34" charset="0"/>
              </a:rPr>
              <a:t>,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Franklin Gothic Medium" panose="020B0603020102020204" pitchFamily="34" charset="0"/>
              </a:rPr>
              <a:t>ks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Franklin Gothic Medium" panose="020B0603020102020204" pitchFamily="34" charset="0"/>
              </a:rPr>
              <a:t> and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Franklin Gothic Medium" panose="020B0603020102020204" pitchFamily="34" charset="0"/>
              </a:rPr>
              <a:t>sh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Franklin Gothic Medium" panose="020B0603020102020204" pitchFamily="34" charset="0"/>
            </a:endParaRPr>
          </a:p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Franklin Gothic Medium" panose="020B0603020102020204" pitchFamily="34" charset="0"/>
              </a:rPr>
              <a:t>Pictorial Representation</a:t>
            </a:r>
          </a:p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Franklin Gothic Medium" panose="020B0603020102020204" pitchFamily="34" charset="0"/>
              </a:rPr>
              <a:t>Months January to December</a:t>
            </a:r>
          </a:p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Franklin Gothic Medium" panose="020B0603020102020204" pitchFamily="34" charset="0"/>
              </a:rPr>
              <a:t>Simple contractions</a:t>
            </a:r>
          </a:p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Franklin Gothic Medium" panose="020B0603020102020204" pitchFamily="34" charset="0"/>
              </a:rPr>
              <a:t>New Learning for today – Time in 5min lots</a:t>
            </a:r>
          </a:p>
        </p:txBody>
      </p:sp>
    </p:spTree>
    <p:extLst>
      <p:ext uri="{BB962C8B-B14F-4D97-AF65-F5344CB8AC3E}">
        <p14:creationId xmlns:p14="http://schemas.microsoft.com/office/powerpoint/2010/main" val="29990208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541" y="224286"/>
            <a:ext cx="11800934" cy="2308324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Garamond" panose="02020404030301010803" pitchFamily="18" charset="0"/>
              </a:rPr>
              <a:t>What words can you think of that have the ‘</a:t>
            </a:r>
            <a:r>
              <a:rPr lang="en-US" sz="4800" b="1" dirty="0" err="1">
                <a:solidFill>
                  <a:srgbClr val="002060"/>
                </a:solidFill>
                <a:latin typeface="Garamond" panose="02020404030301010803" pitchFamily="18" charset="0"/>
              </a:rPr>
              <a:t>sh</a:t>
            </a:r>
            <a:r>
              <a:rPr lang="en-US" sz="4800" b="1" dirty="0">
                <a:solidFill>
                  <a:srgbClr val="002060"/>
                </a:solidFill>
                <a:latin typeface="Garamond" panose="02020404030301010803" pitchFamily="18" charset="0"/>
              </a:rPr>
              <a:t>’, ‘</a:t>
            </a:r>
            <a:r>
              <a:rPr lang="en-US" sz="4800" b="1" dirty="0" err="1">
                <a:solidFill>
                  <a:srgbClr val="002060"/>
                </a:solidFill>
                <a:latin typeface="Garamond" panose="02020404030301010803" pitchFamily="18" charset="0"/>
              </a:rPr>
              <a:t>ck</a:t>
            </a:r>
            <a:r>
              <a:rPr lang="en-US" sz="4800" b="1" dirty="0">
                <a:solidFill>
                  <a:srgbClr val="002060"/>
                </a:solidFill>
                <a:latin typeface="Garamond" panose="02020404030301010803" pitchFamily="18" charset="0"/>
              </a:rPr>
              <a:t>,’ and ‘</a:t>
            </a:r>
            <a:r>
              <a:rPr lang="en-US" sz="4800" b="1" dirty="0" err="1">
                <a:solidFill>
                  <a:srgbClr val="002060"/>
                </a:solidFill>
                <a:latin typeface="Garamond" panose="02020404030301010803" pitchFamily="18" charset="0"/>
              </a:rPr>
              <a:t>ks</a:t>
            </a:r>
            <a:r>
              <a:rPr lang="en-US" sz="4800" b="1" dirty="0">
                <a:solidFill>
                  <a:srgbClr val="002060"/>
                </a:solidFill>
                <a:latin typeface="Garamond" panose="02020404030301010803" pitchFamily="18" charset="0"/>
              </a:rPr>
              <a:t>’ sound?</a:t>
            </a:r>
          </a:p>
          <a:p>
            <a:pPr algn="ctr"/>
            <a:r>
              <a:rPr lang="en-US" sz="4800" b="1" dirty="0">
                <a:solidFill>
                  <a:srgbClr val="002060"/>
                </a:solidFill>
                <a:latin typeface="Garamond" panose="02020404030301010803" pitchFamily="18" charset="0"/>
              </a:rPr>
              <a:t>Lets make a list!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209691" y="2532610"/>
            <a:ext cx="17252" cy="40407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864415" y="2532610"/>
            <a:ext cx="17252" cy="40407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7031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3962" y="690113"/>
            <a:ext cx="929927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Garamond" panose="02020404030301010803" pitchFamily="18" charset="0"/>
              </a:rPr>
              <a:t>Write a funny/interesting sentence using two or more ‘</a:t>
            </a:r>
            <a:r>
              <a:rPr lang="en-US" sz="5400" b="1" dirty="0" err="1">
                <a:solidFill>
                  <a:srgbClr val="002060"/>
                </a:solidFill>
                <a:latin typeface="Garamond" panose="02020404030301010803" pitchFamily="18" charset="0"/>
              </a:rPr>
              <a:t>sh</a:t>
            </a:r>
            <a:r>
              <a:rPr lang="en-US" sz="5400" b="1" dirty="0">
                <a:solidFill>
                  <a:srgbClr val="002060"/>
                </a:solidFill>
                <a:latin typeface="Garamond" panose="02020404030301010803" pitchFamily="18" charset="0"/>
              </a:rPr>
              <a:t>, </a:t>
            </a:r>
            <a:r>
              <a:rPr lang="en-US" sz="5400" b="1" dirty="0" err="1">
                <a:solidFill>
                  <a:srgbClr val="002060"/>
                </a:solidFill>
                <a:latin typeface="Garamond" panose="02020404030301010803" pitchFamily="18" charset="0"/>
              </a:rPr>
              <a:t>ck</a:t>
            </a:r>
            <a:r>
              <a:rPr lang="en-US" sz="5400" b="1" dirty="0">
                <a:solidFill>
                  <a:srgbClr val="002060"/>
                </a:solidFill>
                <a:latin typeface="Garamond" panose="02020404030301010803" pitchFamily="18" charset="0"/>
              </a:rPr>
              <a:t>, </a:t>
            </a:r>
            <a:r>
              <a:rPr lang="en-US" sz="5400" b="1" dirty="0" err="1">
                <a:solidFill>
                  <a:srgbClr val="002060"/>
                </a:solidFill>
                <a:latin typeface="Garamond" panose="02020404030301010803" pitchFamily="18" charset="0"/>
              </a:rPr>
              <a:t>ks’</a:t>
            </a:r>
            <a:r>
              <a:rPr lang="en-US" sz="5400" b="1" dirty="0">
                <a:solidFill>
                  <a:srgbClr val="002060"/>
                </a:solidFill>
                <a:latin typeface="Garamond" panose="02020404030301010803" pitchFamily="18" charset="0"/>
              </a:rPr>
              <a:t> words.</a:t>
            </a:r>
          </a:p>
          <a:p>
            <a:pPr algn="ctr"/>
            <a:endParaRPr lang="en-US" sz="54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5400" b="1" dirty="0">
                <a:solidFill>
                  <a:srgbClr val="002060"/>
                </a:solidFill>
                <a:latin typeface="Garamond" panose="02020404030301010803" pitchFamily="18" charset="0"/>
              </a:rPr>
              <a:t>Draw a picture about your sentence.</a:t>
            </a:r>
            <a:endParaRPr lang="en-US" sz="48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4575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abci-english.at/Graphics/Learnin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53" y="0"/>
            <a:ext cx="11674464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endParaRPr lang="en-US" sz="2800" dirty="0">
              <a:solidFill>
                <a:schemeClr val="bg2">
                  <a:lumMod val="10000"/>
                </a:schemeClr>
              </a:solidFill>
              <a:latin typeface="Franklin Gothic Medium" panose="020B0603020102020204" pitchFamily="34" charset="0"/>
            </a:endParaRPr>
          </a:p>
          <a:p>
            <a:pPr marL="45720" indent="0">
              <a:buFont typeface="Corbel" pitchFamily="34" charset="0"/>
              <a:buNone/>
            </a:pPr>
            <a:r>
              <a:rPr lang="en-US" sz="4800" dirty="0">
                <a:solidFill>
                  <a:schemeClr val="bg2">
                    <a:lumMod val="10000"/>
                  </a:schemeClr>
                </a:solidFill>
                <a:latin typeface="Franklin Gothic Medium" panose="020B0603020102020204" pitchFamily="34" charset="0"/>
              </a:rPr>
              <a:t>Today is a review lesson:</a:t>
            </a:r>
          </a:p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Franklin Gothic Medium" panose="020B0603020102020204" pitchFamily="34" charset="0"/>
              </a:rPr>
              <a:t>Sounds –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Franklin Gothic Medium" panose="020B0603020102020204" pitchFamily="34" charset="0"/>
              </a:rPr>
              <a:t>ck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Franklin Gothic Medium" panose="020B0603020102020204" pitchFamily="34" charset="0"/>
              </a:rPr>
              <a:t>,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Franklin Gothic Medium" panose="020B0603020102020204" pitchFamily="34" charset="0"/>
              </a:rPr>
              <a:t>ks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Franklin Gothic Medium" panose="020B0603020102020204" pitchFamily="34" charset="0"/>
              </a:rPr>
              <a:t> and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Franklin Gothic Medium" panose="020B0603020102020204" pitchFamily="34" charset="0"/>
              </a:rPr>
              <a:t>sh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Franklin Gothic Medium" panose="020B0603020102020204" pitchFamily="34" charset="0"/>
            </a:endParaRPr>
          </a:p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Franklin Gothic Medium" panose="020B0603020102020204" pitchFamily="34" charset="0"/>
              </a:rPr>
              <a:t>Simple contractions</a:t>
            </a:r>
          </a:p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Franklin Gothic Medium" panose="020B0603020102020204" pitchFamily="34" charset="0"/>
              </a:rPr>
              <a:t>Pictorial Representation</a:t>
            </a:r>
          </a:p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Franklin Gothic Medium" panose="020B0603020102020204" pitchFamily="34" charset="0"/>
              </a:rPr>
              <a:t>Months January to December</a:t>
            </a:r>
          </a:p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Franklin Gothic Medium" panose="020B0603020102020204" pitchFamily="34" charset="0"/>
              </a:rPr>
              <a:t>New Learning for today – Time in 5min lots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4144" y="4394985"/>
            <a:ext cx="1214581" cy="1227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3033" y="3740991"/>
            <a:ext cx="1214581" cy="1227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3789" y="5148170"/>
            <a:ext cx="1214581" cy="1227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7969" y="3740991"/>
            <a:ext cx="711811" cy="7191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5501" y="3038517"/>
            <a:ext cx="711811" cy="71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1780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0453" y="2415396"/>
            <a:ext cx="697014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2">
                    <a:lumMod val="10000"/>
                  </a:schemeClr>
                </a:solidFill>
                <a:latin typeface="KG Primary Italics" panose="02000506000000020003" pitchFamily="2" charset="0"/>
              </a:rPr>
              <a:t>Extension Activities for Tutoring Sessions</a:t>
            </a:r>
          </a:p>
        </p:txBody>
      </p:sp>
    </p:spTree>
    <p:extLst>
      <p:ext uri="{BB962C8B-B14F-4D97-AF65-F5344CB8AC3E}">
        <p14:creationId xmlns:p14="http://schemas.microsoft.com/office/powerpoint/2010/main" val="13104685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574" y="500332"/>
            <a:ext cx="1121433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Thinking about ‘Silver Footprints.’</a:t>
            </a:r>
          </a:p>
          <a:p>
            <a:pPr algn="ctr"/>
            <a:endParaRPr lang="en-US" sz="3600" dirty="0">
              <a:latin typeface="Comic Sans MS" panose="030F0702030302020204" pitchFamily="66" charset="0"/>
            </a:endParaRPr>
          </a:p>
          <a:p>
            <a:pPr algn="ctr"/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Tell me the story in your own words.</a:t>
            </a:r>
          </a:p>
          <a:p>
            <a:pPr algn="ctr"/>
            <a:endParaRPr lang="en-US" sz="3600" dirty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en-US" sz="3600" dirty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Where does Beth put the snails at night?</a:t>
            </a:r>
          </a:p>
          <a:p>
            <a:pPr algn="ctr"/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What happens to all the snails?</a:t>
            </a:r>
          </a:p>
        </p:txBody>
      </p:sp>
    </p:spTree>
    <p:extLst>
      <p:ext uri="{BB962C8B-B14F-4D97-AF65-F5344CB8AC3E}">
        <p14:creationId xmlns:p14="http://schemas.microsoft.com/office/powerpoint/2010/main" val="24428889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1872" y="690113"/>
            <a:ext cx="1048972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70C0"/>
                </a:solidFill>
                <a:latin typeface="BubbleGum" panose="00000400000000000000" pitchFamily="2" charset="0"/>
              </a:rPr>
              <a:t>Writing sentences using simple contractions.</a:t>
            </a:r>
          </a:p>
          <a:p>
            <a:endParaRPr lang="en-US" sz="3600" dirty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Write about your weekend.</a:t>
            </a:r>
          </a:p>
          <a:p>
            <a:pPr algn="ctr"/>
            <a:endParaRPr lang="en-US" sz="3600" dirty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41206092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90113"/>
            <a:ext cx="103171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omic Sans MS" panose="030F0702030302020204" pitchFamily="66" charset="0"/>
              </a:rPr>
              <a:t>New Reading Vocabulary</a:t>
            </a:r>
          </a:p>
          <a:p>
            <a:pPr algn="ctr"/>
            <a:endParaRPr lang="en-US" sz="4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3418" y="1555616"/>
            <a:ext cx="30710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75000"/>
                  </a:schemeClr>
                </a:solidFill>
                <a:latin typeface="Garamond" panose="02020404030301010803" pitchFamily="18" charset="0"/>
              </a:rPr>
              <a:t>Silver</a:t>
            </a:r>
          </a:p>
          <a:p>
            <a:r>
              <a:rPr lang="en-US" sz="4000" dirty="0">
                <a:solidFill>
                  <a:schemeClr val="tx1">
                    <a:lumMod val="75000"/>
                  </a:schemeClr>
                </a:solidFill>
                <a:latin typeface="Garamond" panose="02020404030301010803" pitchFamily="18" charset="0"/>
              </a:rPr>
              <a:t>Footprint</a:t>
            </a:r>
          </a:p>
          <a:p>
            <a:r>
              <a:rPr lang="en-US" sz="4000" dirty="0">
                <a:solidFill>
                  <a:schemeClr val="tx1">
                    <a:lumMod val="75000"/>
                  </a:schemeClr>
                </a:solidFill>
                <a:latin typeface="Garamond" panose="02020404030301010803" pitchFamily="18" charset="0"/>
              </a:rPr>
              <a:t>Foot</a:t>
            </a:r>
          </a:p>
          <a:p>
            <a:r>
              <a:rPr lang="en-US" sz="4000" dirty="0">
                <a:solidFill>
                  <a:schemeClr val="tx1">
                    <a:lumMod val="75000"/>
                  </a:schemeClr>
                </a:solidFill>
                <a:latin typeface="Garamond" panose="02020404030301010803" pitchFamily="18" charset="0"/>
              </a:rPr>
              <a:t>Feet</a:t>
            </a:r>
          </a:p>
          <a:p>
            <a:r>
              <a:rPr lang="en-US" sz="4000" dirty="0">
                <a:solidFill>
                  <a:schemeClr val="tx1">
                    <a:lumMod val="75000"/>
                  </a:schemeClr>
                </a:solidFill>
                <a:latin typeface="Garamond" panose="02020404030301010803" pitchFamily="18" charset="0"/>
              </a:rPr>
              <a:t>trail</a:t>
            </a:r>
          </a:p>
          <a:p>
            <a:endParaRPr lang="en-US" sz="4000" dirty="0">
              <a:solidFill>
                <a:schemeClr val="tx1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72996" y="1555616"/>
            <a:ext cx="30710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75000"/>
                  </a:schemeClr>
                </a:solidFill>
                <a:latin typeface="Garamond" panose="02020404030301010803" pitchFamily="18" charset="0"/>
              </a:rPr>
              <a:t>Cabbages</a:t>
            </a:r>
          </a:p>
          <a:p>
            <a:r>
              <a:rPr lang="en-US" sz="4000" dirty="0">
                <a:solidFill>
                  <a:schemeClr val="tx1">
                    <a:lumMod val="75000"/>
                  </a:schemeClr>
                </a:solidFill>
                <a:latin typeface="Garamond" panose="02020404030301010803" pitchFamily="18" charset="0"/>
              </a:rPr>
              <a:t>Wall</a:t>
            </a:r>
          </a:p>
          <a:p>
            <a:r>
              <a:rPr lang="en-US" sz="4000" dirty="0">
                <a:solidFill>
                  <a:schemeClr val="tx1">
                    <a:lumMod val="75000"/>
                  </a:schemeClr>
                </a:solidFill>
                <a:latin typeface="Garamond" panose="02020404030301010803" pitchFamily="18" charset="0"/>
              </a:rPr>
              <a:t>Garden</a:t>
            </a:r>
          </a:p>
          <a:p>
            <a:r>
              <a:rPr lang="en-US" sz="4000" dirty="0">
                <a:solidFill>
                  <a:schemeClr val="tx1">
                    <a:lumMod val="75000"/>
                  </a:schemeClr>
                </a:solidFill>
                <a:latin typeface="Garamond" panose="02020404030301010803" pitchFamily="18" charset="0"/>
              </a:rPr>
              <a:t>snail</a:t>
            </a:r>
          </a:p>
          <a:p>
            <a:endParaRPr lang="en-US" sz="4000" dirty="0">
              <a:solidFill>
                <a:schemeClr val="tx1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587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2860" y="690113"/>
            <a:ext cx="1062774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6"/>
                </a:solidFill>
                <a:latin typeface="AngryBirds" pitchFamily="2" charset="0"/>
              </a:rPr>
              <a:t>Practising the months of the year</a:t>
            </a:r>
          </a:p>
          <a:p>
            <a:endParaRPr lang="en-US" sz="3200" dirty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Say the months from January – December?</a:t>
            </a:r>
          </a:p>
          <a:p>
            <a:endParaRPr lang="en-US" sz="3200" dirty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Questions:</a:t>
            </a: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What is the 2</a:t>
            </a:r>
            <a:r>
              <a:rPr lang="en-US" sz="3200" baseline="30000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nd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 month?</a:t>
            </a:r>
          </a:p>
          <a:p>
            <a:endParaRPr lang="en-US" sz="3200" dirty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2. What is the 9</a:t>
            </a:r>
            <a:r>
              <a:rPr lang="en-US" sz="3200" baseline="30000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th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 month?</a:t>
            </a:r>
          </a:p>
          <a:p>
            <a:endParaRPr lang="en-US" sz="3200" dirty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3. Which month were you born in?</a:t>
            </a:r>
          </a:p>
        </p:txBody>
      </p:sp>
    </p:spTree>
    <p:extLst>
      <p:ext uri="{BB962C8B-B14F-4D97-AF65-F5344CB8AC3E}">
        <p14:creationId xmlns:p14="http://schemas.microsoft.com/office/powerpoint/2010/main" val="2717561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49" y="182576"/>
            <a:ext cx="8886118" cy="64252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7826" y="4761781"/>
            <a:ext cx="6929887" cy="184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241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abci-english.at/Graphics/Learnin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53" y="0"/>
            <a:ext cx="11674464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endParaRPr lang="en-US" sz="2800" dirty="0">
              <a:solidFill>
                <a:schemeClr val="bg2">
                  <a:lumMod val="10000"/>
                </a:schemeClr>
              </a:solidFill>
              <a:latin typeface="Franklin Gothic Medium" panose="020B0603020102020204" pitchFamily="34" charset="0"/>
            </a:endParaRPr>
          </a:p>
          <a:p>
            <a:pPr marL="45720" indent="0">
              <a:buFont typeface="Corbel" pitchFamily="34" charset="0"/>
              <a:buNone/>
            </a:pPr>
            <a:r>
              <a:rPr lang="en-US" sz="4800" dirty="0">
                <a:solidFill>
                  <a:schemeClr val="bg2">
                    <a:lumMod val="10000"/>
                  </a:schemeClr>
                </a:solidFill>
                <a:latin typeface="Franklin Gothic Medium" panose="020B0603020102020204" pitchFamily="34" charset="0"/>
              </a:rPr>
              <a:t>Today is a review lesson:</a:t>
            </a:r>
          </a:p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Franklin Gothic Medium" panose="020B0603020102020204" pitchFamily="34" charset="0"/>
              </a:rPr>
              <a:t>Sounds –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Franklin Gothic Medium" panose="020B0603020102020204" pitchFamily="34" charset="0"/>
              </a:rPr>
              <a:t>ck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Franklin Gothic Medium" panose="020B0603020102020204" pitchFamily="34" charset="0"/>
              </a:rPr>
              <a:t>,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Franklin Gothic Medium" panose="020B0603020102020204" pitchFamily="34" charset="0"/>
              </a:rPr>
              <a:t>ks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Franklin Gothic Medium" panose="020B0603020102020204" pitchFamily="34" charset="0"/>
              </a:rPr>
              <a:t> and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Franklin Gothic Medium" panose="020B0603020102020204" pitchFamily="34" charset="0"/>
              </a:rPr>
              <a:t>sh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Franklin Gothic Medium" panose="020B0603020102020204" pitchFamily="34" charset="0"/>
            </a:endParaRPr>
          </a:p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Franklin Gothic Medium" panose="020B0603020102020204" pitchFamily="34" charset="0"/>
              </a:rPr>
              <a:t>Pictorial Representation</a:t>
            </a:r>
          </a:p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Franklin Gothic Medium" panose="020B0603020102020204" pitchFamily="34" charset="0"/>
              </a:rPr>
              <a:t>Months January to December</a:t>
            </a:r>
          </a:p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Franklin Gothic Medium" panose="020B0603020102020204" pitchFamily="34" charset="0"/>
              </a:rPr>
              <a:t>New Learning for today – Time in 5min lots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2823" y="4382220"/>
            <a:ext cx="1214581" cy="12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923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0558" y="552091"/>
            <a:ext cx="8350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6"/>
                </a:solidFill>
                <a:latin typeface="AngryBirds" pitchFamily="2" charset="0"/>
              </a:rPr>
              <a:t>Telling the Time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505" y="1321532"/>
            <a:ext cx="4450855" cy="44754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00468" y="1552755"/>
            <a:ext cx="53311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When telling the time each number represents 5 min on the clock.</a:t>
            </a:r>
          </a:p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en-US" sz="3600" dirty="0">
                <a:solidFill>
                  <a:srgbClr val="00B0F0"/>
                </a:solidFill>
                <a:latin typeface="Comic Sans MS" panose="030F0702030302020204" pitchFamily="66" charset="0"/>
              </a:rPr>
              <a:t>Draw 1:00AM </a:t>
            </a:r>
          </a:p>
          <a:p>
            <a:r>
              <a:rPr lang="en-US" sz="3600" dirty="0">
                <a:solidFill>
                  <a:srgbClr val="00B0F0"/>
                </a:solidFill>
                <a:latin typeface="Comic Sans MS" panose="030F0702030302020204" pitchFamily="66" charset="0"/>
              </a:rPr>
              <a:t>	Draw 1:05AM</a:t>
            </a:r>
          </a:p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How much did the long hand move?</a:t>
            </a:r>
          </a:p>
        </p:txBody>
      </p:sp>
    </p:spTree>
    <p:extLst>
      <p:ext uri="{BB962C8B-B14F-4D97-AF65-F5344CB8AC3E}">
        <p14:creationId xmlns:p14="http://schemas.microsoft.com/office/powerpoint/2010/main" val="3739024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505" y="1321532"/>
            <a:ext cx="4450855" cy="44754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9064" y="1321532"/>
            <a:ext cx="4450855" cy="447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373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505" y="1321532"/>
            <a:ext cx="4450855" cy="44754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5547" y="1321531"/>
            <a:ext cx="4450855" cy="447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561683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Custom 15">
      <a:dk1>
        <a:srgbClr val="05995A"/>
      </a:dk1>
      <a:lt1>
        <a:srgbClr val="FFFF00"/>
      </a:lt1>
      <a:dk2>
        <a:srgbClr val="FEE599"/>
      </a:dk2>
      <a:lt2>
        <a:srgbClr val="F2F2F2"/>
      </a:lt2>
      <a:accent1>
        <a:srgbClr val="05995A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1318</TotalTime>
  <Words>698</Words>
  <Application>Microsoft Office PowerPoint</Application>
  <PresentationFormat>Widescreen</PresentationFormat>
  <Paragraphs>164</Paragraphs>
  <Slides>36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AngryBirds</vt:lpstr>
      <vt:lpstr>Arial</vt:lpstr>
      <vt:lpstr>BubbleGum</vt:lpstr>
      <vt:lpstr>Calibri</vt:lpstr>
      <vt:lpstr>Comic Sans MS</vt:lpstr>
      <vt:lpstr>Corbel</vt:lpstr>
      <vt:lpstr>Franklin Gothic Medium</vt:lpstr>
      <vt:lpstr>Garamond</vt:lpstr>
      <vt:lpstr>KG Primary Italics</vt:lpstr>
      <vt:lpstr>Typo Round Regular Demo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Kiran Virani</dc:creator>
  <cp:lastModifiedBy>Kiran Virani</cp:lastModifiedBy>
  <cp:revision>56</cp:revision>
  <dcterms:created xsi:type="dcterms:W3CDTF">2016-05-31T00:58:31Z</dcterms:created>
  <dcterms:modified xsi:type="dcterms:W3CDTF">2016-09-29T23:13:57Z</dcterms:modified>
</cp:coreProperties>
</file>