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6335" y="1685486"/>
            <a:ext cx="2160141" cy="236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23631" y="1050376"/>
            <a:ext cx="2294388" cy="2247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23631" y="4042726"/>
            <a:ext cx="1989283" cy="2186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7" y="0"/>
            <a:ext cx="0" cy="6266180"/>
          </a:xfrm>
          <a:custGeom>
            <a:avLst/>
            <a:gdLst/>
            <a:ahLst/>
            <a:cxnLst/>
            <a:rect l="l" t="t" r="r" b="b"/>
            <a:pathLst>
              <a:path h="6266180">
                <a:moveTo>
                  <a:pt x="0" y="6265616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24273" y="8396"/>
            <a:ext cx="9067800" cy="0"/>
          </a:xfrm>
          <a:custGeom>
            <a:avLst/>
            <a:gdLst/>
            <a:ahLst/>
            <a:cxnLst/>
            <a:rect l="l" t="t" r="r" b="b"/>
            <a:pathLst>
              <a:path w="9067800">
                <a:moveTo>
                  <a:pt x="0" y="0"/>
                </a:moveTo>
                <a:lnTo>
                  <a:pt x="9067726" y="0"/>
                </a:lnTo>
              </a:path>
            </a:pathLst>
          </a:custGeom>
          <a:ln w="16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F0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81F0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F0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F0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4943" y="2224862"/>
            <a:ext cx="546354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81F0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4943" y="2899415"/>
            <a:ext cx="8901430" cy="204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81F0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8828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773684" y="5893181"/>
            <a:ext cx="1080871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5!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34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68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29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34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4548" y="2710180"/>
            <a:ext cx="841565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500" spc="375" dirty="0">
                <a:solidFill>
                  <a:srgbClr val="CC0066"/>
                </a:solidFill>
                <a:latin typeface="Arial Narrow"/>
                <a:cs typeface="Arial Narrow"/>
              </a:rPr>
              <a:t>LEARNING</a:t>
            </a:r>
            <a:endParaRPr sz="115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500" spc="350" dirty="0">
                <a:solidFill>
                  <a:srgbClr val="CC0066"/>
                </a:solidFill>
                <a:latin typeface="Arial Narrow"/>
                <a:cs typeface="Arial Narrow"/>
              </a:rPr>
              <a:t>OUR</a:t>
            </a:r>
            <a:r>
              <a:rPr sz="11500" spc="455" dirty="0">
                <a:solidFill>
                  <a:srgbClr val="CC0066"/>
                </a:solidFill>
                <a:latin typeface="Arial Narrow"/>
                <a:cs typeface="Arial Narrow"/>
              </a:rPr>
              <a:t> </a:t>
            </a:r>
            <a:r>
              <a:rPr sz="11500" spc="350" dirty="0">
                <a:solidFill>
                  <a:srgbClr val="CC0066"/>
                </a:solidFill>
                <a:latin typeface="Arial Narrow"/>
                <a:cs typeface="Arial Narrow"/>
              </a:rPr>
              <a:t>WORDS!</a:t>
            </a:r>
            <a:endParaRPr sz="115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65"/>
            <a:ext cx="3793183" cy="2276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8309" y="2882427"/>
            <a:ext cx="1574340" cy="1502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6105" y="4690051"/>
            <a:ext cx="1623157" cy="1661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8938" y="500761"/>
            <a:ext cx="1452298" cy="1868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0283" y="3028991"/>
            <a:ext cx="1745199" cy="1160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2164" y="4580128"/>
            <a:ext cx="1684178" cy="1477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8918" y="830529"/>
            <a:ext cx="1623157" cy="1453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1122" y="2564871"/>
            <a:ext cx="1977078" cy="1599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2792" y="4323640"/>
            <a:ext cx="1842833" cy="19908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7" y="0"/>
            <a:ext cx="0" cy="6266180"/>
          </a:xfrm>
          <a:custGeom>
            <a:avLst/>
            <a:gdLst/>
            <a:ahLst/>
            <a:cxnLst/>
            <a:rect l="l" t="t" r="r" b="b"/>
            <a:pathLst>
              <a:path h="6266180">
                <a:moveTo>
                  <a:pt x="0" y="6265616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4273" y="8396"/>
            <a:ext cx="9067800" cy="0"/>
          </a:xfrm>
          <a:custGeom>
            <a:avLst/>
            <a:gdLst/>
            <a:ahLst/>
            <a:cxnLst/>
            <a:rect l="l" t="t" r="r" b="b"/>
            <a:pathLst>
              <a:path w="9067800">
                <a:moveTo>
                  <a:pt x="0" y="0"/>
                </a:moveTo>
                <a:lnTo>
                  <a:pt x="9067726" y="0"/>
                </a:lnTo>
              </a:path>
            </a:pathLst>
          </a:custGeom>
          <a:ln w="16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6386" y="4363336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791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1812" y="902562"/>
            <a:ext cx="180657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30" dirty="0">
                <a:solidFill>
                  <a:srgbClr val="000500"/>
                </a:solidFill>
                <a:latin typeface="Arial"/>
                <a:cs typeface="Arial"/>
              </a:rPr>
              <a:t>Teacher</a:t>
            </a:r>
            <a:endParaRPr sz="3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042" y="2123929"/>
            <a:ext cx="222313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100" dirty="0">
                <a:solidFill>
                  <a:srgbClr val="000500"/>
                </a:solidFill>
                <a:latin typeface="Arial"/>
                <a:cs typeface="Arial"/>
              </a:rPr>
              <a:t>Computer</a:t>
            </a:r>
            <a:endParaRPr sz="3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6737" y="2123929"/>
            <a:ext cx="1869439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56105" algn="l"/>
              </a:tabLst>
            </a:pPr>
            <a:r>
              <a:rPr sz="3750" u="heavy" dirty="0">
                <a:solidFill>
                  <a:srgbClr val="0005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3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949" y="3345297"/>
            <a:ext cx="127444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65" dirty="0">
                <a:solidFill>
                  <a:srgbClr val="000500"/>
                </a:solidFill>
                <a:latin typeface="Arial"/>
                <a:cs typeface="Arial"/>
              </a:rPr>
              <a:t>Silver</a:t>
            </a:r>
            <a:endParaRPr sz="3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042" y="4566665"/>
            <a:ext cx="163639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95" dirty="0">
                <a:solidFill>
                  <a:srgbClr val="000500"/>
                </a:solidFill>
                <a:latin typeface="Arial"/>
                <a:cs typeface="Arial"/>
              </a:rPr>
              <a:t>Farmer</a:t>
            </a:r>
            <a:endParaRPr sz="3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7224" y="917829"/>
            <a:ext cx="124777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80" dirty="0">
                <a:solidFill>
                  <a:srgbClr val="000500"/>
                </a:solidFill>
                <a:latin typeface="Arial"/>
                <a:cs typeface="Arial"/>
              </a:rPr>
              <a:t>Older</a:t>
            </a:r>
            <a:endParaRPr sz="3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53029" y="2142250"/>
            <a:ext cx="134493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55" dirty="0">
                <a:solidFill>
                  <a:srgbClr val="000500"/>
                </a:solidFill>
                <a:latin typeface="Arial"/>
                <a:cs typeface="Arial"/>
              </a:rPr>
              <a:t>Writer</a:t>
            </a:r>
            <a:endParaRPr sz="3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50169" y="3363618"/>
            <a:ext cx="250063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75" dirty="0">
                <a:solidFill>
                  <a:srgbClr val="000500"/>
                </a:solidFill>
                <a:latin typeface="Arial"/>
                <a:cs typeface="Arial"/>
              </a:rPr>
              <a:t>Cauliflower</a:t>
            </a:r>
            <a:endParaRPr sz="3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50169" y="4584984"/>
            <a:ext cx="152527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85" dirty="0">
                <a:solidFill>
                  <a:srgbClr val="000500"/>
                </a:solidFill>
                <a:latin typeface="Arial"/>
                <a:cs typeface="Arial"/>
              </a:rPr>
              <a:t>Flower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8476" y="589025"/>
            <a:ext cx="1022286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Homework</a:t>
            </a:r>
            <a:r>
              <a:rPr sz="4000" b="1" spc="-1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Activities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Drawing a visual from the story and writing</a:t>
            </a:r>
            <a:r>
              <a:rPr sz="4000" spc="8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few sentences.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Using new vocabulary words to create</a:t>
            </a:r>
            <a:r>
              <a:rPr sz="4000" spc="12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simple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sentences.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We </a:t>
            </a:r>
            <a:r>
              <a:rPr dirty="0"/>
              <a:t>are learning</a:t>
            </a:r>
            <a:r>
              <a:rPr spc="-40" dirty="0"/>
              <a:t> </a:t>
            </a:r>
            <a:r>
              <a:rPr spc="-5" dirty="0"/>
              <a:t>about: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65"/>
              </a:spcBef>
              <a:buClr>
                <a:srgbClr val="33CCFF"/>
              </a:buClr>
              <a:buSzPct val="79166"/>
              <a:buFont typeface="Corbel"/>
              <a:buChar char="•"/>
              <a:tabLst>
                <a:tab pos="196215" algn="l"/>
              </a:tabLst>
            </a:pPr>
            <a:r>
              <a:rPr spc="-5" dirty="0"/>
              <a:t>Sound</a:t>
            </a:r>
            <a:r>
              <a:rPr spc="0" dirty="0"/>
              <a:t> </a:t>
            </a:r>
            <a:r>
              <a:rPr spc="-5" dirty="0"/>
              <a:t>(er)</a:t>
            </a:r>
          </a:p>
          <a:p>
            <a:pPr marL="195580" indent="-182880">
              <a:lnSpc>
                <a:spcPct val="100000"/>
              </a:lnSpc>
              <a:spcBef>
                <a:spcPts val="975"/>
              </a:spcBef>
              <a:buClr>
                <a:srgbClr val="33CCFF"/>
              </a:buClr>
              <a:buSzPct val="79166"/>
              <a:buFont typeface="Corbel"/>
              <a:buChar char="•"/>
              <a:tabLst>
                <a:tab pos="196215" algn="l"/>
              </a:tabLst>
            </a:pPr>
            <a:r>
              <a:rPr spc="0" dirty="0"/>
              <a:t>Numbers </a:t>
            </a:r>
            <a:r>
              <a:rPr spc="-10" dirty="0"/>
              <a:t>from </a:t>
            </a:r>
            <a:r>
              <a:rPr dirty="0"/>
              <a:t>one –</a:t>
            </a:r>
            <a:r>
              <a:rPr spc="-35" dirty="0"/>
              <a:t> </a:t>
            </a:r>
            <a:r>
              <a:rPr spc="0" dirty="0"/>
              <a:t>fifty</a:t>
            </a:r>
          </a:p>
          <a:p>
            <a:pPr marL="195580" indent="-182880">
              <a:lnSpc>
                <a:spcPct val="100000"/>
              </a:lnSpc>
              <a:spcBef>
                <a:spcPts val="975"/>
              </a:spcBef>
              <a:buClr>
                <a:srgbClr val="33CCFF"/>
              </a:buClr>
              <a:buSzPct val="79166"/>
              <a:buFont typeface="Corbel"/>
              <a:buChar char="•"/>
              <a:tabLst>
                <a:tab pos="196215" algn="l"/>
              </a:tabLst>
            </a:pPr>
            <a:r>
              <a:rPr spc="-5" dirty="0"/>
              <a:t>Time (an </a:t>
            </a:r>
            <a:r>
              <a:rPr spc="-30" dirty="0"/>
              <a:t>hour, </a:t>
            </a:r>
            <a:r>
              <a:rPr spc="-50" dirty="0"/>
              <a:t>day, </a:t>
            </a:r>
            <a:r>
              <a:rPr spc="-5" dirty="0"/>
              <a:t>month, </a:t>
            </a:r>
            <a:r>
              <a:rPr spc="-15" dirty="0"/>
              <a:t>year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5" dirty="0"/>
              <a:t>decade)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3" y="310895"/>
            <a:ext cx="12021312" cy="622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243" y="472285"/>
            <a:ext cx="4913630" cy="13982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2700" algn="ctr">
              <a:lnSpc>
                <a:spcPts val="6509"/>
              </a:lnSpc>
              <a:spcBef>
                <a:spcPts val="110"/>
              </a:spcBef>
            </a:pPr>
            <a:r>
              <a:rPr sz="5500" b="1" spc="-660" dirty="0">
                <a:solidFill>
                  <a:srgbClr val="000000"/>
                </a:solidFill>
                <a:latin typeface="Times New Roman"/>
                <a:cs typeface="Times New Roman"/>
              </a:rPr>
              <a:t>TIMI</a:t>
            </a:r>
            <a:endParaRPr sz="5500">
              <a:latin typeface="Times New Roman"/>
              <a:cs typeface="Times New Roman"/>
            </a:endParaRPr>
          </a:p>
          <a:p>
            <a:pPr algn="ctr">
              <a:lnSpc>
                <a:spcPts val="4290"/>
              </a:lnSpc>
              <a:tabLst>
                <a:tab pos="2560955" algn="l"/>
              </a:tabLst>
            </a:pPr>
            <a:r>
              <a:rPr sz="3650" spc="175" dirty="0">
                <a:solidFill>
                  <a:srgbClr val="000000"/>
                </a:solidFill>
                <a:latin typeface="Arial"/>
                <a:cs typeface="Arial"/>
              </a:rPr>
              <a:t>One</a:t>
            </a:r>
            <a:r>
              <a:rPr sz="365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50" spc="80" dirty="0">
                <a:solidFill>
                  <a:srgbClr val="000000"/>
                </a:solidFill>
                <a:latin typeface="Arial"/>
                <a:cs typeface="Arial"/>
              </a:rPr>
              <a:t>hour</a:t>
            </a:r>
            <a:r>
              <a:rPr sz="365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50" spc="55" dirty="0">
                <a:solidFill>
                  <a:srgbClr val="000000"/>
                </a:solidFill>
                <a:latin typeface="Arial"/>
                <a:cs typeface="Arial"/>
              </a:rPr>
              <a:t>-	</a:t>
            </a:r>
            <a:r>
              <a:rPr sz="3650" spc="-5" dirty="0">
                <a:solidFill>
                  <a:srgbClr val="000000"/>
                </a:solidFill>
                <a:latin typeface="Arial"/>
                <a:cs typeface="Arial"/>
              </a:rPr>
              <a:t>60</a:t>
            </a:r>
            <a:r>
              <a:rPr sz="365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50" spc="60" dirty="0">
                <a:solidFill>
                  <a:srgbClr val="000000"/>
                </a:solidFill>
                <a:latin typeface="Arial"/>
                <a:cs typeface="Arial"/>
              </a:rPr>
              <a:t>minutes</a:t>
            </a:r>
            <a:endParaRPr sz="3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1691" y="2387032"/>
            <a:ext cx="5210810" cy="3880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105"/>
              </a:spcBef>
              <a:tabLst>
                <a:tab pos="2919730" algn="l"/>
              </a:tabLst>
            </a:pPr>
            <a:r>
              <a:rPr sz="3650" spc="175" dirty="0">
                <a:latin typeface="Arial"/>
                <a:cs typeface="Arial"/>
              </a:rPr>
              <a:t>One</a:t>
            </a:r>
            <a:r>
              <a:rPr sz="3650" spc="85" dirty="0">
                <a:latin typeface="Arial"/>
                <a:cs typeface="Arial"/>
              </a:rPr>
              <a:t> </a:t>
            </a:r>
            <a:r>
              <a:rPr sz="3650" spc="150" dirty="0">
                <a:latin typeface="Arial"/>
                <a:cs typeface="Arial"/>
              </a:rPr>
              <a:t>day</a:t>
            </a:r>
            <a:r>
              <a:rPr sz="3650" spc="315" dirty="0">
                <a:latin typeface="Arial"/>
                <a:cs typeface="Arial"/>
              </a:rPr>
              <a:t> </a:t>
            </a:r>
            <a:r>
              <a:rPr sz="3650" spc="90" dirty="0">
                <a:latin typeface="Arial"/>
                <a:cs typeface="Arial"/>
              </a:rPr>
              <a:t>-	</a:t>
            </a:r>
            <a:r>
              <a:rPr sz="3650" spc="55" dirty="0">
                <a:latin typeface="Arial"/>
                <a:cs typeface="Arial"/>
              </a:rPr>
              <a:t>24</a:t>
            </a:r>
            <a:r>
              <a:rPr sz="3650" spc="-120" dirty="0">
                <a:latin typeface="Arial"/>
                <a:cs typeface="Arial"/>
              </a:rPr>
              <a:t> </a:t>
            </a:r>
            <a:r>
              <a:rPr sz="3650" spc="10" dirty="0">
                <a:latin typeface="Arial"/>
                <a:cs typeface="Arial"/>
              </a:rPr>
              <a:t>hours</a:t>
            </a:r>
            <a:endParaRPr sz="3650">
              <a:latin typeface="Arial"/>
              <a:cs typeface="Arial"/>
            </a:endParaRPr>
          </a:p>
          <a:p>
            <a:pPr marL="12700" marR="5080" indent="17145" algn="ctr">
              <a:lnSpc>
                <a:spcPct val="197600"/>
              </a:lnSpc>
              <a:tabLst>
                <a:tab pos="2578100" algn="l"/>
                <a:tab pos="3004185" algn="l"/>
              </a:tabLst>
            </a:pPr>
            <a:r>
              <a:rPr sz="3650" spc="175" dirty="0">
                <a:latin typeface="Arial"/>
                <a:cs typeface="Arial"/>
              </a:rPr>
              <a:t>One</a:t>
            </a:r>
            <a:r>
              <a:rPr sz="3650" spc="5" dirty="0">
                <a:latin typeface="Arial"/>
                <a:cs typeface="Arial"/>
              </a:rPr>
              <a:t> </a:t>
            </a:r>
            <a:r>
              <a:rPr sz="3650" spc="175" dirty="0">
                <a:latin typeface="Arial"/>
                <a:cs typeface="Arial"/>
              </a:rPr>
              <a:t>month</a:t>
            </a:r>
            <a:r>
              <a:rPr sz="3650" spc="-90" dirty="0">
                <a:latin typeface="Arial"/>
                <a:cs typeface="Arial"/>
              </a:rPr>
              <a:t> </a:t>
            </a:r>
            <a:r>
              <a:rPr sz="3650" spc="105" dirty="0">
                <a:latin typeface="Arial"/>
                <a:cs typeface="Arial"/>
              </a:rPr>
              <a:t>-	</a:t>
            </a:r>
            <a:r>
              <a:rPr sz="3650" spc="35" dirty="0">
                <a:latin typeface="Arial"/>
                <a:cs typeface="Arial"/>
              </a:rPr>
              <a:t>30 </a:t>
            </a:r>
            <a:r>
              <a:rPr sz="3650" spc="150" dirty="0">
                <a:latin typeface="Arial"/>
                <a:cs typeface="Arial"/>
              </a:rPr>
              <a:t>days  </a:t>
            </a:r>
            <a:r>
              <a:rPr sz="3650" spc="175" dirty="0">
                <a:latin typeface="Arial"/>
                <a:cs typeface="Arial"/>
              </a:rPr>
              <a:t>One</a:t>
            </a:r>
            <a:r>
              <a:rPr sz="3650" spc="-5" dirty="0">
                <a:latin typeface="Arial"/>
                <a:cs typeface="Arial"/>
              </a:rPr>
              <a:t> </a:t>
            </a:r>
            <a:r>
              <a:rPr sz="3650" spc="175" dirty="0">
                <a:latin typeface="Arial"/>
                <a:cs typeface="Arial"/>
              </a:rPr>
              <a:t>year</a:t>
            </a:r>
            <a:r>
              <a:rPr sz="3650" spc="0" dirty="0">
                <a:latin typeface="Arial"/>
                <a:cs typeface="Arial"/>
              </a:rPr>
              <a:t> </a:t>
            </a:r>
            <a:r>
              <a:rPr sz="3650" spc="114" dirty="0">
                <a:latin typeface="Arial"/>
                <a:cs typeface="Arial"/>
              </a:rPr>
              <a:t>-	</a:t>
            </a:r>
            <a:r>
              <a:rPr sz="3650" spc="35" dirty="0">
                <a:latin typeface="Arial"/>
                <a:cs typeface="Arial"/>
              </a:rPr>
              <a:t>12 </a:t>
            </a:r>
            <a:r>
              <a:rPr sz="3650" spc="75" dirty="0">
                <a:latin typeface="Arial"/>
                <a:cs typeface="Arial"/>
              </a:rPr>
              <a:t>months  </a:t>
            </a:r>
            <a:r>
              <a:rPr sz="3650" spc="200" dirty="0">
                <a:latin typeface="Arial"/>
                <a:cs typeface="Arial"/>
              </a:rPr>
              <a:t>One </a:t>
            </a:r>
            <a:r>
              <a:rPr sz="3650" spc="310" dirty="0">
                <a:latin typeface="Arial"/>
                <a:cs typeface="Arial"/>
              </a:rPr>
              <a:t>decade </a:t>
            </a:r>
            <a:r>
              <a:rPr sz="3650" spc="190" dirty="0">
                <a:latin typeface="Arial"/>
                <a:cs typeface="Arial"/>
              </a:rPr>
              <a:t>- </a:t>
            </a:r>
            <a:r>
              <a:rPr sz="3650" spc="55" dirty="0">
                <a:latin typeface="Arial"/>
                <a:cs typeface="Arial"/>
              </a:rPr>
              <a:t>10</a:t>
            </a:r>
            <a:r>
              <a:rPr sz="3650" spc="-509" dirty="0">
                <a:latin typeface="Arial"/>
                <a:cs typeface="Arial"/>
              </a:rPr>
              <a:t> </a:t>
            </a:r>
            <a:r>
              <a:rPr sz="3650" spc="85" dirty="0">
                <a:latin typeface="Arial"/>
                <a:cs typeface="Arial"/>
              </a:rPr>
              <a:t>years</a:t>
            </a:r>
            <a:endParaRPr sz="3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25650" y="713358"/>
          <a:ext cx="8128000" cy="5213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26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0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40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hour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38100">
                      <a:solidFill>
                        <a:srgbClr val="00FF00"/>
                      </a:solidFill>
                      <a:prstDash val="soli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0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40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38100">
                      <a:solidFill>
                        <a:srgbClr val="00FF00"/>
                      </a:solidFill>
                      <a:prstDash val="soli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6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40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381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CDEB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40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381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CD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669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40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month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E8F6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10 years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E8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66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40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CDEB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24 hours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CD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66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40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decade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E8F6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400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FF00"/>
                      </a:solidFill>
                      <a:prstDash val="solid"/>
                    </a:lnL>
                    <a:lnR w="12700">
                      <a:solidFill>
                        <a:srgbClr val="00FF00"/>
                      </a:solidFill>
                      <a:prstDash val="solid"/>
                    </a:lnR>
                    <a:lnT w="12700">
                      <a:solidFill>
                        <a:srgbClr val="00FF00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  <a:solidFill>
                      <a:srgbClr val="E8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84A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7319" y="1004900"/>
            <a:ext cx="1609725" cy="812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4880" y="1828241"/>
            <a:ext cx="2616454" cy="812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8823" y="2651760"/>
            <a:ext cx="1774317" cy="8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"/>
            <a:ext cx="12191980" cy="6857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8"/>
            <a:ext cx="12191907" cy="6857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Corbel</vt:lpstr>
      <vt:lpstr>Franklin Gothic Medium</vt:lpstr>
      <vt:lpstr>Times New Roman</vt:lpstr>
      <vt:lpstr>Office Theme</vt:lpstr>
      <vt:lpstr>PowerPoint Presentation</vt:lpstr>
      <vt:lpstr>We are learning about:</vt:lpstr>
      <vt:lpstr>PowerPoint Presentation</vt:lpstr>
      <vt:lpstr>TIMI One hour - 60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Virani</dc:creator>
  <cp:lastModifiedBy>Lakshmi Priya</cp:lastModifiedBy>
  <cp:revision>1</cp:revision>
  <dcterms:created xsi:type="dcterms:W3CDTF">2018-06-12T16:41:11Z</dcterms:created>
  <dcterms:modified xsi:type="dcterms:W3CDTF">2018-06-12T16:41:50Z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