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73EDA-5D18-4141-9914-5A926D35436A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23F5-ADF4-4208-BD57-501F8F4D6C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26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21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04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12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781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803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776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73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572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3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818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53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17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049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94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98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14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25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8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62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60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799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56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23F5-ADF4-4208-BD57-501F8F4D6C7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08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BE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E1C1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BE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BE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672" y="569798"/>
            <a:ext cx="10728655" cy="1307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BE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4943" y="2899415"/>
            <a:ext cx="8950325" cy="253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E1C1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8828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773684" y="5893181"/>
            <a:ext cx="1080871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6!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172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"/>
            <a:ext cx="12191999" cy="6857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295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8"/>
            <a:ext cx="12191812" cy="6857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"/>
            <a:ext cx="12191348" cy="6857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"/>
            <a:ext cx="12191348" cy="6857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4"/>
            <a:ext cx="12191999" cy="6857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"/>
            <a:ext cx="12191348" cy="6857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904" y="543890"/>
            <a:ext cx="68459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5" dirty="0">
                <a:solidFill>
                  <a:srgbClr val="006FC0"/>
                </a:solidFill>
                <a:latin typeface="MV Boli"/>
                <a:cs typeface="MV Boli"/>
              </a:rPr>
              <a:t>Post- Reading</a:t>
            </a:r>
            <a:r>
              <a:rPr sz="4800" b="1" i="1" spc="-235" dirty="0">
                <a:solidFill>
                  <a:srgbClr val="006FC0"/>
                </a:solidFill>
                <a:latin typeface="MV Boli"/>
                <a:cs typeface="MV Boli"/>
              </a:rPr>
              <a:t> </a:t>
            </a:r>
            <a:r>
              <a:rPr sz="4800" b="1" i="1" dirty="0">
                <a:solidFill>
                  <a:srgbClr val="006FC0"/>
                </a:solidFill>
                <a:latin typeface="MV Boli"/>
                <a:cs typeface="MV Boli"/>
              </a:rPr>
              <a:t>Activities</a:t>
            </a:r>
            <a:endParaRPr sz="48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1936" y="1964512"/>
            <a:ext cx="861949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E1C11"/>
                </a:solidFill>
                <a:latin typeface="Arial"/>
                <a:cs typeface="Arial"/>
              </a:rPr>
              <a:t>Circle all the words with the </a:t>
            </a:r>
            <a:r>
              <a:rPr sz="4000" dirty="0">
                <a:solidFill>
                  <a:srgbClr val="1E1C11"/>
                </a:solidFill>
                <a:latin typeface="Arial"/>
                <a:cs typeface="Arial"/>
              </a:rPr>
              <a:t>‘ch’</a:t>
            </a:r>
            <a:r>
              <a:rPr sz="4000" spc="-16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1E1C11"/>
                </a:solidFill>
                <a:latin typeface="Arial"/>
                <a:cs typeface="Arial"/>
              </a:rPr>
              <a:t>sound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1E1C11"/>
                </a:solidFill>
                <a:latin typeface="Arial"/>
                <a:cs typeface="Arial"/>
              </a:rPr>
              <a:t>Underline the adjectives in</a:t>
            </a:r>
            <a:r>
              <a:rPr sz="4000" spc="4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1E1C11"/>
                </a:solidFill>
                <a:latin typeface="Arial"/>
                <a:cs typeface="Arial"/>
              </a:rPr>
              <a:t>red.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1E1C11"/>
                </a:solidFill>
                <a:latin typeface="Arial"/>
                <a:cs typeface="Arial"/>
              </a:rPr>
              <a:t>Underline the verbs in</a:t>
            </a:r>
            <a:r>
              <a:rPr sz="4000" spc="3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1E1C11"/>
                </a:solidFill>
                <a:latin typeface="Arial"/>
                <a:cs typeface="Arial"/>
              </a:rPr>
              <a:t>green.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4548" y="2710180"/>
            <a:ext cx="841565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500" spc="375" dirty="0">
                <a:solidFill>
                  <a:srgbClr val="CC0066"/>
                </a:solidFill>
                <a:latin typeface="Arial Narrow"/>
                <a:cs typeface="Arial Narrow"/>
              </a:rPr>
              <a:t>LEARNING</a:t>
            </a:r>
            <a:endParaRPr sz="115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500" spc="350" dirty="0">
                <a:solidFill>
                  <a:srgbClr val="CC0066"/>
                </a:solidFill>
                <a:latin typeface="Arial Narrow"/>
                <a:cs typeface="Arial Narrow"/>
              </a:rPr>
              <a:t>OUR</a:t>
            </a:r>
            <a:r>
              <a:rPr sz="11500" spc="455" dirty="0">
                <a:solidFill>
                  <a:srgbClr val="CC0066"/>
                </a:solidFill>
                <a:latin typeface="Arial Narrow"/>
                <a:cs typeface="Arial Narrow"/>
              </a:rPr>
              <a:t> </a:t>
            </a:r>
            <a:r>
              <a:rPr sz="11500" spc="350" dirty="0">
                <a:solidFill>
                  <a:srgbClr val="CC0066"/>
                </a:solidFill>
                <a:latin typeface="Arial Narrow"/>
                <a:cs typeface="Arial Narrow"/>
              </a:rPr>
              <a:t>WORDS!</a:t>
            </a:r>
            <a:endParaRPr sz="115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65"/>
            <a:ext cx="3793183" cy="2276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4943" y="2224862"/>
            <a:ext cx="3232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1E1C11"/>
                </a:solidFill>
                <a:latin typeface="Franklin Gothic Medium"/>
                <a:cs typeface="Franklin Gothic Medium"/>
              </a:rPr>
              <a:t>Students</a:t>
            </a:r>
            <a:r>
              <a:rPr sz="4400" spc="-70" dirty="0">
                <a:solidFill>
                  <a:srgbClr val="1E1C11"/>
                </a:solidFill>
                <a:latin typeface="Franklin Gothic Medium"/>
                <a:cs typeface="Franklin Gothic Medium"/>
              </a:rPr>
              <a:t> </a:t>
            </a:r>
            <a:r>
              <a:rPr sz="4400" dirty="0">
                <a:solidFill>
                  <a:srgbClr val="1E1C11"/>
                </a:solidFill>
                <a:latin typeface="Franklin Gothic Medium"/>
                <a:cs typeface="Franklin Gothic Medium"/>
              </a:rPr>
              <a:t>will: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65"/>
              </a:spcBef>
              <a:buClr>
                <a:srgbClr val="33CCFF"/>
              </a:buClr>
              <a:buSzPct val="79166"/>
              <a:buFont typeface="Corbel"/>
              <a:buChar char="•"/>
              <a:tabLst>
                <a:tab pos="196215" algn="l"/>
              </a:tabLst>
            </a:pPr>
            <a:r>
              <a:rPr dirty="0"/>
              <a:t>Learn </a:t>
            </a:r>
            <a:r>
              <a:rPr spc="-30" dirty="0"/>
              <a:t>to </a:t>
            </a:r>
            <a:r>
              <a:rPr dirty="0"/>
              <a:t>use </a:t>
            </a:r>
            <a:r>
              <a:rPr spc="-5" dirty="0"/>
              <a:t>the </a:t>
            </a:r>
            <a:r>
              <a:rPr dirty="0"/>
              <a:t>sound</a:t>
            </a:r>
            <a:r>
              <a:rPr spc="15" dirty="0"/>
              <a:t> </a:t>
            </a:r>
            <a:r>
              <a:rPr spc="-15" dirty="0"/>
              <a:t>(ch)</a:t>
            </a:r>
          </a:p>
          <a:p>
            <a:pPr marL="195580" indent="-182880">
              <a:lnSpc>
                <a:spcPct val="100000"/>
              </a:lnSpc>
              <a:spcBef>
                <a:spcPts val="975"/>
              </a:spcBef>
              <a:buClr>
                <a:srgbClr val="33CCFF"/>
              </a:buClr>
              <a:buSzPct val="79166"/>
              <a:buFont typeface="Corbel"/>
              <a:buChar char="•"/>
              <a:tabLst>
                <a:tab pos="196215" algn="l"/>
              </a:tabLst>
            </a:pPr>
            <a:r>
              <a:rPr dirty="0"/>
              <a:t>Learn </a:t>
            </a:r>
            <a:r>
              <a:rPr spc="-10" dirty="0"/>
              <a:t>how </a:t>
            </a:r>
            <a:r>
              <a:rPr spc="-30" dirty="0"/>
              <a:t>to </a:t>
            </a:r>
            <a:r>
              <a:rPr spc="-10" dirty="0"/>
              <a:t>brainstorm </a:t>
            </a:r>
            <a:r>
              <a:rPr dirty="0"/>
              <a:t>ideas about a</a:t>
            </a:r>
            <a:r>
              <a:rPr spc="-20" dirty="0"/>
              <a:t> </a:t>
            </a:r>
            <a:r>
              <a:rPr spc="-10" dirty="0"/>
              <a:t>topic.</a:t>
            </a:r>
          </a:p>
          <a:p>
            <a:pPr marL="195580" indent="-182880">
              <a:lnSpc>
                <a:spcPts val="4105"/>
              </a:lnSpc>
              <a:spcBef>
                <a:spcPts val="975"/>
              </a:spcBef>
              <a:buClr>
                <a:srgbClr val="33CCFF"/>
              </a:buClr>
              <a:buSzPct val="79166"/>
              <a:buFont typeface="Corbel"/>
              <a:buChar char="•"/>
              <a:tabLst>
                <a:tab pos="196215" algn="l"/>
              </a:tabLst>
            </a:pPr>
            <a:r>
              <a:rPr dirty="0"/>
              <a:t>Learn </a:t>
            </a:r>
            <a:r>
              <a:rPr spc="-10" dirty="0"/>
              <a:t>how </a:t>
            </a:r>
            <a:r>
              <a:rPr spc="-15" dirty="0"/>
              <a:t>write </a:t>
            </a:r>
            <a:r>
              <a:rPr spc="-10" dirty="0"/>
              <a:t>sentences </a:t>
            </a:r>
            <a:r>
              <a:rPr dirty="0"/>
              <a:t>using </a:t>
            </a:r>
            <a:r>
              <a:rPr spc="-5" dirty="0"/>
              <a:t>before</a:t>
            </a:r>
            <a:r>
              <a:rPr spc="-35" dirty="0"/>
              <a:t> </a:t>
            </a:r>
            <a:r>
              <a:rPr dirty="0"/>
              <a:t>and</a:t>
            </a:r>
          </a:p>
          <a:p>
            <a:pPr marL="195580">
              <a:lnSpc>
                <a:spcPts val="4105"/>
              </a:lnSpc>
            </a:pPr>
            <a:r>
              <a:rPr spc="-25" dirty="0"/>
              <a:t>after.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Draw a picture and write a definition of the</a:t>
            </a:r>
            <a:r>
              <a:rPr spc="160" dirty="0"/>
              <a:t>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‘ch’</a:t>
            </a:r>
            <a:endParaRPr sz="4400">
              <a:latin typeface="Arial"/>
              <a:cs typeface="Arial"/>
            </a:endParaRPr>
          </a:p>
          <a:p>
            <a:pPr marL="104139" marR="2286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words.</a:t>
            </a:r>
          </a:p>
        </p:txBody>
      </p:sp>
      <p:sp>
        <p:nvSpPr>
          <p:cNvPr id="3" name="object 3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14626" y="5938215"/>
            <a:ext cx="1436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cherry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0340" y="5938215"/>
            <a:ext cx="174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chicken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45854" y="5938215"/>
            <a:ext cx="1350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Chi</a:t>
            </a:r>
            <a:r>
              <a:rPr sz="4000" spc="-20" dirty="0">
                <a:latin typeface="Arial"/>
                <a:cs typeface="Arial"/>
              </a:rPr>
              <a:t>n</a:t>
            </a:r>
            <a:r>
              <a:rPr sz="4000" spc="-5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Draw a picture and write a definition of the</a:t>
            </a:r>
            <a:r>
              <a:rPr spc="160" dirty="0"/>
              <a:t>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‘ch’</a:t>
            </a:r>
            <a:endParaRPr sz="4400">
              <a:latin typeface="Arial"/>
              <a:cs typeface="Arial"/>
            </a:endParaRPr>
          </a:p>
          <a:p>
            <a:pPr marL="104139" marR="2286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words.</a:t>
            </a:r>
          </a:p>
        </p:txBody>
      </p:sp>
      <p:sp>
        <p:nvSpPr>
          <p:cNvPr id="3" name="object 3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16507" y="5938215"/>
            <a:ext cx="1832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cheetah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0" y="5938215"/>
            <a:ext cx="154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church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1597" y="5938215"/>
            <a:ext cx="2397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chopsticks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775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Draw a picture and write a definition of the</a:t>
            </a:r>
            <a:r>
              <a:rPr spc="160" dirty="0"/>
              <a:t> </a:t>
            </a:r>
            <a:r>
              <a:rPr sz="4400" b="1" spc="-5" dirty="0">
                <a:solidFill>
                  <a:srgbClr val="006FC0"/>
                </a:solidFill>
                <a:latin typeface="Arial"/>
                <a:cs typeface="Arial"/>
              </a:rPr>
              <a:t>‘ch’</a:t>
            </a:r>
            <a:endParaRPr sz="4400">
              <a:latin typeface="Arial"/>
              <a:cs typeface="Arial"/>
            </a:endParaRPr>
          </a:p>
          <a:p>
            <a:pPr marL="104139" marR="2286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words.</a:t>
            </a:r>
          </a:p>
        </p:txBody>
      </p:sp>
      <p:sp>
        <p:nvSpPr>
          <p:cNvPr id="3" name="object 3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31747" y="5938215"/>
            <a:ext cx="180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children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5055" y="5938215"/>
            <a:ext cx="95694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chin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22181" y="5938215"/>
            <a:ext cx="219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chocolate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8629" y="572846"/>
            <a:ext cx="36144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i="1" spc="15" dirty="0">
                <a:solidFill>
                  <a:srgbClr val="006FC0"/>
                </a:solidFill>
                <a:latin typeface="MV Boli"/>
                <a:cs typeface="MV Boli"/>
              </a:rPr>
              <a:t>H</a:t>
            </a:r>
            <a:r>
              <a:rPr sz="6000" b="1" i="1" spc="10" dirty="0">
                <a:solidFill>
                  <a:srgbClr val="006FC0"/>
                </a:solidFill>
                <a:latin typeface="MV Boli"/>
                <a:cs typeface="MV Boli"/>
              </a:rPr>
              <a:t>o</a:t>
            </a:r>
            <a:r>
              <a:rPr sz="6000" b="1" i="1" spc="0" dirty="0">
                <a:solidFill>
                  <a:srgbClr val="006FC0"/>
                </a:solidFill>
                <a:latin typeface="MV Boli"/>
                <a:cs typeface="MV Boli"/>
              </a:rPr>
              <a:t>m</a:t>
            </a:r>
            <a:r>
              <a:rPr sz="6000" b="1" i="1" spc="-10" dirty="0">
                <a:solidFill>
                  <a:srgbClr val="006FC0"/>
                </a:solidFill>
                <a:latin typeface="MV Boli"/>
                <a:cs typeface="MV Boli"/>
              </a:rPr>
              <a:t>e</a:t>
            </a:r>
            <a:r>
              <a:rPr sz="6000" b="1" i="1" spc="-5" dirty="0">
                <a:solidFill>
                  <a:srgbClr val="006FC0"/>
                </a:solidFill>
                <a:latin typeface="MV Boli"/>
                <a:cs typeface="MV Boli"/>
              </a:rPr>
              <a:t>w</a:t>
            </a:r>
            <a:r>
              <a:rPr sz="6000" b="1" i="1" dirty="0">
                <a:solidFill>
                  <a:srgbClr val="006FC0"/>
                </a:solidFill>
                <a:latin typeface="MV Boli"/>
                <a:cs typeface="MV Boli"/>
              </a:rPr>
              <a:t>o</a:t>
            </a:r>
            <a:r>
              <a:rPr sz="6000" b="1" i="1" spc="-5" dirty="0">
                <a:solidFill>
                  <a:srgbClr val="006FC0"/>
                </a:solidFill>
                <a:latin typeface="MV Boli"/>
                <a:cs typeface="MV Boli"/>
              </a:rPr>
              <a:t>r</a:t>
            </a:r>
            <a:r>
              <a:rPr sz="6000" b="1" i="1" spc="50" dirty="0">
                <a:solidFill>
                  <a:srgbClr val="006FC0"/>
                </a:solidFill>
                <a:latin typeface="MV Boli"/>
                <a:cs typeface="MV Boli"/>
              </a:rPr>
              <a:t>k</a:t>
            </a:r>
            <a:endParaRPr sz="60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881" y="2079117"/>
            <a:ext cx="1031494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96875"/>
              <a:buAutoNum type="arabicPeriod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Think </a:t>
            </a:r>
            <a:r>
              <a:rPr sz="3200" spc="-5" dirty="0">
                <a:latin typeface="Arial"/>
                <a:cs typeface="Arial"/>
              </a:rPr>
              <a:t>about the </a:t>
            </a:r>
            <a:r>
              <a:rPr sz="3200" dirty="0">
                <a:latin typeface="Arial"/>
                <a:cs typeface="Arial"/>
              </a:rPr>
              <a:t>main character in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40" dirty="0">
                <a:latin typeface="Arial"/>
                <a:cs typeface="Arial"/>
              </a:rPr>
              <a:t>story. </a:t>
            </a:r>
            <a:r>
              <a:rPr sz="3200" dirty="0">
                <a:latin typeface="Arial"/>
                <a:cs typeface="Arial"/>
              </a:rPr>
              <a:t>How </a:t>
            </a:r>
            <a:r>
              <a:rPr sz="3200" spc="-5" dirty="0">
                <a:latin typeface="Arial"/>
                <a:cs typeface="Arial"/>
              </a:rPr>
              <a:t>do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pictures and words describe </a:t>
            </a:r>
            <a:r>
              <a:rPr sz="3200" spc="-5" dirty="0">
                <a:latin typeface="Arial"/>
                <a:cs typeface="Arial"/>
              </a:rPr>
              <a:t>him? </a:t>
            </a:r>
            <a:r>
              <a:rPr sz="3200" dirty="0">
                <a:latin typeface="Arial"/>
                <a:cs typeface="Arial"/>
              </a:rPr>
              <a:t>Draw a picture and  write two sentences </a:t>
            </a:r>
            <a:r>
              <a:rPr sz="3200" spc="-5" dirty="0">
                <a:latin typeface="Arial"/>
                <a:cs typeface="Arial"/>
              </a:rPr>
              <a:t>describing </a:t>
            </a:r>
            <a:r>
              <a:rPr sz="3200" dirty="0">
                <a:latin typeface="Arial"/>
                <a:cs typeface="Arial"/>
              </a:rPr>
              <a:t>the Super Duper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Flea.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3300">
              <a:latin typeface="Times New Roman"/>
              <a:cs typeface="Times New Roman"/>
            </a:endParaRPr>
          </a:p>
          <a:p>
            <a:pPr marL="355600" marR="181610" indent="-342900">
              <a:lnSpc>
                <a:spcPct val="100000"/>
              </a:lnSpc>
              <a:spcBef>
                <a:spcPts val="5"/>
              </a:spcBef>
              <a:buSzPct val="96875"/>
              <a:buAutoNum type="arabicPeriod"/>
              <a:tabLst>
                <a:tab pos="355600" algn="l"/>
              </a:tabLst>
            </a:pPr>
            <a:r>
              <a:rPr sz="3200" spc="-15" dirty="0">
                <a:latin typeface="Arial"/>
                <a:cs typeface="Arial"/>
              </a:rPr>
              <a:t>Write </a:t>
            </a:r>
            <a:r>
              <a:rPr sz="3200" dirty="0">
                <a:latin typeface="Arial"/>
                <a:cs typeface="Arial"/>
              </a:rPr>
              <a:t>two sentences using your new vocabulary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words  </a:t>
            </a:r>
            <a:r>
              <a:rPr sz="3200" spc="-5" dirty="0">
                <a:latin typeface="Arial"/>
                <a:cs typeface="Arial"/>
              </a:rPr>
              <a:t>either </a:t>
            </a:r>
            <a:r>
              <a:rPr sz="3200" dirty="0">
                <a:latin typeface="Arial"/>
                <a:cs typeface="Arial"/>
              </a:rPr>
              <a:t>from the story </a:t>
            </a:r>
            <a:r>
              <a:rPr sz="3200" spc="-5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‘ch’ </a:t>
            </a:r>
            <a:r>
              <a:rPr sz="3200" spc="-5" dirty="0">
                <a:latin typeface="Arial"/>
                <a:cs typeface="Arial"/>
              </a:rPr>
              <a:t>words. Make </a:t>
            </a:r>
            <a:r>
              <a:rPr sz="3200" dirty="0">
                <a:latin typeface="Arial"/>
                <a:cs typeface="Arial"/>
              </a:rPr>
              <a:t>the  sentences </a:t>
            </a:r>
            <a:r>
              <a:rPr sz="3200" spc="-5" dirty="0">
                <a:latin typeface="Arial"/>
                <a:cs typeface="Arial"/>
              </a:rPr>
              <a:t>funny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interesting. </a:t>
            </a:r>
            <a:r>
              <a:rPr sz="3200" dirty="0">
                <a:latin typeface="Arial"/>
                <a:cs typeface="Arial"/>
              </a:rPr>
              <a:t>Encourage students  to </a:t>
            </a:r>
            <a:r>
              <a:rPr sz="3200" spc="-5" dirty="0">
                <a:latin typeface="Arial"/>
                <a:cs typeface="Arial"/>
              </a:rPr>
              <a:t>use before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after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their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writing.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409" y="1389379"/>
            <a:ext cx="5292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i="1" u="heavy" dirty="0">
                <a:uFill>
                  <a:solidFill>
                    <a:srgbClr val="BE0000"/>
                  </a:solidFill>
                </a:uFill>
                <a:latin typeface="MV Boli"/>
                <a:cs typeface="MV Boli"/>
              </a:rPr>
              <a:t>Brainstorming</a:t>
            </a:r>
            <a:r>
              <a:rPr b="1" i="1" u="heavy" spc="-100" dirty="0">
                <a:uFill>
                  <a:solidFill>
                    <a:srgbClr val="BE0000"/>
                  </a:solidFill>
                </a:uFill>
                <a:latin typeface="MV Boli"/>
                <a:cs typeface="MV Boli"/>
              </a:rPr>
              <a:t> </a:t>
            </a:r>
            <a:r>
              <a:rPr b="1" i="1" u="heavy" spc="0" dirty="0">
                <a:uFill>
                  <a:solidFill>
                    <a:srgbClr val="BE0000"/>
                  </a:solidFill>
                </a:uFill>
                <a:latin typeface="MV Boli"/>
                <a:cs typeface="MV Boli"/>
              </a:rPr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3663" y="2550922"/>
            <a:ext cx="7836534" cy="2998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3012440" algn="l"/>
              </a:tabLst>
            </a:pP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When you brainstorm, you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think 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about all</a:t>
            </a:r>
            <a:r>
              <a:rPr sz="3200" spc="-1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of  the</a:t>
            </a:r>
            <a:r>
              <a:rPr sz="3200" spc="-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ideas</a:t>
            </a:r>
            <a:r>
              <a:rPr sz="3200" spc="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about</a:t>
            </a:r>
            <a:r>
              <a:rPr lang="en-CA" sz="3200" spc="-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topic.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Lets 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do some</a:t>
            </a:r>
            <a:r>
              <a:rPr sz="3200" spc="-6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practice.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Lets think about 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topic:</a:t>
            </a:r>
            <a:r>
              <a:rPr sz="3200" spc="-2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Animals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1226" y="1346453"/>
            <a:ext cx="6297295" cy="3726179"/>
          </a:xfrm>
          <a:custGeom>
            <a:avLst/>
            <a:gdLst/>
            <a:ahLst/>
            <a:cxnLst/>
            <a:rect l="l" t="t" r="r" b="b"/>
            <a:pathLst>
              <a:path w="6297295" h="3726179">
                <a:moveTo>
                  <a:pt x="6297168" y="1423289"/>
                </a:moveTo>
                <a:lnTo>
                  <a:pt x="0" y="1423289"/>
                </a:lnTo>
                <a:lnTo>
                  <a:pt x="1945894" y="2302891"/>
                </a:lnTo>
                <a:lnTo>
                  <a:pt x="1202689" y="3726179"/>
                </a:lnTo>
                <a:lnTo>
                  <a:pt x="3148584" y="2846578"/>
                </a:lnTo>
                <a:lnTo>
                  <a:pt x="4635173" y="2846578"/>
                </a:lnTo>
                <a:lnTo>
                  <a:pt x="4351274" y="2302891"/>
                </a:lnTo>
                <a:lnTo>
                  <a:pt x="6297168" y="1423289"/>
                </a:lnTo>
                <a:close/>
              </a:path>
              <a:path w="6297295" h="3726179">
                <a:moveTo>
                  <a:pt x="4635173" y="2846578"/>
                </a:moveTo>
                <a:lnTo>
                  <a:pt x="3148584" y="2846578"/>
                </a:lnTo>
                <a:lnTo>
                  <a:pt x="5094478" y="3726179"/>
                </a:lnTo>
                <a:lnTo>
                  <a:pt x="4635173" y="2846578"/>
                </a:lnTo>
                <a:close/>
              </a:path>
              <a:path w="6297295" h="3726179">
                <a:moveTo>
                  <a:pt x="3148584" y="0"/>
                </a:moveTo>
                <a:lnTo>
                  <a:pt x="2405379" y="1423289"/>
                </a:lnTo>
                <a:lnTo>
                  <a:pt x="3891788" y="1423289"/>
                </a:lnTo>
                <a:lnTo>
                  <a:pt x="314858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1226" y="1346453"/>
            <a:ext cx="6297295" cy="3726179"/>
          </a:xfrm>
          <a:custGeom>
            <a:avLst/>
            <a:gdLst/>
            <a:ahLst/>
            <a:cxnLst/>
            <a:rect l="l" t="t" r="r" b="b"/>
            <a:pathLst>
              <a:path w="6297295" h="3726179">
                <a:moveTo>
                  <a:pt x="0" y="1423289"/>
                </a:moveTo>
                <a:lnTo>
                  <a:pt x="2405379" y="1423289"/>
                </a:lnTo>
                <a:lnTo>
                  <a:pt x="3148584" y="0"/>
                </a:lnTo>
                <a:lnTo>
                  <a:pt x="3891788" y="1423289"/>
                </a:lnTo>
                <a:lnTo>
                  <a:pt x="6297168" y="1423289"/>
                </a:lnTo>
                <a:lnTo>
                  <a:pt x="4351274" y="2302891"/>
                </a:lnTo>
                <a:lnTo>
                  <a:pt x="5094478" y="3726179"/>
                </a:lnTo>
                <a:lnTo>
                  <a:pt x="3148584" y="2846578"/>
                </a:lnTo>
                <a:lnTo>
                  <a:pt x="1202689" y="3726179"/>
                </a:lnTo>
                <a:lnTo>
                  <a:pt x="1945894" y="2302891"/>
                </a:lnTo>
                <a:lnTo>
                  <a:pt x="0" y="1423289"/>
                </a:lnTo>
                <a:close/>
              </a:path>
            </a:pathLst>
          </a:custGeom>
          <a:ln w="19812">
            <a:solidFill>
              <a:srgbClr val="229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9101" y="3118180"/>
            <a:ext cx="2200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1E1C11"/>
                </a:solidFill>
                <a:latin typeface="Arial"/>
                <a:cs typeface="Arial"/>
              </a:rPr>
              <a:t>Anim</a:t>
            </a:r>
            <a:r>
              <a:rPr sz="4400" b="1" spc="-15" dirty="0">
                <a:solidFill>
                  <a:srgbClr val="1E1C11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srgbClr val="1E1C11"/>
                </a:solidFill>
                <a:latin typeface="Arial"/>
                <a:cs typeface="Arial"/>
              </a:rPr>
              <a:t>ls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583" y="957053"/>
            <a:ext cx="3226271" cy="4617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9703" y="956982"/>
            <a:ext cx="3220241" cy="4617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12252" y="957022"/>
            <a:ext cx="3326958" cy="4678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5167" y="5784900"/>
            <a:ext cx="7835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words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before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after</a:t>
            </a:r>
            <a:r>
              <a:rPr sz="36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these </a:t>
            </a:r>
            <a:r>
              <a:rPr sz="2400" dirty="0">
                <a:latin typeface="Arial"/>
                <a:cs typeface="Arial"/>
              </a:rPr>
              <a:t>sentences.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7319" y="1004900"/>
            <a:ext cx="1609725" cy="812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4880" y="1828241"/>
            <a:ext cx="2616454" cy="812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8823" y="2651760"/>
            <a:ext cx="1774317" cy="8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"/>
            <a:ext cx="12191907" cy="6857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3247" y="590550"/>
            <a:ext cx="774954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1E1C11"/>
                </a:solidFill>
                <a:latin typeface="Arial"/>
                <a:cs typeface="Arial"/>
              </a:rPr>
              <a:t>Pre-Reading</a:t>
            </a:r>
            <a:r>
              <a:rPr sz="3600" b="1" spc="-14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1E1C11"/>
                </a:solidFill>
                <a:latin typeface="Arial"/>
                <a:cs typeface="Arial"/>
              </a:rPr>
              <a:t>Activities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1E1C11"/>
                </a:solidFill>
                <a:latin typeface="Arial"/>
                <a:cs typeface="Arial"/>
              </a:rPr>
              <a:t>What </a:t>
            </a:r>
            <a:r>
              <a:rPr sz="3600" spc="-5" dirty="0">
                <a:solidFill>
                  <a:srgbClr val="1E1C11"/>
                </a:solidFill>
                <a:latin typeface="Arial"/>
                <a:cs typeface="Arial"/>
              </a:rPr>
              <a:t>do </a:t>
            </a:r>
            <a:r>
              <a:rPr sz="3600" dirty="0">
                <a:solidFill>
                  <a:srgbClr val="1E1C11"/>
                </a:solidFill>
                <a:latin typeface="Arial"/>
                <a:cs typeface="Arial"/>
              </a:rPr>
              <a:t>they </a:t>
            </a:r>
            <a:r>
              <a:rPr sz="3600" spc="-5" dirty="0">
                <a:solidFill>
                  <a:srgbClr val="1E1C11"/>
                </a:solidFill>
                <a:latin typeface="Arial"/>
                <a:cs typeface="Arial"/>
              </a:rPr>
              <a:t>think </a:t>
            </a:r>
            <a:r>
              <a:rPr sz="3600" dirty="0">
                <a:solidFill>
                  <a:srgbClr val="1E1C11"/>
                </a:solidFill>
                <a:latin typeface="Arial"/>
                <a:cs typeface="Arial"/>
              </a:rPr>
              <a:t>this story </a:t>
            </a:r>
            <a:r>
              <a:rPr sz="3600" spc="-5" dirty="0">
                <a:solidFill>
                  <a:srgbClr val="1E1C11"/>
                </a:solidFill>
                <a:latin typeface="Arial"/>
                <a:cs typeface="Arial"/>
              </a:rPr>
              <a:t>is</a:t>
            </a:r>
            <a:r>
              <a:rPr sz="3600" spc="-3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1E1C11"/>
                </a:solidFill>
                <a:latin typeface="Arial"/>
                <a:cs typeface="Arial"/>
              </a:rPr>
              <a:t>about?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1E1C11"/>
                </a:solidFill>
                <a:latin typeface="Arial"/>
                <a:cs typeface="Arial"/>
              </a:rPr>
              <a:t>What </a:t>
            </a:r>
            <a:r>
              <a:rPr sz="3600" spc="-5" dirty="0">
                <a:solidFill>
                  <a:srgbClr val="1E1C11"/>
                </a:solidFill>
                <a:latin typeface="Arial"/>
                <a:cs typeface="Arial"/>
              </a:rPr>
              <a:t>does Super Duper</a:t>
            </a:r>
            <a:r>
              <a:rPr sz="3600" spc="-2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1E1C11"/>
                </a:solidFill>
                <a:latin typeface="Arial"/>
                <a:cs typeface="Arial"/>
              </a:rPr>
              <a:t>mean?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732" y="3686569"/>
            <a:ext cx="2586192" cy="2505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2582" y="1926707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943506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9531" y="1920600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0" y="0"/>
                </a:moveTo>
                <a:lnTo>
                  <a:pt x="68648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1399" y="4375549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4">
                <a:moveTo>
                  <a:pt x="0" y="0"/>
                </a:moveTo>
                <a:lnTo>
                  <a:pt x="744455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7928" y="2120367"/>
            <a:ext cx="219011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30" dirty="0">
                <a:solidFill>
                  <a:srgbClr val="1D1C11"/>
                </a:solidFill>
                <a:latin typeface="Arial"/>
                <a:cs typeface="Arial"/>
              </a:rPr>
              <a:t>scratched</a:t>
            </a:r>
            <a:endParaRPr sz="3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826" y="3341735"/>
            <a:ext cx="202374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30" dirty="0">
                <a:solidFill>
                  <a:srgbClr val="1D1C11"/>
                </a:solidFill>
                <a:latin typeface="Arial"/>
                <a:cs typeface="Arial"/>
              </a:rPr>
              <a:t>sprinkled</a:t>
            </a:r>
            <a:endParaRPr sz="3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326" y="4563101"/>
            <a:ext cx="1947545" cy="1835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3850" spc="30" dirty="0">
                <a:solidFill>
                  <a:srgbClr val="1D1C11"/>
                </a:solidFill>
                <a:latin typeface="Arial"/>
                <a:cs typeface="Arial"/>
              </a:rPr>
              <a:t>postman</a:t>
            </a:r>
            <a:endParaRPr sz="3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850" spc="25" dirty="0">
                <a:solidFill>
                  <a:srgbClr val="1D1C11"/>
                </a:solidFill>
                <a:latin typeface="Arial"/>
                <a:cs typeface="Arial"/>
              </a:rPr>
              <a:t>gigantic</a:t>
            </a:r>
            <a:endParaRPr sz="38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38589" y="632335"/>
            <a:ext cx="4331970" cy="827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46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5250" b="1" i="1" spc="-130" dirty="0">
                <a:solidFill>
                  <a:srgbClr val="000000"/>
                </a:solidFill>
                <a:latin typeface="Times New Roman"/>
                <a:cs typeface="Times New Roman"/>
              </a:rPr>
              <a:t>Vocabulary</a:t>
            </a:r>
            <a:endParaRPr sz="5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1933" y="2783214"/>
            <a:ext cx="377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10" dirty="0">
                <a:solidFill>
                  <a:srgbClr val="6B93BC"/>
                </a:solidFill>
                <a:latin typeface="Times New Roman"/>
                <a:cs typeface="Times New Roman"/>
              </a:rPr>
              <a:t>I. </a:t>
            </a:r>
            <a:r>
              <a:rPr sz="1400" spc="10" dirty="0">
                <a:solidFill>
                  <a:srgbClr val="82A3C6"/>
                </a:solidFill>
                <a:latin typeface="Times New Roman"/>
                <a:cs typeface="Times New Roman"/>
              </a:rPr>
              <a:t>/</a:t>
            </a:r>
            <a:r>
              <a:rPr sz="1400" spc="285" dirty="0">
                <a:solidFill>
                  <a:srgbClr val="82A3C6"/>
                </a:solidFill>
                <a:latin typeface="Times New Roman"/>
                <a:cs typeface="Times New Roman"/>
              </a:rPr>
              <a:t> </a:t>
            </a:r>
            <a:r>
              <a:rPr sz="850" i="1" spc="-190" dirty="0">
                <a:solidFill>
                  <a:srgbClr val="267028"/>
                </a:solidFill>
                <a:latin typeface="Arial"/>
                <a:cs typeface="Arial"/>
              </a:rPr>
              <a:t>=·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0401" y="2928251"/>
            <a:ext cx="488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75" dirty="0">
                <a:solidFill>
                  <a:srgbClr val="82A3C6"/>
                </a:solidFill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6166" y="2763874"/>
            <a:ext cx="48514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700" i="1" spc="-155" dirty="0">
                <a:solidFill>
                  <a:srgbClr val="6B93BC"/>
                </a:solidFill>
                <a:latin typeface="Times New Roman"/>
                <a:cs typeface="Times New Roman"/>
              </a:rPr>
              <a:t>I</a:t>
            </a:r>
            <a:r>
              <a:rPr sz="1100" i="1" spc="-110" dirty="0">
                <a:solidFill>
                  <a:srgbClr val="82A3C6"/>
                </a:solidFill>
                <a:latin typeface="Times New Roman"/>
                <a:cs typeface="Times New Roman"/>
              </a:rPr>
              <a:t>I</a:t>
            </a:r>
            <a:r>
              <a:rPr sz="1100" i="1" dirty="0">
                <a:solidFill>
                  <a:srgbClr val="82A3C6"/>
                </a:solidFill>
                <a:latin typeface="Times New Roman"/>
                <a:cs typeface="Times New Roman"/>
              </a:rPr>
              <a:t>	</a:t>
            </a:r>
            <a:r>
              <a:rPr sz="3400" i="1" spc="-310" dirty="0">
                <a:solidFill>
                  <a:srgbClr val="6B93BC"/>
                </a:solidFill>
                <a:latin typeface="Arial"/>
                <a:cs typeface="Arial"/>
              </a:rPr>
              <a:t>I,,</a:t>
            </a:r>
            <a:endParaRPr sz="3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7787" y="3212727"/>
            <a:ext cx="4902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i="1" spc="5" dirty="0">
                <a:solidFill>
                  <a:srgbClr val="82A3C6"/>
                </a:solidFill>
                <a:latin typeface="Times New Roman"/>
                <a:cs typeface="Times New Roman"/>
              </a:rPr>
              <a:t>I/ </a:t>
            </a:r>
            <a:r>
              <a:rPr sz="1300" i="1" spc="-25" dirty="0">
                <a:solidFill>
                  <a:srgbClr val="82A3C6"/>
                </a:solidFill>
                <a:latin typeface="Times New Roman"/>
                <a:cs typeface="Times New Roman"/>
              </a:rPr>
              <a:t>I </a:t>
            </a:r>
            <a:r>
              <a:rPr sz="1600" i="1" spc="30" dirty="0">
                <a:solidFill>
                  <a:srgbClr val="6B93BC"/>
                </a:solidFill>
                <a:latin typeface="Arial"/>
                <a:cs typeface="Arial"/>
              </a:rPr>
              <a:t>I</a:t>
            </a:r>
            <a:r>
              <a:rPr sz="1600" i="1" spc="-155" dirty="0">
                <a:solidFill>
                  <a:srgbClr val="6B93BC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82A3C6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5101" y="3049369"/>
            <a:ext cx="709295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150" spc="-914" baseline="-24390" dirty="0">
                <a:solidFill>
                  <a:srgbClr val="A1B8D1"/>
                </a:solidFill>
                <a:latin typeface="Arial"/>
                <a:cs typeface="Arial"/>
              </a:rPr>
              <a:t>,</a:t>
            </a:r>
            <a:r>
              <a:rPr sz="6450" spc="-1155" baseline="-23255" dirty="0">
                <a:solidFill>
                  <a:srgbClr val="82A3C6"/>
                </a:solidFill>
                <a:latin typeface="Arial"/>
                <a:cs typeface="Arial"/>
              </a:rPr>
              <a:t>'</a:t>
            </a:r>
            <a:r>
              <a:rPr sz="6150" spc="-1177" baseline="-24390" dirty="0">
                <a:solidFill>
                  <a:srgbClr val="A1B8D1"/>
                </a:solidFill>
                <a:latin typeface="Arial"/>
                <a:cs typeface="Arial"/>
              </a:rPr>
              <a:t>,</a:t>
            </a:r>
            <a:r>
              <a:rPr sz="1500" i="1" spc="-70" dirty="0">
                <a:solidFill>
                  <a:srgbClr val="A1B8D1"/>
                </a:solidFill>
                <a:latin typeface="Times New Roman"/>
                <a:cs typeface="Times New Roman"/>
              </a:rPr>
              <a:t>I</a:t>
            </a:r>
            <a:r>
              <a:rPr sz="1500" i="1" spc="-65" dirty="0">
                <a:solidFill>
                  <a:srgbClr val="A1B8D1"/>
                </a:solidFill>
                <a:latin typeface="Times New Roman"/>
                <a:cs typeface="Times New Roman"/>
              </a:rPr>
              <a:t>I</a:t>
            </a:r>
            <a:r>
              <a:rPr sz="1500" i="1" spc="25" dirty="0">
                <a:solidFill>
                  <a:srgbClr val="A1B8D1"/>
                </a:solidFill>
                <a:latin typeface="Times New Roman"/>
                <a:cs typeface="Times New Roman"/>
              </a:rPr>
              <a:t> </a:t>
            </a:r>
            <a:r>
              <a:rPr sz="6450" spc="-1035" baseline="-23255" dirty="0">
                <a:solidFill>
                  <a:srgbClr val="A1B8D1"/>
                </a:solidFill>
                <a:latin typeface="Arial"/>
                <a:cs typeface="Arial"/>
              </a:rPr>
              <a:t>,</a:t>
            </a:r>
            <a:r>
              <a:rPr sz="2250" i="1" spc="-165" baseline="-27777" dirty="0">
                <a:solidFill>
                  <a:srgbClr val="A1B8D1"/>
                </a:solidFill>
                <a:latin typeface="Times New Roman"/>
                <a:cs typeface="Times New Roman"/>
              </a:rPr>
              <a:t>1</a:t>
            </a:r>
            <a:r>
              <a:rPr sz="2250" i="1" spc="-494" baseline="-27777" dirty="0">
                <a:solidFill>
                  <a:srgbClr val="82A3C6"/>
                </a:solidFill>
                <a:latin typeface="Times New Roman"/>
                <a:cs typeface="Times New Roman"/>
              </a:rPr>
              <a:t>1</a:t>
            </a:r>
            <a:r>
              <a:rPr sz="2250" i="1" spc="-195" baseline="-27777" dirty="0">
                <a:solidFill>
                  <a:srgbClr val="82A3C6"/>
                </a:solidFill>
                <a:latin typeface="Times New Roman"/>
                <a:cs typeface="Times New Roman"/>
              </a:rPr>
              <a:t> </a:t>
            </a:r>
            <a:r>
              <a:rPr sz="1250" i="1" spc="-105" dirty="0">
                <a:solidFill>
                  <a:srgbClr val="82A3C6"/>
                </a:solidFill>
                <a:latin typeface="Arial"/>
                <a:cs typeface="Arial"/>
              </a:rPr>
              <a:t>1</a:t>
            </a:r>
            <a:r>
              <a:rPr sz="1250" i="1" spc="-50" dirty="0">
                <a:solidFill>
                  <a:srgbClr val="82A3C6"/>
                </a:solidFill>
                <a:latin typeface="Arial"/>
                <a:cs typeface="Arial"/>
              </a:rPr>
              <a:t> </a:t>
            </a:r>
            <a:r>
              <a:rPr sz="1250" i="1" spc="-350" dirty="0">
                <a:solidFill>
                  <a:srgbClr val="82A3C6"/>
                </a:solidFill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04847" y="3778882"/>
            <a:ext cx="68199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070" algn="l"/>
                <a:tab pos="633730" algn="l"/>
              </a:tabLst>
            </a:pPr>
            <a:r>
              <a:rPr sz="2025" i="1" spc="-44" baseline="-24691" dirty="0">
                <a:solidFill>
                  <a:srgbClr val="A1B8D1"/>
                </a:solidFill>
                <a:latin typeface="Arial"/>
                <a:cs typeface="Arial"/>
              </a:rPr>
              <a:t>I</a:t>
            </a:r>
            <a:r>
              <a:rPr sz="2025" i="1" spc="-37" baseline="-24691" dirty="0">
                <a:solidFill>
                  <a:srgbClr val="A1B8D1"/>
                </a:solidFill>
                <a:latin typeface="Arial"/>
                <a:cs typeface="Arial"/>
              </a:rPr>
              <a:t> </a:t>
            </a:r>
            <a:r>
              <a:rPr sz="1650" spc="-225" baseline="-55555" dirty="0">
                <a:solidFill>
                  <a:srgbClr val="A1B8D1"/>
                </a:solidFill>
                <a:latin typeface="Times New Roman"/>
                <a:cs typeface="Times New Roman"/>
              </a:rPr>
              <a:t>I</a:t>
            </a:r>
            <a:r>
              <a:rPr sz="1650" spc="75" baseline="-55555" dirty="0">
                <a:solidFill>
                  <a:srgbClr val="A1B8D1"/>
                </a:solidFill>
                <a:latin typeface="Times New Roman"/>
                <a:cs typeface="Times New Roman"/>
              </a:rPr>
              <a:t> </a:t>
            </a:r>
            <a:r>
              <a:rPr sz="1350" i="1" spc="-60" dirty="0">
                <a:solidFill>
                  <a:srgbClr val="BFCDDB"/>
                </a:solidFill>
                <a:latin typeface="Arial"/>
                <a:cs typeface="Arial"/>
              </a:rPr>
              <a:t>I</a:t>
            </a:r>
            <a:r>
              <a:rPr sz="1350" i="1" dirty="0">
                <a:solidFill>
                  <a:srgbClr val="BFCDDB"/>
                </a:solidFill>
                <a:latin typeface="Arial"/>
                <a:cs typeface="Arial"/>
              </a:rPr>
              <a:t>	</a:t>
            </a:r>
            <a:r>
              <a:rPr sz="1000" i="1" spc="-15" dirty="0">
                <a:solidFill>
                  <a:srgbClr val="BFCDDB"/>
                </a:solidFill>
                <a:latin typeface="Arial"/>
                <a:cs typeface="Arial"/>
              </a:rPr>
              <a:t>I</a:t>
            </a:r>
            <a:r>
              <a:rPr sz="1000" i="1" dirty="0">
                <a:solidFill>
                  <a:srgbClr val="BFCDDB"/>
                </a:solidFill>
                <a:latin typeface="Arial"/>
                <a:cs typeface="Arial"/>
              </a:rPr>
              <a:t>	</a:t>
            </a:r>
            <a:r>
              <a:rPr sz="1100" spc="-215" dirty="0">
                <a:solidFill>
                  <a:srgbClr val="A1B8D1"/>
                </a:solidFill>
                <a:latin typeface="Times New Roman"/>
                <a:cs typeface="Times New Roman"/>
              </a:rPr>
              <a:t>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6749" y="3970229"/>
            <a:ext cx="25082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spc="-165" dirty="0">
                <a:solidFill>
                  <a:srgbClr val="82A3C6"/>
                </a:solidFill>
                <a:latin typeface="Arial"/>
                <a:cs typeface="Arial"/>
              </a:rPr>
              <a:t>I</a:t>
            </a:r>
            <a:r>
              <a:rPr sz="950" i="1" spc="-105" dirty="0">
                <a:solidFill>
                  <a:srgbClr val="82A3C6"/>
                </a:solidFill>
                <a:latin typeface="Arial"/>
                <a:cs typeface="Arial"/>
              </a:rPr>
              <a:t> </a:t>
            </a:r>
            <a:r>
              <a:rPr sz="950" spc="-5" dirty="0">
                <a:solidFill>
                  <a:srgbClr val="A1B8D1"/>
                </a:solidFill>
                <a:latin typeface="Arial"/>
                <a:cs typeface="Arial"/>
              </a:rPr>
              <a:t>'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3745" y="4014250"/>
            <a:ext cx="11112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35" dirty="0">
                <a:solidFill>
                  <a:srgbClr val="A1B8D1"/>
                </a:solidFill>
                <a:latin typeface="Times New Roman"/>
                <a:cs typeface="Times New Roman"/>
              </a:rPr>
              <a:t>I </a:t>
            </a:r>
            <a:r>
              <a:rPr sz="1300" spc="-300" dirty="0">
                <a:solidFill>
                  <a:srgbClr val="A1B8D1"/>
                </a:solidFill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18698" y="4116030"/>
            <a:ext cx="349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spc="-95" dirty="0">
                <a:solidFill>
                  <a:srgbClr val="A1B8D1"/>
                </a:solidFill>
                <a:latin typeface="Times New Roman"/>
                <a:cs typeface="Times New Roman"/>
              </a:rPr>
              <a:t>I</a:t>
            </a:r>
            <a:endParaRPr sz="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43FAD2F9-1A35-4032-A62D-22EAE9757D8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6"/>
  <p:tag name="ISPRING_PRESENTATION_TITLE" val="ESLAO-4-6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299</Words>
  <Application>Microsoft Office PowerPoint</Application>
  <PresentationFormat>Widescreen</PresentationFormat>
  <Paragraphs>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Century Gothic</vt:lpstr>
      <vt:lpstr>Corbel</vt:lpstr>
      <vt:lpstr>Franklin Gothic Medium</vt:lpstr>
      <vt:lpstr>MV Boli</vt:lpstr>
      <vt:lpstr>Times New Roman</vt:lpstr>
      <vt:lpstr>Office Theme</vt:lpstr>
      <vt:lpstr>PowerPoint Presentation</vt:lpstr>
      <vt:lpstr>Students will:</vt:lpstr>
      <vt:lpstr>Brainstorming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 Reading Activities</vt:lpstr>
      <vt:lpstr>PowerPoint Presentation</vt:lpstr>
      <vt:lpstr>Draw a picture and write a definition of the ‘ch’ words.</vt:lpstr>
      <vt:lpstr>Draw a picture and write a definition of the ‘ch’ words.</vt:lpstr>
      <vt:lpstr>Draw a picture and write a definition of the ‘ch’ words.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ESLAO-4-6-Slides-Student</dc:title>
  <dc:creator>Kiran Virani</dc:creator>
  <cp:lastModifiedBy>Lakshmi Priya</cp:lastModifiedBy>
  <cp:revision>3</cp:revision>
  <dcterms:created xsi:type="dcterms:W3CDTF">2018-06-12T16:47:59Z</dcterms:created>
  <dcterms:modified xsi:type="dcterms:W3CDTF">2018-06-12T16:50:42Z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