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D2909-3833-4D86-83D9-B56D5018A4B8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D771C-A799-43DD-87E6-DAD86654F5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97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19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77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20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44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92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144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9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325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476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1545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96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877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56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23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90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49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2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48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142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771C-A799-43DD-87E6-DAD86654F59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01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3836" y="569798"/>
            <a:ext cx="770432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9341" y="1953895"/>
            <a:ext cx="9513316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8828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773684" y="5893181"/>
            <a:ext cx="1080871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7!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41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438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483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36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4" y="2449576"/>
            <a:ext cx="8787765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76300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C0066"/>
                </a:solidFill>
                <a:latin typeface="Courier New"/>
                <a:cs typeface="Courier New"/>
              </a:rPr>
              <a:t>LEARNING  OUR</a:t>
            </a:r>
            <a:r>
              <a:rPr sz="11500" spc="-8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11500" spc="-10" dirty="0">
                <a:solidFill>
                  <a:srgbClr val="CC0066"/>
                </a:solidFill>
                <a:latin typeface="Courier New"/>
                <a:cs typeface="Courier New"/>
              </a:rPr>
              <a:t>WORDS!</a:t>
            </a:r>
            <a:endParaRPr sz="115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79"/>
            <a:ext cx="3793248" cy="22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Write </a:t>
            </a:r>
            <a:r>
              <a:rPr spc="-5" dirty="0"/>
              <a:t>a definition of the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‘fl’</a:t>
            </a:r>
            <a:r>
              <a:rPr sz="44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5" dirty="0"/>
              <a:t>words.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0282" y="5938215"/>
            <a:ext cx="844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flag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0" y="5938215"/>
            <a:ext cx="9855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flute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28733" y="5938215"/>
            <a:ext cx="9855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fleet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9620" y="2145792"/>
            <a:ext cx="2627376" cy="356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5804" y="2887979"/>
            <a:ext cx="4104132" cy="249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972" y="2887979"/>
            <a:ext cx="3329940" cy="2493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Write </a:t>
            </a:r>
            <a:r>
              <a:rPr spc="-5" dirty="0"/>
              <a:t>a definition of the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‘fl’</a:t>
            </a:r>
            <a:r>
              <a:rPr sz="44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5" dirty="0"/>
              <a:t>words.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0282" y="5938215"/>
            <a:ext cx="844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flea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0659" y="5938215"/>
            <a:ext cx="53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0509" y="5938215"/>
            <a:ext cx="152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flames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9723" y="2750820"/>
            <a:ext cx="2795016" cy="2446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51" y="2659379"/>
            <a:ext cx="3803904" cy="2537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1623" y="1937004"/>
            <a:ext cx="2310383" cy="3441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Write </a:t>
            </a:r>
            <a:r>
              <a:rPr spc="-5" dirty="0"/>
              <a:t>a definition of the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‘fl’</a:t>
            </a:r>
            <a:r>
              <a:rPr sz="44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5" dirty="0"/>
              <a:t>words.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63" y="5938215"/>
            <a:ext cx="101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floor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8711" y="5938215"/>
            <a:ext cx="18884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flip</a:t>
            </a:r>
            <a:r>
              <a:rPr sz="4000" spc="-6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flops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138" y="5938215"/>
            <a:ext cx="1379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flower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8263" y="2865120"/>
            <a:ext cx="3067812" cy="2042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2376" y="2485644"/>
            <a:ext cx="2537460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2727960"/>
            <a:ext cx="3313176" cy="2203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001138"/>
            <a:ext cx="10095865" cy="2018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79"/>
              </a:lnSpc>
              <a:spcBef>
                <a:spcPts val="95"/>
              </a:spcBef>
            </a:pP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Students</a:t>
            </a:r>
            <a:r>
              <a:rPr sz="3400" spc="1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will:</a:t>
            </a:r>
            <a:endParaRPr sz="3400">
              <a:latin typeface="Franklin Gothic Medium"/>
              <a:cs typeface="Franklin Gothic Medium"/>
            </a:endParaRPr>
          </a:p>
          <a:p>
            <a:pPr marL="195580" indent="-182880">
              <a:lnSpc>
                <a:spcPts val="6105"/>
              </a:lnSpc>
              <a:buClr>
                <a:srgbClr val="E22C91"/>
              </a:buClr>
              <a:buSzPct val="79411"/>
              <a:buFont typeface="Corbel"/>
              <a:buChar char="•"/>
              <a:tabLst>
                <a:tab pos="196215" algn="l"/>
              </a:tabLst>
            </a:pP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Learn about </a:t>
            </a: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sounds ‘fl’</a:t>
            </a:r>
            <a:r>
              <a:rPr sz="3400" spc="4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5500" spc="-5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5500">
              <a:latin typeface="Wingdings"/>
              <a:cs typeface="Wingdings"/>
            </a:endParaRPr>
          </a:p>
          <a:p>
            <a:pPr marL="195580" indent="-182880">
              <a:lnSpc>
                <a:spcPts val="5805"/>
              </a:lnSpc>
              <a:buClr>
                <a:srgbClr val="E22C91"/>
              </a:buClr>
              <a:buSzPct val="79411"/>
              <a:buFont typeface="Corbel"/>
              <a:buChar char="•"/>
              <a:tabLst>
                <a:tab pos="196215" algn="l"/>
              </a:tabLst>
            </a:pP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Identify titles, headlines,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captions and illustrations</a:t>
            </a:r>
            <a:r>
              <a:rPr sz="3400" spc="28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5000" spc="0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5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943" y="4018026"/>
            <a:ext cx="87528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E22C91"/>
              </a:buClr>
              <a:buSzPct val="79411"/>
              <a:buFont typeface="Corbel"/>
              <a:buChar char="•"/>
              <a:tabLst>
                <a:tab pos="196215" algn="l"/>
              </a:tabLst>
            </a:pP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Use prepositions </a:t>
            </a:r>
            <a:r>
              <a:rPr sz="3400" spc="-3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to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describe </a:t>
            </a: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location of</a:t>
            </a:r>
            <a:r>
              <a:rPr sz="3400" spc="17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an</a:t>
            </a:r>
            <a:endParaRPr sz="3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8127" y="4281373"/>
            <a:ext cx="180848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obj</a:t>
            </a:r>
            <a:r>
              <a:rPr sz="3400" spc="-1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e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ct</a:t>
            </a: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.</a:t>
            </a:r>
            <a:r>
              <a:rPr sz="5500" spc="-5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55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2360" y="602741"/>
            <a:ext cx="33070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solidFill>
                  <a:srgbClr val="4675E7"/>
                </a:solidFill>
                <a:latin typeface="MV Boli"/>
                <a:cs typeface="MV Boli"/>
              </a:rPr>
              <a:t>Homework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9341" y="1953895"/>
            <a:ext cx="944880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263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Think about your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bedroom.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Draw your bedroom and where all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furniture</a:t>
            </a:r>
            <a:endParaRPr sz="3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located.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4765" marR="19685" indent="3175" algn="ctr">
              <a:lnSpc>
                <a:spcPct val="100000"/>
              </a:lnSpc>
              <a:spcBef>
                <a:spcPts val="5"/>
              </a:spcBef>
            </a:pPr>
            <a:r>
              <a:rPr sz="3600" spc="-15" dirty="0">
                <a:latin typeface="Arial"/>
                <a:cs typeface="Arial"/>
              </a:rPr>
              <a:t>Write </a:t>
            </a:r>
            <a:r>
              <a:rPr sz="3600" dirty="0">
                <a:latin typeface="Arial"/>
                <a:cs typeface="Arial"/>
              </a:rPr>
              <a:t>some </a:t>
            </a:r>
            <a:r>
              <a:rPr sz="3600" spc="-5" dirty="0">
                <a:latin typeface="Arial"/>
                <a:cs typeface="Arial"/>
              </a:rPr>
              <a:t>sentences </a:t>
            </a:r>
            <a:r>
              <a:rPr sz="3600" dirty="0">
                <a:latin typeface="Arial"/>
                <a:cs typeface="Arial"/>
              </a:rPr>
              <a:t>about the </a:t>
            </a:r>
            <a:r>
              <a:rPr sz="3600" spc="-5" dirty="0">
                <a:latin typeface="Arial"/>
                <a:cs typeface="Arial"/>
              </a:rPr>
              <a:t>things </a:t>
            </a:r>
            <a:r>
              <a:rPr sz="3600" dirty="0">
                <a:latin typeface="Arial"/>
                <a:cs typeface="Arial"/>
              </a:rPr>
              <a:t>beside  </a:t>
            </a:r>
            <a:r>
              <a:rPr sz="3600" spc="-5" dirty="0">
                <a:latin typeface="Arial"/>
                <a:cs typeface="Arial"/>
              </a:rPr>
              <a:t>your bed, under and above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bed and on </a:t>
            </a:r>
            <a:r>
              <a:rPr sz="3600" spc="-10" dirty="0">
                <a:latin typeface="Arial"/>
                <a:cs typeface="Arial"/>
              </a:rPr>
              <a:t>the  </a:t>
            </a:r>
            <a:r>
              <a:rPr sz="3600" dirty="0">
                <a:latin typeface="Arial"/>
                <a:cs typeface="Arial"/>
              </a:rPr>
              <a:t>left and right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side.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010282"/>
            <a:ext cx="9239885" cy="337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05"/>
              </a:spcBef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Students</a:t>
            </a:r>
            <a:r>
              <a:rPr sz="41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will:</a:t>
            </a:r>
            <a:endParaRPr sz="4100">
              <a:latin typeface="Franklin Gothic Medium"/>
              <a:cs typeface="Franklin Gothic Medium"/>
            </a:endParaRPr>
          </a:p>
          <a:p>
            <a:pPr marL="197485" indent="-184785">
              <a:lnSpc>
                <a:spcPts val="4845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Learn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about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sounds</a:t>
            </a:r>
            <a:r>
              <a:rPr sz="4100" spc="-2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‘fl’</a:t>
            </a:r>
            <a:endParaRPr sz="4100">
              <a:latin typeface="Franklin Gothic Medium"/>
              <a:cs typeface="Franklin Gothic Medium"/>
            </a:endParaRPr>
          </a:p>
          <a:p>
            <a:pPr marL="197485" indent="-184785">
              <a:lnSpc>
                <a:spcPts val="4140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Identify titles, headlines, captions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and</a:t>
            </a:r>
            <a:endParaRPr sz="4100">
              <a:latin typeface="Franklin Gothic Medium"/>
              <a:cs typeface="Franklin Gothic Medium"/>
            </a:endParaRPr>
          </a:p>
          <a:p>
            <a:pPr marL="195580">
              <a:lnSpc>
                <a:spcPts val="4145"/>
              </a:lnSpc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illustrations</a:t>
            </a:r>
            <a:endParaRPr sz="4100">
              <a:latin typeface="Franklin Gothic Medium"/>
              <a:cs typeface="Franklin Gothic Medium"/>
            </a:endParaRPr>
          </a:p>
          <a:p>
            <a:pPr marL="197485" indent="-184785">
              <a:lnSpc>
                <a:spcPts val="4145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Use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prepositions </a:t>
            </a:r>
            <a:r>
              <a:rPr sz="4100" spc="-4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to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describe the</a:t>
            </a:r>
            <a:r>
              <a:rPr sz="4100" spc="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location</a:t>
            </a:r>
            <a:endParaRPr sz="4100">
              <a:latin typeface="Franklin Gothic Medium"/>
              <a:cs typeface="Franklin Gothic Medium"/>
            </a:endParaRPr>
          </a:p>
          <a:p>
            <a:pPr marL="195580">
              <a:lnSpc>
                <a:spcPts val="4180"/>
              </a:lnSpc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of an</a:t>
            </a:r>
            <a:r>
              <a:rPr sz="4100" spc="-2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object.</a:t>
            </a:r>
            <a:endParaRPr sz="4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590" y="602741"/>
            <a:ext cx="4704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4350" algn="l"/>
              </a:tabLst>
            </a:pPr>
            <a:r>
              <a:rPr sz="5400" i="1" spc="-5" dirty="0">
                <a:solidFill>
                  <a:srgbClr val="4675E7"/>
                </a:solidFill>
                <a:latin typeface="MV Boli"/>
                <a:cs typeface="MV Boli"/>
              </a:rPr>
              <a:t>Fi</a:t>
            </a:r>
            <a:r>
              <a:rPr sz="5400" i="1" spc="0" dirty="0">
                <a:solidFill>
                  <a:srgbClr val="4675E7"/>
                </a:solidFill>
                <a:latin typeface="MV Boli"/>
                <a:cs typeface="MV Boli"/>
              </a:rPr>
              <a:t>n</a:t>
            </a:r>
            <a:r>
              <a:rPr sz="5400" i="1" dirty="0">
                <a:solidFill>
                  <a:srgbClr val="4675E7"/>
                </a:solidFill>
                <a:latin typeface="MV Boli"/>
                <a:cs typeface="MV Boli"/>
              </a:rPr>
              <a:t>al	</a:t>
            </a:r>
            <a:r>
              <a:rPr sz="5400" i="1" spc="-5" dirty="0">
                <a:solidFill>
                  <a:srgbClr val="4675E7"/>
                </a:solidFill>
                <a:latin typeface="MV Boli"/>
                <a:cs typeface="MV Boli"/>
              </a:rPr>
              <a:t>Thoughts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338" y="1882851"/>
            <a:ext cx="7006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har char="•"/>
              <a:tabLst>
                <a:tab pos="583565" algn="l"/>
                <a:tab pos="584200" algn="l"/>
              </a:tabLst>
            </a:pPr>
            <a:r>
              <a:rPr sz="4000" spc="-5" dirty="0">
                <a:latin typeface="Arial"/>
                <a:cs typeface="Arial"/>
              </a:rPr>
              <a:t>Do you have any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questions?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306319"/>
            <a:ext cx="7746656" cy="6198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8327" y="1104138"/>
            <a:ext cx="3038475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0">
              <a:lnSpc>
                <a:spcPct val="100000"/>
              </a:lnSpc>
              <a:spcBef>
                <a:spcPts val="105"/>
              </a:spcBef>
            </a:pP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Title</a:t>
            </a:r>
            <a:endParaRPr sz="4400">
              <a:latin typeface="MV Boli"/>
              <a:cs typeface="MV Boli"/>
            </a:endParaRPr>
          </a:p>
          <a:p>
            <a:pPr marL="12700" marR="5080" indent="1905" algn="ctr">
              <a:lnSpc>
                <a:spcPct val="200000"/>
              </a:lnSpc>
            </a:pP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Headlines  Captions  </a:t>
            </a:r>
            <a:r>
              <a:rPr sz="4400" b="1" i="1" spc="5" dirty="0">
                <a:solidFill>
                  <a:srgbClr val="351D8B"/>
                </a:solidFill>
                <a:latin typeface="MV Boli"/>
                <a:cs typeface="MV Boli"/>
              </a:rPr>
              <a:t>I</a:t>
            </a:r>
            <a:r>
              <a:rPr sz="4400" b="1" i="1" spc="15" dirty="0">
                <a:solidFill>
                  <a:srgbClr val="351D8B"/>
                </a:solidFill>
                <a:latin typeface="MV Boli"/>
                <a:cs typeface="MV Boli"/>
              </a:rPr>
              <a:t>l</a:t>
            </a:r>
            <a:r>
              <a:rPr sz="4400" b="1" i="1" spc="-10" dirty="0">
                <a:solidFill>
                  <a:srgbClr val="351D8B"/>
                </a:solidFill>
                <a:latin typeface="MV Boli"/>
                <a:cs typeface="MV Boli"/>
              </a:rPr>
              <a:t>lu</a:t>
            </a:r>
            <a:r>
              <a:rPr sz="4400" b="1" i="1" dirty="0">
                <a:solidFill>
                  <a:srgbClr val="351D8B"/>
                </a:solidFill>
                <a:latin typeface="MV Boli"/>
                <a:cs typeface="MV Boli"/>
              </a:rPr>
              <a:t>s</a:t>
            </a:r>
            <a:r>
              <a:rPr sz="4400" b="1" i="1" spc="-5" dirty="0">
                <a:solidFill>
                  <a:srgbClr val="351D8B"/>
                </a:solidFill>
                <a:latin typeface="MV Boli"/>
                <a:cs typeface="MV Boli"/>
              </a:rPr>
              <a:t>tr</a:t>
            </a: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a</a:t>
            </a:r>
            <a:r>
              <a:rPr sz="4400" b="1" i="1" spc="-5" dirty="0">
                <a:solidFill>
                  <a:srgbClr val="351D8B"/>
                </a:solidFill>
                <a:latin typeface="MV Boli"/>
                <a:cs typeface="MV Boli"/>
              </a:rPr>
              <a:t>t</a:t>
            </a:r>
            <a:r>
              <a:rPr sz="4400" b="1" i="1" spc="-15" dirty="0">
                <a:solidFill>
                  <a:srgbClr val="351D8B"/>
                </a:solidFill>
                <a:latin typeface="MV Boli"/>
                <a:cs typeface="MV Boli"/>
              </a:rPr>
              <a:t>i</a:t>
            </a: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o</a:t>
            </a:r>
            <a:r>
              <a:rPr sz="4400" b="1" i="1" spc="-5" dirty="0">
                <a:solidFill>
                  <a:srgbClr val="351D8B"/>
                </a:solidFill>
                <a:latin typeface="MV Boli"/>
                <a:cs typeface="MV Boli"/>
              </a:rPr>
              <a:t>n</a:t>
            </a:r>
            <a:r>
              <a:rPr sz="4400" b="1" i="1" spc="30" dirty="0">
                <a:solidFill>
                  <a:srgbClr val="351D8B"/>
                </a:solidFill>
                <a:latin typeface="MV Boli"/>
                <a:cs typeface="MV Boli"/>
              </a:rPr>
              <a:t>s</a:t>
            </a:r>
            <a:endParaRPr sz="4400">
              <a:latin typeface="MV Boli"/>
              <a:cs typeface="MV Bol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5833" y="956944"/>
            <a:ext cx="1537970" cy="568325"/>
          </a:xfrm>
          <a:custGeom>
            <a:avLst/>
            <a:gdLst/>
            <a:ahLst/>
            <a:cxnLst/>
            <a:rect l="l" t="t" r="r" b="b"/>
            <a:pathLst>
              <a:path w="1537970" h="568325">
                <a:moveTo>
                  <a:pt x="73842" y="29839"/>
                </a:moveTo>
                <a:lnTo>
                  <a:pt x="69557" y="41743"/>
                </a:lnTo>
                <a:lnTo>
                  <a:pt x="1533398" y="568070"/>
                </a:lnTo>
                <a:lnTo>
                  <a:pt x="1537589" y="556132"/>
                </a:lnTo>
                <a:lnTo>
                  <a:pt x="73842" y="29839"/>
                </a:lnTo>
                <a:close/>
              </a:path>
              <a:path w="1537970" h="568325">
                <a:moveTo>
                  <a:pt x="84582" y="0"/>
                </a:moveTo>
                <a:lnTo>
                  <a:pt x="0" y="10032"/>
                </a:lnTo>
                <a:lnTo>
                  <a:pt x="58800" y="71627"/>
                </a:lnTo>
                <a:lnTo>
                  <a:pt x="69557" y="41743"/>
                </a:lnTo>
                <a:lnTo>
                  <a:pt x="57658" y="37464"/>
                </a:lnTo>
                <a:lnTo>
                  <a:pt x="61849" y="25526"/>
                </a:lnTo>
                <a:lnTo>
                  <a:pt x="75394" y="25526"/>
                </a:lnTo>
                <a:lnTo>
                  <a:pt x="84582" y="0"/>
                </a:lnTo>
                <a:close/>
              </a:path>
              <a:path w="1537970" h="568325">
                <a:moveTo>
                  <a:pt x="61849" y="25526"/>
                </a:moveTo>
                <a:lnTo>
                  <a:pt x="57658" y="37464"/>
                </a:lnTo>
                <a:lnTo>
                  <a:pt x="69557" y="41743"/>
                </a:lnTo>
                <a:lnTo>
                  <a:pt x="73842" y="29839"/>
                </a:lnTo>
                <a:lnTo>
                  <a:pt x="61849" y="25526"/>
                </a:lnTo>
                <a:close/>
              </a:path>
              <a:path w="1537970" h="568325">
                <a:moveTo>
                  <a:pt x="75394" y="25526"/>
                </a:moveTo>
                <a:lnTo>
                  <a:pt x="61849" y="25526"/>
                </a:lnTo>
                <a:lnTo>
                  <a:pt x="73842" y="29839"/>
                </a:lnTo>
                <a:lnTo>
                  <a:pt x="75394" y="25526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7778" y="1191005"/>
            <a:ext cx="1351280" cy="1798320"/>
          </a:xfrm>
          <a:custGeom>
            <a:avLst/>
            <a:gdLst/>
            <a:ahLst/>
            <a:cxnLst/>
            <a:rect l="l" t="t" r="r" b="b"/>
            <a:pathLst>
              <a:path w="1351279" h="1798320">
                <a:moveTo>
                  <a:pt x="50800" y="57150"/>
                </a:moveTo>
                <a:lnTo>
                  <a:pt x="40640" y="64770"/>
                </a:lnTo>
                <a:lnTo>
                  <a:pt x="1340612" y="1798066"/>
                </a:lnTo>
                <a:lnTo>
                  <a:pt x="1350772" y="1790446"/>
                </a:lnTo>
                <a:lnTo>
                  <a:pt x="50800" y="57150"/>
                </a:lnTo>
                <a:close/>
              </a:path>
              <a:path w="1351279" h="1798320">
                <a:moveTo>
                  <a:pt x="0" y="0"/>
                </a:moveTo>
                <a:lnTo>
                  <a:pt x="15240" y="83820"/>
                </a:lnTo>
                <a:lnTo>
                  <a:pt x="40640" y="64770"/>
                </a:lnTo>
                <a:lnTo>
                  <a:pt x="33020" y="54610"/>
                </a:lnTo>
                <a:lnTo>
                  <a:pt x="43179" y="46990"/>
                </a:lnTo>
                <a:lnTo>
                  <a:pt x="64346" y="4699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  <a:path w="1351279" h="1798320">
                <a:moveTo>
                  <a:pt x="43179" y="46990"/>
                </a:moveTo>
                <a:lnTo>
                  <a:pt x="33020" y="54610"/>
                </a:lnTo>
                <a:lnTo>
                  <a:pt x="40640" y="64770"/>
                </a:lnTo>
                <a:lnTo>
                  <a:pt x="50800" y="57150"/>
                </a:lnTo>
                <a:lnTo>
                  <a:pt x="43179" y="46990"/>
                </a:lnTo>
                <a:close/>
              </a:path>
              <a:path w="1351279" h="1798320">
                <a:moveTo>
                  <a:pt x="64346" y="46990"/>
                </a:moveTo>
                <a:lnTo>
                  <a:pt x="43179" y="46990"/>
                </a:lnTo>
                <a:lnTo>
                  <a:pt x="50800" y="57150"/>
                </a:lnTo>
                <a:lnTo>
                  <a:pt x="64346" y="4699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5169" y="4394961"/>
            <a:ext cx="1797685" cy="972185"/>
          </a:xfrm>
          <a:custGeom>
            <a:avLst/>
            <a:gdLst/>
            <a:ahLst/>
            <a:cxnLst/>
            <a:rect l="l" t="t" r="r" b="b"/>
            <a:pathLst>
              <a:path w="1797684" h="972185">
                <a:moveTo>
                  <a:pt x="49022" y="902081"/>
                </a:moveTo>
                <a:lnTo>
                  <a:pt x="0" y="971804"/>
                </a:lnTo>
                <a:lnTo>
                  <a:pt x="85089" y="969137"/>
                </a:lnTo>
                <a:lnTo>
                  <a:pt x="73340" y="947293"/>
                </a:lnTo>
                <a:lnTo>
                  <a:pt x="58927" y="947293"/>
                </a:lnTo>
                <a:lnTo>
                  <a:pt x="52831" y="935990"/>
                </a:lnTo>
                <a:lnTo>
                  <a:pt x="64020" y="929966"/>
                </a:lnTo>
                <a:lnTo>
                  <a:pt x="49022" y="902081"/>
                </a:lnTo>
                <a:close/>
              </a:path>
              <a:path w="1797684" h="972185">
                <a:moveTo>
                  <a:pt x="64020" y="929966"/>
                </a:moveTo>
                <a:lnTo>
                  <a:pt x="52831" y="935990"/>
                </a:lnTo>
                <a:lnTo>
                  <a:pt x="58927" y="947293"/>
                </a:lnTo>
                <a:lnTo>
                  <a:pt x="70103" y="941274"/>
                </a:lnTo>
                <a:lnTo>
                  <a:pt x="64020" y="929966"/>
                </a:lnTo>
                <a:close/>
              </a:path>
              <a:path w="1797684" h="972185">
                <a:moveTo>
                  <a:pt x="70103" y="941274"/>
                </a:moveTo>
                <a:lnTo>
                  <a:pt x="58927" y="947293"/>
                </a:lnTo>
                <a:lnTo>
                  <a:pt x="73340" y="947293"/>
                </a:lnTo>
                <a:lnTo>
                  <a:pt x="70103" y="941274"/>
                </a:lnTo>
                <a:close/>
              </a:path>
              <a:path w="1797684" h="972185">
                <a:moveTo>
                  <a:pt x="1791334" y="0"/>
                </a:moveTo>
                <a:lnTo>
                  <a:pt x="64020" y="929966"/>
                </a:lnTo>
                <a:lnTo>
                  <a:pt x="70103" y="941274"/>
                </a:lnTo>
                <a:lnTo>
                  <a:pt x="1797303" y="11175"/>
                </a:lnTo>
                <a:lnTo>
                  <a:pt x="1791334" y="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7778" y="4296917"/>
            <a:ext cx="1022985" cy="1315720"/>
          </a:xfrm>
          <a:custGeom>
            <a:avLst/>
            <a:gdLst/>
            <a:ahLst/>
            <a:cxnLst/>
            <a:rect l="l" t="t" r="r" b="b"/>
            <a:pathLst>
              <a:path w="1022984" h="1315720">
                <a:moveTo>
                  <a:pt x="51759" y="56297"/>
                </a:moveTo>
                <a:lnTo>
                  <a:pt x="41685" y="64118"/>
                </a:lnTo>
                <a:lnTo>
                  <a:pt x="1012951" y="1315110"/>
                </a:lnTo>
                <a:lnTo>
                  <a:pt x="1022985" y="1307325"/>
                </a:lnTo>
                <a:lnTo>
                  <a:pt x="51759" y="56297"/>
                </a:lnTo>
                <a:close/>
              </a:path>
              <a:path w="1022984" h="1315720">
                <a:moveTo>
                  <a:pt x="0" y="0"/>
                </a:moveTo>
                <a:lnTo>
                  <a:pt x="16637" y="83565"/>
                </a:lnTo>
                <a:lnTo>
                  <a:pt x="41685" y="64118"/>
                </a:lnTo>
                <a:lnTo>
                  <a:pt x="33908" y="54101"/>
                </a:lnTo>
                <a:lnTo>
                  <a:pt x="43942" y="46227"/>
                </a:lnTo>
                <a:lnTo>
                  <a:pt x="64729" y="46227"/>
                </a:lnTo>
                <a:lnTo>
                  <a:pt x="76835" y="36829"/>
                </a:lnTo>
                <a:lnTo>
                  <a:pt x="0" y="0"/>
                </a:lnTo>
                <a:close/>
              </a:path>
              <a:path w="1022984" h="1315720">
                <a:moveTo>
                  <a:pt x="43942" y="46227"/>
                </a:moveTo>
                <a:lnTo>
                  <a:pt x="33908" y="54101"/>
                </a:lnTo>
                <a:lnTo>
                  <a:pt x="41685" y="64118"/>
                </a:lnTo>
                <a:lnTo>
                  <a:pt x="51759" y="56297"/>
                </a:lnTo>
                <a:lnTo>
                  <a:pt x="43942" y="46227"/>
                </a:lnTo>
                <a:close/>
              </a:path>
              <a:path w="1022984" h="1315720">
                <a:moveTo>
                  <a:pt x="64729" y="46227"/>
                </a:moveTo>
                <a:lnTo>
                  <a:pt x="43942" y="46227"/>
                </a:lnTo>
                <a:lnTo>
                  <a:pt x="51759" y="56297"/>
                </a:lnTo>
                <a:lnTo>
                  <a:pt x="64729" y="46227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03" y="883833"/>
            <a:ext cx="2548166" cy="1926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2584" y="1060668"/>
            <a:ext cx="1906598" cy="200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2584" y="4300671"/>
            <a:ext cx="1984281" cy="2025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5164" y="3066300"/>
            <a:ext cx="2217435" cy="2037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900" y="4437855"/>
            <a:ext cx="1673312" cy="1888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15757" y="545126"/>
            <a:ext cx="4142104" cy="1459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825"/>
              </a:spcBef>
            </a:pPr>
            <a:r>
              <a:rPr sz="3600" i="1" dirty="0">
                <a:solidFill>
                  <a:srgbClr val="780F48"/>
                </a:solidFill>
                <a:latin typeface="MV Boli"/>
                <a:cs typeface="MV Boli"/>
              </a:rPr>
              <a:t>Prepositions</a:t>
            </a:r>
            <a:endParaRPr sz="3600">
              <a:latin typeface="MV Boli"/>
              <a:cs typeface="MV Boli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</a:pPr>
            <a:r>
              <a:rPr sz="2400" spc="-5" dirty="0">
                <a:solidFill>
                  <a:srgbClr val="000000"/>
                </a:solidFill>
              </a:rPr>
              <a:t>Example: Where </a:t>
            </a:r>
            <a:r>
              <a:rPr sz="2400" spc="-10" dirty="0">
                <a:solidFill>
                  <a:srgbClr val="000000"/>
                </a:solidFill>
              </a:rPr>
              <a:t>is </a:t>
            </a:r>
            <a:r>
              <a:rPr sz="2400" spc="-5" dirty="0">
                <a:solidFill>
                  <a:srgbClr val="000000"/>
                </a:solidFill>
              </a:rPr>
              <a:t>the pig?  The pig is beside </a:t>
            </a:r>
            <a:r>
              <a:rPr sz="2400" dirty="0">
                <a:solidFill>
                  <a:srgbClr val="000000"/>
                </a:solidFill>
              </a:rPr>
              <a:t>the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peacock.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715757" y="2344928"/>
            <a:ext cx="3157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Where is 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elephant?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Where </a:t>
            </a:r>
            <a:r>
              <a:rPr sz="2400" dirty="0">
                <a:latin typeface="Arial"/>
                <a:cs typeface="Arial"/>
              </a:rPr>
              <a:t>is 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cow?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5757" y="3808221"/>
            <a:ext cx="2446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Where is 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owl?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1466" y="3060700"/>
            <a:ext cx="1273810" cy="1062990"/>
          </a:xfrm>
          <a:custGeom>
            <a:avLst/>
            <a:gdLst/>
            <a:ahLst/>
            <a:cxnLst/>
            <a:rect l="l" t="t" r="r" b="b"/>
            <a:pathLst>
              <a:path w="1273810" h="1062989">
                <a:moveTo>
                  <a:pt x="1197483" y="986789"/>
                </a:moveTo>
                <a:lnTo>
                  <a:pt x="1197483" y="1062989"/>
                </a:lnTo>
                <a:lnTo>
                  <a:pt x="1260983" y="1031239"/>
                </a:lnTo>
                <a:lnTo>
                  <a:pt x="1210183" y="1031239"/>
                </a:lnTo>
                <a:lnTo>
                  <a:pt x="1210183" y="1018539"/>
                </a:lnTo>
                <a:lnTo>
                  <a:pt x="1260983" y="1018539"/>
                </a:lnTo>
                <a:lnTo>
                  <a:pt x="1197483" y="986789"/>
                </a:lnTo>
                <a:close/>
              </a:path>
              <a:path w="1273810" h="1062989">
                <a:moveTo>
                  <a:pt x="630428" y="6350"/>
                </a:moveTo>
                <a:lnTo>
                  <a:pt x="630428" y="1028319"/>
                </a:lnTo>
                <a:lnTo>
                  <a:pt x="633348" y="1031239"/>
                </a:lnTo>
                <a:lnTo>
                  <a:pt x="1197483" y="1031239"/>
                </a:lnTo>
                <a:lnTo>
                  <a:pt x="1197483" y="1024889"/>
                </a:lnTo>
                <a:lnTo>
                  <a:pt x="643128" y="1024889"/>
                </a:lnTo>
                <a:lnTo>
                  <a:pt x="636778" y="1018539"/>
                </a:lnTo>
                <a:lnTo>
                  <a:pt x="643128" y="1018539"/>
                </a:lnTo>
                <a:lnTo>
                  <a:pt x="643128" y="12700"/>
                </a:lnTo>
                <a:lnTo>
                  <a:pt x="636778" y="12700"/>
                </a:lnTo>
                <a:lnTo>
                  <a:pt x="630428" y="6350"/>
                </a:lnTo>
                <a:close/>
              </a:path>
              <a:path w="1273810" h="1062989">
                <a:moveTo>
                  <a:pt x="1260983" y="1018539"/>
                </a:moveTo>
                <a:lnTo>
                  <a:pt x="1210183" y="1018539"/>
                </a:lnTo>
                <a:lnTo>
                  <a:pt x="1210183" y="1031239"/>
                </a:lnTo>
                <a:lnTo>
                  <a:pt x="1260983" y="1031239"/>
                </a:lnTo>
                <a:lnTo>
                  <a:pt x="1273683" y="1024889"/>
                </a:lnTo>
                <a:lnTo>
                  <a:pt x="1260983" y="1018539"/>
                </a:lnTo>
                <a:close/>
              </a:path>
              <a:path w="1273810" h="1062989">
                <a:moveTo>
                  <a:pt x="643128" y="1018539"/>
                </a:moveTo>
                <a:lnTo>
                  <a:pt x="636778" y="1018539"/>
                </a:lnTo>
                <a:lnTo>
                  <a:pt x="643128" y="1024889"/>
                </a:lnTo>
                <a:lnTo>
                  <a:pt x="643128" y="1018539"/>
                </a:lnTo>
                <a:close/>
              </a:path>
              <a:path w="1273810" h="1062989">
                <a:moveTo>
                  <a:pt x="1197483" y="1018539"/>
                </a:moveTo>
                <a:lnTo>
                  <a:pt x="643128" y="1018539"/>
                </a:lnTo>
                <a:lnTo>
                  <a:pt x="643128" y="1024889"/>
                </a:lnTo>
                <a:lnTo>
                  <a:pt x="1197483" y="1024889"/>
                </a:lnTo>
                <a:lnTo>
                  <a:pt x="1197483" y="1018539"/>
                </a:lnTo>
                <a:close/>
              </a:path>
              <a:path w="1273810" h="1062989">
                <a:moveTo>
                  <a:pt x="640334" y="0"/>
                </a:moveTo>
                <a:lnTo>
                  <a:pt x="0" y="0"/>
                </a:lnTo>
                <a:lnTo>
                  <a:pt x="0" y="12700"/>
                </a:lnTo>
                <a:lnTo>
                  <a:pt x="630428" y="12700"/>
                </a:lnTo>
                <a:lnTo>
                  <a:pt x="630428" y="6350"/>
                </a:lnTo>
                <a:lnTo>
                  <a:pt x="643128" y="6350"/>
                </a:lnTo>
                <a:lnTo>
                  <a:pt x="643128" y="2794"/>
                </a:lnTo>
                <a:lnTo>
                  <a:pt x="640334" y="0"/>
                </a:lnTo>
                <a:close/>
              </a:path>
              <a:path w="1273810" h="1062989">
                <a:moveTo>
                  <a:pt x="643128" y="6350"/>
                </a:moveTo>
                <a:lnTo>
                  <a:pt x="630428" y="6350"/>
                </a:lnTo>
                <a:lnTo>
                  <a:pt x="636778" y="12700"/>
                </a:lnTo>
                <a:lnTo>
                  <a:pt x="643128" y="12700"/>
                </a:lnTo>
                <a:lnTo>
                  <a:pt x="643128" y="635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2846" y="1895094"/>
            <a:ext cx="458470" cy="2021839"/>
          </a:xfrm>
          <a:custGeom>
            <a:avLst/>
            <a:gdLst/>
            <a:ahLst/>
            <a:cxnLst/>
            <a:rect l="l" t="t" r="r" b="b"/>
            <a:pathLst>
              <a:path w="458470" h="2021839">
                <a:moveTo>
                  <a:pt x="445769" y="1010919"/>
                </a:moveTo>
                <a:lnTo>
                  <a:pt x="445769" y="2021839"/>
                </a:lnTo>
                <a:lnTo>
                  <a:pt x="458469" y="2021839"/>
                </a:lnTo>
                <a:lnTo>
                  <a:pt x="458469" y="1017269"/>
                </a:lnTo>
                <a:lnTo>
                  <a:pt x="452119" y="1017269"/>
                </a:lnTo>
                <a:lnTo>
                  <a:pt x="445769" y="1010919"/>
                </a:lnTo>
                <a:close/>
              </a:path>
              <a:path w="458470" h="2021839">
                <a:moveTo>
                  <a:pt x="44450" y="63500"/>
                </a:moveTo>
                <a:lnTo>
                  <a:pt x="31750" y="63500"/>
                </a:lnTo>
                <a:lnTo>
                  <a:pt x="31750" y="1014476"/>
                </a:lnTo>
                <a:lnTo>
                  <a:pt x="34543" y="1017269"/>
                </a:lnTo>
                <a:lnTo>
                  <a:pt x="445769" y="1017269"/>
                </a:lnTo>
                <a:lnTo>
                  <a:pt x="445769" y="1010919"/>
                </a:lnTo>
                <a:lnTo>
                  <a:pt x="44450" y="1010919"/>
                </a:lnTo>
                <a:lnTo>
                  <a:pt x="38100" y="1004569"/>
                </a:lnTo>
                <a:lnTo>
                  <a:pt x="44450" y="1004569"/>
                </a:lnTo>
                <a:lnTo>
                  <a:pt x="44450" y="63500"/>
                </a:lnTo>
                <a:close/>
              </a:path>
              <a:path w="458470" h="2021839">
                <a:moveTo>
                  <a:pt x="455675" y="1004569"/>
                </a:moveTo>
                <a:lnTo>
                  <a:pt x="44450" y="1004569"/>
                </a:lnTo>
                <a:lnTo>
                  <a:pt x="44450" y="1010919"/>
                </a:lnTo>
                <a:lnTo>
                  <a:pt x="445769" y="1010919"/>
                </a:lnTo>
                <a:lnTo>
                  <a:pt x="452119" y="1017269"/>
                </a:lnTo>
                <a:lnTo>
                  <a:pt x="458469" y="1017269"/>
                </a:lnTo>
                <a:lnTo>
                  <a:pt x="458469" y="1007363"/>
                </a:lnTo>
                <a:lnTo>
                  <a:pt x="455675" y="1004569"/>
                </a:lnTo>
                <a:close/>
              </a:path>
              <a:path w="458470" h="2021839">
                <a:moveTo>
                  <a:pt x="44450" y="1004569"/>
                </a:moveTo>
                <a:lnTo>
                  <a:pt x="38100" y="1004569"/>
                </a:lnTo>
                <a:lnTo>
                  <a:pt x="44450" y="1010919"/>
                </a:lnTo>
                <a:lnTo>
                  <a:pt x="44450" y="1004569"/>
                </a:lnTo>
                <a:close/>
              </a:path>
              <a:path w="458470" h="202183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458470" h="202183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7534" y="5708141"/>
            <a:ext cx="1023619" cy="626110"/>
          </a:xfrm>
          <a:custGeom>
            <a:avLst/>
            <a:gdLst/>
            <a:ahLst/>
            <a:cxnLst/>
            <a:rect l="l" t="t" r="r" b="b"/>
            <a:pathLst>
              <a:path w="1023620" h="626110">
                <a:moveTo>
                  <a:pt x="505460" y="613079"/>
                </a:moveTo>
                <a:lnTo>
                  <a:pt x="0" y="613079"/>
                </a:lnTo>
                <a:lnTo>
                  <a:pt x="0" y="625779"/>
                </a:lnTo>
                <a:lnTo>
                  <a:pt x="515365" y="625779"/>
                </a:lnTo>
                <a:lnTo>
                  <a:pt x="518160" y="622947"/>
                </a:lnTo>
                <a:lnTo>
                  <a:pt x="518160" y="619429"/>
                </a:lnTo>
                <a:lnTo>
                  <a:pt x="505460" y="619429"/>
                </a:lnTo>
                <a:lnTo>
                  <a:pt x="505460" y="613079"/>
                </a:lnTo>
                <a:close/>
              </a:path>
              <a:path w="1023620" h="626110">
                <a:moveTo>
                  <a:pt x="947419" y="31750"/>
                </a:moveTo>
                <a:lnTo>
                  <a:pt x="508381" y="31750"/>
                </a:lnTo>
                <a:lnTo>
                  <a:pt x="505460" y="34594"/>
                </a:lnTo>
                <a:lnTo>
                  <a:pt x="505460" y="619429"/>
                </a:lnTo>
                <a:lnTo>
                  <a:pt x="511810" y="613079"/>
                </a:lnTo>
                <a:lnTo>
                  <a:pt x="518160" y="613079"/>
                </a:lnTo>
                <a:lnTo>
                  <a:pt x="518160" y="44450"/>
                </a:lnTo>
                <a:lnTo>
                  <a:pt x="511810" y="44450"/>
                </a:lnTo>
                <a:lnTo>
                  <a:pt x="518160" y="38100"/>
                </a:lnTo>
                <a:lnTo>
                  <a:pt x="947419" y="38100"/>
                </a:lnTo>
                <a:lnTo>
                  <a:pt x="947419" y="31750"/>
                </a:lnTo>
                <a:close/>
              </a:path>
              <a:path w="1023620" h="626110">
                <a:moveTo>
                  <a:pt x="518160" y="613079"/>
                </a:moveTo>
                <a:lnTo>
                  <a:pt x="511810" y="613079"/>
                </a:lnTo>
                <a:lnTo>
                  <a:pt x="505460" y="619429"/>
                </a:lnTo>
                <a:lnTo>
                  <a:pt x="518160" y="619429"/>
                </a:lnTo>
                <a:lnTo>
                  <a:pt x="518160" y="613079"/>
                </a:lnTo>
                <a:close/>
              </a:path>
              <a:path w="1023620" h="626110">
                <a:moveTo>
                  <a:pt x="947419" y="0"/>
                </a:moveTo>
                <a:lnTo>
                  <a:pt x="947419" y="76200"/>
                </a:lnTo>
                <a:lnTo>
                  <a:pt x="1010919" y="44450"/>
                </a:lnTo>
                <a:lnTo>
                  <a:pt x="960119" y="44450"/>
                </a:lnTo>
                <a:lnTo>
                  <a:pt x="960119" y="31750"/>
                </a:lnTo>
                <a:lnTo>
                  <a:pt x="1010919" y="31750"/>
                </a:lnTo>
                <a:lnTo>
                  <a:pt x="947419" y="0"/>
                </a:lnTo>
                <a:close/>
              </a:path>
              <a:path w="1023620" h="626110">
                <a:moveTo>
                  <a:pt x="518160" y="38100"/>
                </a:moveTo>
                <a:lnTo>
                  <a:pt x="511810" y="44450"/>
                </a:lnTo>
                <a:lnTo>
                  <a:pt x="518160" y="44450"/>
                </a:lnTo>
                <a:lnTo>
                  <a:pt x="518160" y="38100"/>
                </a:lnTo>
                <a:close/>
              </a:path>
              <a:path w="1023620" h="626110">
                <a:moveTo>
                  <a:pt x="947419" y="38100"/>
                </a:moveTo>
                <a:lnTo>
                  <a:pt x="518160" y="38100"/>
                </a:lnTo>
                <a:lnTo>
                  <a:pt x="518160" y="44450"/>
                </a:lnTo>
                <a:lnTo>
                  <a:pt x="947419" y="44450"/>
                </a:lnTo>
                <a:lnTo>
                  <a:pt x="947419" y="38100"/>
                </a:lnTo>
                <a:close/>
              </a:path>
              <a:path w="1023620" h="626110">
                <a:moveTo>
                  <a:pt x="1010919" y="31750"/>
                </a:moveTo>
                <a:lnTo>
                  <a:pt x="960119" y="31750"/>
                </a:lnTo>
                <a:lnTo>
                  <a:pt x="960119" y="44450"/>
                </a:lnTo>
                <a:lnTo>
                  <a:pt x="1010919" y="44450"/>
                </a:lnTo>
                <a:lnTo>
                  <a:pt x="1023619" y="38100"/>
                </a:lnTo>
                <a:lnTo>
                  <a:pt x="1010919" y="3175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3629" y="1114755"/>
            <a:ext cx="1092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Behind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191" y="3731514"/>
            <a:ext cx="1361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In</a:t>
            </a:r>
            <a:r>
              <a:rPr sz="2800" i="1" spc="-90" dirty="0">
                <a:solidFill>
                  <a:srgbClr val="780F48"/>
                </a:solidFill>
                <a:latin typeface="MV Boli"/>
                <a:cs typeface="MV Boli"/>
              </a:rPr>
              <a:t> 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front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2995" y="4155770"/>
            <a:ext cx="102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Be</a:t>
            </a:r>
            <a:r>
              <a:rPr sz="2800" i="1" spc="-20" dirty="0">
                <a:solidFill>
                  <a:srgbClr val="780F48"/>
                </a:solidFill>
                <a:latin typeface="MV Boli"/>
                <a:cs typeface="MV Boli"/>
              </a:rPr>
              <a:t>s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ide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1622" y="636269"/>
            <a:ext cx="2500630" cy="76200"/>
          </a:xfrm>
          <a:custGeom>
            <a:avLst/>
            <a:gdLst/>
            <a:ahLst/>
            <a:cxnLst/>
            <a:rect l="l" t="t" r="r" b="b"/>
            <a:pathLst>
              <a:path w="2500629" h="76200">
                <a:moveTo>
                  <a:pt x="2424176" y="0"/>
                </a:moveTo>
                <a:lnTo>
                  <a:pt x="2424176" y="76200"/>
                </a:lnTo>
                <a:lnTo>
                  <a:pt x="2487676" y="44450"/>
                </a:lnTo>
                <a:lnTo>
                  <a:pt x="2436876" y="44450"/>
                </a:lnTo>
                <a:lnTo>
                  <a:pt x="2436876" y="31750"/>
                </a:lnTo>
                <a:lnTo>
                  <a:pt x="2487676" y="31750"/>
                </a:lnTo>
                <a:lnTo>
                  <a:pt x="2424176" y="0"/>
                </a:lnTo>
                <a:close/>
              </a:path>
              <a:path w="2500629" h="76200">
                <a:moveTo>
                  <a:pt x="24241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24176" y="44450"/>
                </a:lnTo>
                <a:lnTo>
                  <a:pt x="2424176" y="31750"/>
                </a:lnTo>
                <a:close/>
              </a:path>
              <a:path w="2500629" h="76200">
                <a:moveTo>
                  <a:pt x="2487676" y="31750"/>
                </a:moveTo>
                <a:lnTo>
                  <a:pt x="2436876" y="31750"/>
                </a:lnTo>
                <a:lnTo>
                  <a:pt x="2436876" y="44450"/>
                </a:lnTo>
                <a:lnTo>
                  <a:pt x="2487676" y="44450"/>
                </a:lnTo>
                <a:lnTo>
                  <a:pt x="2500376" y="38100"/>
                </a:lnTo>
                <a:lnTo>
                  <a:pt x="2487676" y="3175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50763" y="434721"/>
            <a:ext cx="9124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780F48"/>
                </a:solidFill>
                <a:latin typeface="MV Boli"/>
                <a:cs typeface="MV Boli"/>
              </a:rPr>
              <a:t>Rig</a:t>
            </a:r>
            <a:r>
              <a:rPr sz="2800" i="1" spc="-15" dirty="0">
                <a:solidFill>
                  <a:srgbClr val="780F48"/>
                </a:solidFill>
                <a:latin typeface="MV Boli"/>
                <a:cs typeface="MV Boli"/>
              </a:rPr>
              <a:t>h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t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0626" y="6046114"/>
            <a:ext cx="74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Le</a:t>
            </a:r>
            <a:r>
              <a:rPr sz="2800" i="1" spc="-15" dirty="0">
                <a:solidFill>
                  <a:srgbClr val="780F48"/>
                </a:solidFill>
                <a:latin typeface="MV Boli"/>
                <a:cs typeface="MV Boli"/>
              </a:rPr>
              <a:t>f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t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72505" y="6415404"/>
            <a:ext cx="2830830" cy="104139"/>
          </a:xfrm>
          <a:custGeom>
            <a:avLst/>
            <a:gdLst/>
            <a:ahLst/>
            <a:cxnLst/>
            <a:rect l="l" t="t" r="r" b="b"/>
            <a:pathLst>
              <a:path w="2830829" h="104140">
                <a:moveTo>
                  <a:pt x="76274" y="31742"/>
                </a:moveTo>
                <a:lnTo>
                  <a:pt x="75999" y="44429"/>
                </a:lnTo>
                <a:lnTo>
                  <a:pt x="2830576" y="103708"/>
                </a:lnTo>
                <a:lnTo>
                  <a:pt x="2830829" y="91020"/>
                </a:lnTo>
                <a:lnTo>
                  <a:pt x="76274" y="31742"/>
                </a:lnTo>
                <a:close/>
              </a:path>
              <a:path w="2830829" h="104140">
                <a:moveTo>
                  <a:pt x="76962" y="0"/>
                </a:moveTo>
                <a:lnTo>
                  <a:pt x="0" y="36449"/>
                </a:lnTo>
                <a:lnTo>
                  <a:pt x="75311" y="76174"/>
                </a:lnTo>
                <a:lnTo>
                  <a:pt x="75999" y="44429"/>
                </a:lnTo>
                <a:lnTo>
                  <a:pt x="63373" y="44157"/>
                </a:lnTo>
                <a:lnTo>
                  <a:pt x="63627" y="31470"/>
                </a:lnTo>
                <a:lnTo>
                  <a:pt x="76279" y="31470"/>
                </a:lnTo>
                <a:lnTo>
                  <a:pt x="76962" y="0"/>
                </a:lnTo>
                <a:close/>
              </a:path>
              <a:path w="2830829" h="104140">
                <a:moveTo>
                  <a:pt x="63627" y="31470"/>
                </a:moveTo>
                <a:lnTo>
                  <a:pt x="63373" y="44157"/>
                </a:lnTo>
                <a:lnTo>
                  <a:pt x="75999" y="44429"/>
                </a:lnTo>
                <a:lnTo>
                  <a:pt x="76274" y="31742"/>
                </a:lnTo>
                <a:lnTo>
                  <a:pt x="63627" y="31470"/>
                </a:lnTo>
                <a:close/>
              </a:path>
              <a:path w="2830829" h="104140">
                <a:moveTo>
                  <a:pt x="76279" y="31470"/>
                </a:moveTo>
                <a:lnTo>
                  <a:pt x="63627" y="31470"/>
                </a:lnTo>
                <a:lnTo>
                  <a:pt x="76274" y="31742"/>
                </a:lnTo>
                <a:lnTo>
                  <a:pt x="76279" y="3147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D446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3100" y="1376934"/>
            <a:ext cx="26473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1F5F"/>
                </a:solidFill>
                <a:latin typeface="Articulate Light"/>
                <a:cs typeface="Articulate Light"/>
              </a:rPr>
              <a:t>Lets</a:t>
            </a:r>
            <a:r>
              <a:rPr sz="5400" b="1" spc="-70" dirty="0">
                <a:solidFill>
                  <a:srgbClr val="001F5F"/>
                </a:solidFill>
                <a:latin typeface="Articulate Light"/>
                <a:cs typeface="Articulate Light"/>
              </a:rPr>
              <a:t> </a:t>
            </a:r>
            <a:r>
              <a:rPr sz="5400" b="1" spc="-30" dirty="0">
                <a:solidFill>
                  <a:srgbClr val="001F5F"/>
                </a:solidFill>
                <a:latin typeface="Articulate Light"/>
                <a:cs typeface="Articulate Light"/>
              </a:rPr>
              <a:t>read</a:t>
            </a:r>
            <a:endParaRPr sz="5400">
              <a:latin typeface="Articulate Light"/>
              <a:cs typeface="Articulate Light"/>
            </a:endParaRPr>
          </a:p>
          <a:p>
            <a:pPr algn="ctr">
              <a:lnSpc>
                <a:spcPct val="100000"/>
              </a:lnSpc>
            </a:pPr>
            <a:r>
              <a:rPr sz="5400" b="1" spc="-5" dirty="0">
                <a:solidFill>
                  <a:srgbClr val="001F5F"/>
                </a:solidFill>
                <a:latin typeface="Articulate Light"/>
                <a:cs typeface="Articulate Light"/>
              </a:rPr>
              <a:t>a</a:t>
            </a:r>
            <a:r>
              <a:rPr sz="5400" b="1" spc="-30" dirty="0">
                <a:solidFill>
                  <a:srgbClr val="001F5F"/>
                </a:solidFill>
                <a:latin typeface="Articulate Light"/>
                <a:cs typeface="Articulate Light"/>
              </a:rPr>
              <a:t> </a:t>
            </a:r>
            <a:r>
              <a:rPr sz="5400" b="1" spc="-5" dirty="0">
                <a:solidFill>
                  <a:srgbClr val="001F5F"/>
                </a:solidFill>
                <a:latin typeface="Articulate Light"/>
                <a:cs typeface="Articulate Light"/>
              </a:rPr>
              <a:t>story</a:t>
            </a:r>
            <a:endParaRPr sz="5400">
              <a:latin typeface="Articulate Light"/>
              <a:cs typeface="Articulat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06" y="18634"/>
            <a:ext cx="12149693" cy="6839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520" y="662431"/>
            <a:ext cx="23006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Identify: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Illustration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Caption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307" y="1137665"/>
            <a:ext cx="70034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dirty="0">
                <a:solidFill>
                  <a:srgbClr val="351D8B"/>
                </a:solidFill>
                <a:latin typeface="MV Boli"/>
                <a:cs typeface="MV Boli"/>
              </a:rPr>
              <a:t>Pre-Reading</a:t>
            </a:r>
            <a:r>
              <a:rPr sz="5400" b="1" i="1" spc="-135" dirty="0">
                <a:solidFill>
                  <a:srgbClr val="351D8B"/>
                </a:solidFill>
                <a:latin typeface="MV Boli"/>
                <a:cs typeface="MV Boli"/>
              </a:rPr>
              <a:t> </a:t>
            </a:r>
            <a:r>
              <a:rPr sz="5400" b="1" i="1" spc="0" dirty="0">
                <a:solidFill>
                  <a:srgbClr val="351D8B"/>
                </a:solidFill>
                <a:latin typeface="MV Boli"/>
                <a:cs typeface="MV Boli"/>
              </a:rPr>
              <a:t>Activities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812" y="2600959"/>
            <a:ext cx="10006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What </a:t>
            </a:r>
            <a:r>
              <a:rPr sz="3600" spc="-5" dirty="0">
                <a:latin typeface="Arial"/>
                <a:cs typeface="Arial"/>
              </a:rPr>
              <a:t>do you think this </a:t>
            </a:r>
            <a:r>
              <a:rPr sz="3600" dirty="0">
                <a:latin typeface="Arial"/>
                <a:cs typeface="Arial"/>
              </a:rPr>
              <a:t>story is </a:t>
            </a:r>
            <a:r>
              <a:rPr sz="3600" spc="-5" dirty="0">
                <a:latin typeface="Arial"/>
                <a:cs typeface="Arial"/>
              </a:rPr>
              <a:t>about </a:t>
            </a:r>
            <a:r>
              <a:rPr sz="3600" dirty="0">
                <a:latin typeface="Arial"/>
                <a:cs typeface="Arial"/>
              </a:rPr>
              <a:t>from the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title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and the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illustration?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4"/>
            <a:ext cx="12191205" cy="6857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6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368A3FB8-DFA5-427D-BD09-E3B168EAB89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7"/>
  <p:tag name="ISPRING_PRESENTATION_TITLE" val="ESLAO-4-7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247</Words>
  <Application>Microsoft Office PowerPoint</Application>
  <PresentationFormat>Widescreen</PresentationFormat>
  <Paragraphs>75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Articulate Light</vt:lpstr>
      <vt:lpstr>Calibri</vt:lpstr>
      <vt:lpstr>Century Gothic</vt:lpstr>
      <vt:lpstr>Corbel</vt:lpstr>
      <vt:lpstr>Courier New</vt:lpstr>
      <vt:lpstr>Franklin Gothic Medium</vt:lpstr>
      <vt:lpstr>MV Boli</vt:lpstr>
      <vt:lpstr>Times New Roman</vt:lpstr>
      <vt:lpstr>Wingdings</vt:lpstr>
      <vt:lpstr>Office Theme</vt:lpstr>
      <vt:lpstr>PowerPoint Presentation</vt:lpstr>
      <vt:lpstr>PowerPoint Presentation</vt:lpstr>
      <vt:lpstr>Title Headlines  Captions  Illustrations</vt:lpstr>
      <vt:lpstr>Prepositions Example: Where is the pig?  The pig is beside the peacock.</vt:lpstr>
      <vt:lpstr>PowerPoint Presentation</vt:lpstr>
      <vt:lpstr>PowerPoint Presentation</vt:lpstr>
      <vt:lpstr>Pre-Reading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a definition of the ‘fl’ words.</vt:lpstr>
      <vt:lpstr>Write a definition of the ‘fl’ words.</vt:lpstr>
      <vt:lpstr>Write a definition of the ‘fl’ words.</vt:lpstr>
      <vt:lpstr>PowerPoint Presentation</vt:lpstr>
      <vt:lpstr>Homework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ESLAO-4-7-Slides-Student</dc:title>
  <dc:creator>Kiran Virani</dc:creator>
  <cp:lastModifiedBy>Lakshmi Priya</cp:lastModifiedBy>
  <cp:revision>3</cp:revision>
  <dcterms:created xsi:type="dcterms:W3CDTF">2018-06-12T16:51:45Z</dcterms:created>
  <dcterms:modified xsi:type="dcterms:W3CDTF">2018-06-12T16:53:19Z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