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9"/>
  </p:notesMasterIdLst>
  <p:sldIdLst>
    <p:sldId id="256" r:id="rId2"/>
    <p:sldId id="411" r:id="rId3"/>
    <p:sldId id="412" r:id="rId4"/>
    <p:sldId id="387" r:id="rId5"/>
    <p:sldId id="409" r:id="rId6"/>
    <p:sldId id="313" r:id="rId7"/>
    <p:sldId id="360" r:id="rId8"/>
    <p:sldId id="389" r:id="rId9"/>
    <p:sldId id="404" r:id="rId10"/>
    <p:sldId id="390" r:id="rId11"/>
    <p:sldId id="391" r:id="rId12"/>
    <p:sldId id="392" r:id="rId13"/>
    <p:sldId id="393" r:id="rId14"/>
    <p:sldId id="394" r:id="rId15"/>
    <p:sldId id="395" r:id="rId16"/>
    <p:sldId id="396" r:id="rId17"/>
    <p:sldId id="397" r:id="rId18"/>
    <p:sldId id="398" r:id="rId19"/>
    <p:sldId id="399" r:id="rId20"/>
    <p:sldId id="400" r:id="rId21"/>
    <p:sldId id="401" r:id="rId22"/>
    <p:sldId id="402" r:id="rId23"/>
    <p:sldId id="403" r:id="rId24"/>
    <p:sldId id="405" r:id="rId25"/>
    <p:sldId id="406" r:id="rId26"/>
    <p:sldId id="407" r:id="rId27"/>
    <p:sldId id="414" r:id="rId28"/>
    <p:sldId id="266" r:id="rId29"/>
    <p:sldId id="408" r:id="rId30"/>
    <p:sldId id="374" r:id="rId31"/>
    <p:sldId id="375" r:id="rId32"/>
    <p:sldId id="376" r:id="rId33"/>
    <p:sldId id="377" r:id="rId34"/>
    <p:sldId id="413" r:id="rId35"/>
    <p:sldId id="415" r:id="rId36"/>
    <p:sldId id="388" r:id="rId37"/>
    <p:sldId id="384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74" autoAdjust="0"/>
    <p:restoredTop sz="78229" autoAdjust="0"/>
  </p:normalViewPr>
  <p:slideViewPr>
    <p:cSldViewPr snapToGrid="0">
      <p:cViewPr varScale="1">
        <p:scale>
          <a:sx n="62" d="100"/>
          <a:sy n="62" d="100"/>
        </p:scale>
        <p:origin x="92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6C8207-BB2A-440C-9C07-03D8257EAB7C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9C2918-7C4F-4820-828D-55075BE03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71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 the students</a:t>
            </a:r>
            <a:r>
              <a:rPr lang="en-US" baseline="0" dirty="0"/>
              <a:t> to the unit.</a:t>
            </a:r>
          </a:p>
          <a:p>
            <a:r>
              <a:rPr lang="en-US" baseline="0" dirty="0"/>
              <a:t>Ask the students how there week has been and discuss some of the fun things they did at school or for fun to establish a rapport with your students.</a:t>
            </a:r>
          </a:p>
          <a:p>
            <a:endParaRPr lang="en-US" baseline="0" dirty="0"/>
          </a:p>
          <a:p>
            <a:r>
              <a:rPr lang="en-US" baseline="0" dirty="0"/>
              <a:t>Ask the students if they have been to the Zoo before? What animals did they see? What animals can they see in this picture.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476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m45yDiscuss the</a:t>
            </a:r>
            <a:r>
              <a:rPr lang="en-US" baseline="0" dirty="0"/>
              <a:t> goals for todays lesson. Emphasize to the students that there writing and pictures must be descriptive.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142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http://www.eslgamesplus.com/farm-domestic-animals-vocabulary-esl-memory-game/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429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m45yDiscuss the</a:t>
            </a:r>
            <a:r>
              <a:rPr lang="en-US" baseline="0" dirty="0"/>
              <a:t> goals for todays lesson. Emphasize to the students that there writing and pictures must be descriptive.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357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m45yDiscuss the</a:t>
            </a:r>
            <a:r>
              <a:rPr lang="en-US" baseline="0" dirty="0"/>
              <a:t> goals for todays lesson. Emphasize to the students that there writing and pictures must be descriptive.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947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248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m45yDiscuss the</a:t>
            </a:r>
            <a:r>
              <a:rPr lang="en-US" baseline="0" dirty="0"/>
              <a:t> goals for todays lesson. Emphasize to the students that there writing and pictures must be descriptive.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317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4D1BDAF-937E-4EC8-90C1-1FC752763539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067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82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414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498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8347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13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23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15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742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38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45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D4D1BDAF-937E-4EC8-90C1-1FC752763539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455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1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image" Target="../media/image1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image" Target="../media/image1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image" Target="../media/image2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3" y="248813"/>
            <a:ext cx="11675166" cy="64256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" y="5399955"/>
            <a:ext cx="11155680" cy="120032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ookman Old Style" panose="02050604050505020204" pitchFamily="18" charset="0"/>
              </a:rPr>
              <a:t>Welcome to the Animal Kingdom! </a:t>
            </a:r>
          </a:p>
          <a:p>
            <a:pPr algn="ctr"/>
            <a:r>
              <a:rPr lang="en-US" sz="3600" b="1" dirty="0">
                <a:latin typeface="Bookman Old Style" panose="02050604050505020204" pitchFamily="18" charset="0"/>
              </a:rPr>
              <a:t>This is Lesson 8!</a:t>
            </a:r>
            <a:endParaRPr lang="en-US" sz="20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828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5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61"/>
    </mc:Choice>
    <mc:Fallback xmlns="">
      <p:transition spd="slow" advTm="15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57"/>
    </mc:Choice>
    <mc:Fallback xmlns="">
      <p:transition spd="slow" advTm="12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7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82"/>
    </mc:Choice>
    <mc:Fallback xmlns="">
      <p:transition spd="slow" advTm="15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2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00"/>
    </mc:Choice>
    <mc:Fallback xmlns="">
      <p:transition spd="slow" advTm="10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9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23"/>
    </mc:Choice>
    <mc:Fallback xmlns="">
      <p:transition spd="slow" advTm="14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9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03"/>
    </mc:Choice>
    <mc:Fallback xmlns="">
      <p:transition spd="slow" advTm="14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7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33"/>
    </mc:Choice>
    <mc:Fallback xmlns="">
      <p:transition spd="slow" advTm="10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6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01"/>
    </mc:Choice>
    <mc:Fallback xmlns="">
      <p:transition spd="slow" advTm="13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9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70"/>
    </mc:Choice>
    <mc:Fallback xmlns="">
      <p:transition spd="slow" advTm="7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24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1"/>
    </mc:Choice>
    <mc:Fallback xmlns="">
      <p:transition spd="slow" advTm="7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0284" y="980902"/>
            <a:ext cx="9759141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>
                <a:solidFill>
                  <a:schemeClr val="accent4"/>
                </a:solidFill>
                <a:latin typeface="Flama Condensed Medium" panose="02000000000000000000" pitchFamily="50" charset="0"/>
              </a:rPr>
              <a:t>Watch the song ‘We Are Chicken’</a:t>
            </a:r>
          </a:p>
          <a:p>
            <a:endParaRPr lang="en-US" sz="3600" dirty="0">
              <a:latin typeface="Flama Condensed Medium" panose="02000000000000000000" pitchFamily="50" charset="0"/>
            </a:endParaRPr>
          </a:p>
          <a:p>
            <a:r>
              <a:rPr lang="en-US" sz="4000" dirty="0">
                <a:latin typeface="Flama Condensed Medium" panose="02000000000000000000" pitchFamily="50" charset="0"/>
              </a:rPr>
              <a:t>Talk about the song with the class. </a:t>
            </a:r>
          </a:p>
          <a:p>
            <a:br>
              <a:rPr lang="en-US" sz="4000" dirty="0">
                <a:latin typeface="Flama Condensed Medium" panose="02000000000000000000" pitchFamily="50" charset="0"/>
              </a:rPr>
            </a:br>
            <a:r>
              <a:rPr lang="en-US" sz="4000" dirty="0">
                <a:latin typeface="Flama Condensed Medium" panose="02000000000000000000" pitchFamily="50" charset="0"/>
              </a:rPr>
              <a:t>What are the chickens singing about?</a:t>
            </a:r>
          </a:p>
          <a:p>
            <a:endParaRPr lang="en-US" sz="3600" dirty="0">
              <a:latin typeface="Flama Condensed Medium" panose="02000000000000000000" pitchFamily="50" charset="0"/>
            </a:endParaRPr>
          </a:p>
          <a:p>
            <a:endParaRPr lang="en-CA" sz="3600" dirty="0">
              <a:latin typeface="Flama Condensed Medium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3661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2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48"/>
    </mc:Choice>
    <mc:Fallback xmlns="">
      <p:transition spd="slow" advTm="7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4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58"/>
    </mc:Choice>
    <mc:Fallback xmlns="">
      <p:transition spd="slow" advTm="9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14"/>
    </mc:Choice>
    <mc:Fallback xmlns="">
      <p:transition spd="slow" advTm="9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3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8"/>
    </mc:Choice>
    <mc:Fallback xmlns="">
      <p:transition spd="slow" advTm="5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0210" y="278336"/>
            <a:ext cx="9908771" cy="760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u="sng" dirty="0">
                <a:solidFill>
                  <a:srgbClr val="FF0000"/>
                </a:solidFill>
                <a:latin typeface="Flama Condensed Medium" panose="02000000000000000000" pitchFamily="50" charset="0"/>
              </a:rPr>
              <a:t>Post-Reading Activity:</a:t>
            </a:r>
          </a:p>
          <a:p>
            <a:endParaRPr lang="en-US" sz="4000" dirty="0">
              <a:latin typeface="Flama Condensed Medium" panose="02000000000000000000" pitchFamily="50" charset="0"/>
            </a:endParaRPr>
          </a:p>
          <a:p>
            <a:r>
              <a:rPr lang="en-US" sz="4000" dirty="0">
                <a:latin typeface="Flama Condensed Medium" panose="02000000000000000000" pitchFamily="50" charset="0"/>
              </a:rPr>
              <a:t>How would you describe the little yellow chicken’s friends?</a:t>
            </a:r>
          </a:p>
          <a:p>
            <a:endParaRPr lang="en-US" sz="4000" dirty="0">
              <a:latin typeface="Flama Condensed Medium" panose="02000000000000000000" pitchFamily="50" charset="0"/>
            </a:endParaRPr>
          </a:p>
          <a:p>
            <a:r>
              <a:rPr lang="en-US" sz="4000" dirty="0">
                <a:latin typeface="Flama Condensed Medium" panose="02000000000000000000" pitchFamily="50" charset="0"/>
              </a:rPr>
              <a:t>How did the chicken prepare for the party?</a:t>
            </a:r>
          </a:p>
          <a:p>
            <a:endParaRPr lang="en-US" sz="4000" dirty="0">
              <a:latin typeface="Flama Condensed Medium" panose="02000000000000000000" pitchFamily="50" charset="0"/>
            </a:endParaRPr>
          </a:p>
          <a:p>
            <a:r>
              <a:rPr lang="en-US" sz="4000" dirty="0">
                <a:latin typeface="Flama Condensed Medium" panose="02000000000000000000" pitchFamily="50" charset="0"/>
              </a:rPr>
              <a:t>Think of four describing words for the little yellow chicken.</a:t>
            </a:r>
          </a:p>
          <a:p>
            <a:endParaRPr lang="en-US" sz="4000" dirty="0">
              <a:latin typeface="Flama Condensed Medium" panose="02000000000000000000" pitchFamily="50" charset="0"/>
            </a:endParaRPr>
          </a:p>
          <a:p>
            <a:endParaRPr lang="en-US" sz="4000" dirty="0">
              <a:latin typeface="Flama Condensed Medium" panose="02000000000000000000" pitchFamily="50" charset="0"/>
            </a:endParaRPr>
          </a:p>
          <a:p>
            <a:endParaRPr lang="en-US" sz="4000" dirty="0">
              <a:latin typeface="Flama Condensed Medium" panose="02000000000000000000" pitchFamily="50" charset="0"/>
            </a:endParaRPr>
          </a:p>
          <a:p>
            <a:endParaRPr lang="en-US" sz="4000" dirty="0">
              <a:latin typeface="Flama Condensed Medium" panose="02000000000000000000" pitchFamily="50" charset="0"/>
            </a:endParaRPr>
          </a:p>
          <a:p>
            <a:endParaRPr lang="en-CA" sz="4000" dirty="0">
              <a:latin typeface="Flama Condensed Medium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3211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0805" y="194088"/>
            <a:ext cx="9908771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u="sng" dirty="0">
                <a:solidFill>
                  <a:srgbClr val="FF0000"/>
                </a:solidFill>
                <a:latin typeface="Flama Condensed Medium" panose="02000000000000000000" pitchFamily="50" charset="0"/>
              </a:rPr>
              <a:t>Creative Thinking Activity:</a:t>
            </a:r>
            <a:endParaRPr lang="en-US" sz="3600" dirty="0">
              <a:latin typeface="Flama Condensed Medium" panose="02000000000000000000" pitchFamily="50" charset="0"/>
            </a:endParaRPr>
          </a:p>
          <a:p>
            <a:r>
              <a:rPr lang="en-US" sz="3600" dirty="0">
                <a:latin typeface="Flama Condensed Medium" panose="02000000000000000000" pitchFamily="50" charset="0"/>
              </a:rPr>
              <a:t>In the story, the chicken’s friends are rude and lazy. They don’t help the little yellow chicken plan his party.</a:t>
            </a:r>
          </a:p>
          <a:p>
            <a:endParaRPr lang="en-US" sz="3600" dirty="0">
              <a:latin typeface="Flama Condensed Medium" panose="02000000000000000000" pitchFamily="50" charset="0"/>
            </a:endParaRPr>
          </a:p>
          <a:p>
            <a:r>
              <a:rPr lang="en-US" sz="3600" dirty="0">
                <a:latin typeface="Flama Condensed Medium" panose="02000000000000000000" pitchFamily="50" charset="0"/>
              </a:rPr>
              <a:t>Let’s continue the story. What happens after to the little yellow chicken and his friends.</a:t>
            </a:r>
          </a:p>
          <a:p>
            <a:endParaRPr lang="en-US" sz="3600" dirty="0">
              <a:latin typeface="Flama Condensed Medium" panose="02000000000000000000" pitchFamily="50" charset="0"/>
            </a:endParaRPr>
          </a:p>
          <a:p>
            <a:r>
              <a:rPr lang="en-US" sz="3600" dirty="0">
                <a:latin typeface="Flama Condensed Medium" panose="02000000000000000000" pitchFamily="50" charset="0"/>
              </a:rPr>
              <a:t>Brainstorm some ideas as a class and choose one to write about.</a:t>
            </a:r>
          </a:p>
          <a:p>
            <a:endParaRPr lang="en-CA" sz="4000" dirty="0">
              <a:latin typeface="Flama Condensed Medium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1340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-Point Star 1"/>
          <p:cNvSpPr/>
          <p:nvPr/>
        </p:nvSpPr>
        <p:spPr>
          <a:xfrm>
            <a:off x="3757353" y="1346662"/>
            <a:ext cx="4039985" cy="3524596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Flama Condensed Medium" panose="02000000000000000000" pitchFamily="50" charset="0"/>
              </a:rPr>
              <a:t>Ideas for the story</a:t>
            </a:r>
            <a:endParaRPr lang="en-CA" sz="3600" dirty="0">
              <a:latin typeface="Flama Condensed Medium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3258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abci-english.at/Graphics/Learnin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53" y="0"/>
            <a:ext cx="11674464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970472" y="1714500"/>
            <a:ext cx="10866852" cy="40386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endParaRPr lang="en-US" sz="2800" dirty="0">
              <a:solidFill>
                <a:schemeClr val="bg2">
                  <a:lumMod val="10000"/>
                </a:schemeClr>
              </a:solidFill>
              <a:latin typeface="Franklin Gothic Medium" panose="020B0603020102020204" pitchFamily="34" charset="0"/>
            </a:endParaRPr>
          </a:p>
          <a:p>
            <a:pPr marL="45720" indent="0">
              <a:buFont typeface="Corbel" pitchFamily="34" charset="0"/>
              <a:buNone/>
            </a:pP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Flama Condensed Medium" panose="02000000000000000000" pitchFamily="50" charset="0"/>
              </a:rPr>
              <a:t>Students will:</a:t>
            </a:r>
          </a:p>
          <a:p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Flama Condensed Medium" panose="02000000000000000000" pitchFamily="50" charset="0"/>
              </a:rPr>
              <a:t>Learn to use sounds (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Flama Condensed Medium" panose="02000000000000000000" pitchFamily="50" charset="0"/>
              </a:rPr>
              <a:t>th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Flama Condensed Medium" panose="02000000000000000000" pitchFamily="50" charset="0"/>
              </a:rPr>
              <a:t>) in speech and sentences.</a:t>
            </a:r>
          </a:p>
          <a:p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Flama Condensed Medium" panose="02000000000000000000" pitchFamily="50" charset="0"/>
              </a:rPr>
              <a:t>Identify the subject, verb and object in a sentence. </a:t>
            </a:r>
            <a:r>
              <a:rPr lang="en-US" sz="6000" dirty="0">
                <a:solidFill>
                  <a:schemeClr val="bg2">
                    <a:lumMod val="10000"/>
                  </a:schemeClr>
                </a:solidFill>
                <a:latin typeface="Flama Condensed Medium" panose="02000000000000000000" pitchFamily="50" charset="0"/>
                <a:sym typeface="Wingdings" panose="05000000000000000000" pitchFamily="2" charset="2"/>
              </a:rPr>
              <a:t></a:t>
            </a:r>
            <a:endParaRPr lang="en-US" sz="6000" dirty="0">
              <a:solidFill>
                <a:schemeClr val="bg2">
                  <a:lumMod val="10000"/>
                </a:schemeClr>
              </a:solidFill>
              <a:latin typeface="Flama Condensed Medium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795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27965" y="669478"/>
            <a:ext cx="909224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FF0000"/>
                </a:solidFill>
                <a:latin typeface="Flama Condensed Medium" panose="02000000000000000000" pitchFamily="50" charset="0"/>
              </a:rPr>
              <a:t>LEARNING OUR WORDS!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31" y="444753"/>
            <a:ext cx="3792111" cy="227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534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5459" y="251013"/>
            <a:ext cx="1131345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srgbClr val="FF0000"/>
                </a:solidFill>
                <a:latin typeface="Flama Condensed Medium" panose="02000000000000000000" pitchFamily="50" charset="0"/>
              </a:rPr>
              <a:t>Vocabulary Activity</a:t>
            </a:r>
          </a:p>
          <a:p>
            <a:endParaRPr lang="en-US" sz="4000" dirty="0">
              <a:latin typeface="Flama Condensed Medium" panose="02000000000000000000" pitchFamily="50" charset="0"/>
            </a:endParaRPr>
          </a:p>
          <a:p>
            <a:r>
              <a:rPr lang="en-US" sz="4000" dirty="0">
                <a:latin typeface="Flama Condensed Medium" panose="02000000000000000000" pitchFamily="50" charset="0"/>
              </a:rPr>
              <a:t>Circle all the ‘</a:t>
            </a:r>
            <a:r>
              <a:rPr lang="en-US" sz="4000" dirty="0" err="1">
                <a:latin typeface="Flama Condensed Medium" panose="02000000000000000000" pitchFamily="50" charset="0"/>
              </a:rPr>
              <a:t>th</a:t>
            </a:r>
            <a:r>
              <a:rPr lang="en-US" sz="4000" dirty="0">
                <a:latin typeface="Flama Condensed Medium" panose="02000000000000000000" pitchFamily="50" charset="0"/>
              </a:rPr>
              <a:t>’ words in the Little Yellow Chicken story.</a:t>
            </a:r>
          </a:p>
          <a:p>
            <a:endParaRPr lang="en-US" sz="4000" dirty="0">
              <a:latin typeface="Flama Condensed Medium" panose="02000000000000000000" pitchFamily="50" charset="0"/>
            </a:endParaRPr>
          </a:p>
          <a:p>
            <a:pPr algn="ctr"/>
            <a:r>
              <a:rPr lang="en-US" sz="4400" u="sng" dirty="0">
                <a:solidFill>
                  <a:srgbClr val="FF0000"/>
                </a:solidFill>
                <a:latin typeface="Flama Condensed Medium" panose="02000000000000000000" pitchFamily="50" charset="0"/>
              </a:rPr>
              <a:t>Sentence Structure Activity</a:t>
            </a:r>
          </a:p>
          <a:p>
            <a:endParaRPr lang="en-US" sz="4000" dirty="0">
              <a:solidFill>
                <a:srgbClr val="FF0000"/>
              </a:solidFill>
              <a:latin typeface="Flama Condensed Medium" panose="02000000000000000000" pitchFamily="50" charset="0"/>
            </a:endParaRPr>
          </a:p>
          <a:p>
            <a:r>
              <a:rPr lang="en-US" sz="3600" dirty="0">
                <a:solidFill>
                  <a:srgbClr val="002060"/>
                </a:solidFill>
                <a:latin typeface="Flama Condensed Medium" panose="02000000000000000000" pitchFamily="50" charset="0"/>
              </a:rPr>
              <a:t>Choose four sentences from the reading. </a:t>
            </a:r>
            <a:r>
              <a:rPr lang="en-CA" sz="3600" dirty="0">
                <a:solidFill>
                  <a:srgbClr val="002060"/>
                </a:solidFill>
                <a:latin typeface="Flama Condensed Medium" panose="02000000000000000000" pitchFamily="50" charset="0"/>
              </a:rPr>
              <a:t> Circle the nouns in red, underline the verbs in green and draw a square in yellow around the adjectives.</a:t>
            </a:r>
            <a:endParaRPr lang="en-US" sz="3600" dirty="0">
              <a:solidFill>
                <a:srgbClr val="002060"/>
              </a:solidFill>
              <a:latin typeface="Flama Condensed Medium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996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abci-english.at/Graphics/Learnin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53" y="0"/>
            <a:ext cx="11674464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970472" y="1714500"/>
            <a:ext cx="9872871" cy="4038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endParaRPr lang="en-US" sz="2800" dirty="0">
              <a:solidFill>
                <a:schemeClr val="bg2">
                  <a:lumMod val="10000"/>
                </a:schemeClr>
              </a:solidFill>
              <a:latin typeface="Franklin Gothic Medium" panose="020B0603020102020204" pitchFamily="34" charset="0"/>
            </a:endParaRPr>
          </a:p>
          <a:p>
            <a:pPr marL="45720" indent="0">
              <a:buFont typeface="Corbel" pitchFamily="34" charset="0"/>
              <a:buNone/>
            </a:pP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Flama Condensed Medium" panose="02000000000000000000" pitchFamily="50" charset="0"/>
              </a:rPr>
              <a:t>Students will:</a:t>
            </a:r>
          </a:p>
          <a:p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Flama Condensed Medium" panose="02000000000000000000" pitchFamily="50" charset="0"/>
              </a:rPr>
              <a:t>Learn to use sounds (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Flama Condensed Medium" panose="02000000000000000000" pitchFamily="50" charset="0"/>
              </a:rPr>
              <a:t>th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Flama Condensed Medium" panose="02000000000000000000" pitchFamily="50" charset="0"/>
              </a:rPr>
              <a:t>) in speech and sentences.</a:t>
            </a:r>
          </a:p>
          <a:p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Flama Condensed Medium" panose="02000000000000000000" pitchFamily="50" charset="0"/>
              </a:rPr>
              <a:t>Identify the subject, verb and object in a sentence.</a:t>
            </a:r>
          </a:p>
        </p:txBody>
      </p:sp>
    </p:spTree>
    <p:extLst>
      <p:ext uri="{BB962C8B-B14F-4D97-AF65-F5344CB8AC3E}">
        <p14:creationId xmlns:p14="http://schemas.microsoft.com/office/powerpoint/2010/main" val="39454095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6518" y="603849"/>
            <a:ext cx="114568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Ready, Set, Go!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Have a competition with your classmate or on your own to list as many 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words as you can in 1 min.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003985" y="2725947"/>
            <a:ext cx="51758" cy="3692106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16810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596" y="552091"/>
            <a:ext cx="11093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4">
                    <a:lumMod val="75000"/>
                  </a:schemeClr>
                </a:solidFill>
                <a:latin typeface="Flama Condensed Medium" panose="02000000000000000000" pitchFamily="50" charset="0"/>
                <a:cs typeface="Arial" panose="020B0604020202020204" pitchFamily="34" charset="0"/>
              </a:rPr>
              <a:t>Write a definition of the </a:t>
            </a:r>
            <a:r>
              <a:rPr lang="en-US" sz="4800" b="1" dirty="0">
                <a:solidFill>
                  <a:srgbClr val="0070C0"/>
                </a:solidFill>
                <a:latin typeface="Flama Condensed Medium" panose="02000000000000000000" pitchFamily="50" charset="0"/>
                <a:cs typeface="Arial" panose="020B0604020202020204" pitchFamily="34" charset="0"/>
              </a:rPr>
              <a:t>‘</a:t>
            </a:r>
            <a:r>
              <a:rPr lang="en-US" sz="4800" b="1" dirty="0" err="1">
                <a:solidFill>
                  <a:srgbClr val="0070C0"/>
                </a:solidFill>
                <a:latin typeface="Flama Condensed Medium" panose="02000000000000000000" pitchFamily="50" charset="0"/>
                <a:cs typeface="Arial" panose="020B0604020202020204" pitchFamily="34" charset="0"/>
              </a:rPr>
              <a:t>th</a:t>
            </a:r>
            <a:r>
              <a:rPr lang="en-US" sz="4800" b="1" dirty="0">
                <a:solidFill>
                  <a:srgbClr val="0070C0"/>
                </a:solidFill>
                <a:latin typeface="Flama Condensed Medium" panose="02000000000000000000" pitchFamily="50" charset="0"/>
                <a:cs typeface="Arial" panose="020B0604020202020204" pitchFamily="34" charset="0"/>
              </a:rPr>
              <a:t>’ </a:t>
            </a:r>
            <a:r>
              <a:rPr lang="en-US" sz="4400" dirty="0">
                <a:solidFill>
                  <a:schemeClr val="accent4">
                    <a:lumMod val="75000"/>
                  </a:schemeClr>
                </a:solidFill>
                <a:latin typeface="Flama Condensed Medium" panose="02000000000000000000" pitchFamily="50" charset="0"/>
                <a:cs typeface="Arial" panose="020B0604020202020204" pitchFamily="34" charset="0"/>
              </a:rPr>
              <a:t>words.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2859" y="5904959"/>
            <a:ext cx="3347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think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59856" y="5917719"/>
            <a:ext cx="3347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thumb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46852" y="5917719"/>
            <a:ext cx="3347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thick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027" y="2766193"/>
            <a:ext cx="3099139" cy="30308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09" y="2329789"/>
            <a:ext cx="2587124" cy="34672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976" y="3443484"/>
            <a:ext cx="3536808" cy="235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985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9124" y="5917719"/>
            <a:ext cx="3347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teeth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73591" y="5917719"/>
            <a:ext cx="3347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bath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46852" y="5917719"/>
            <a:ext cx="3347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south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6596" y="552091"/>
            <a:ext cx="11093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4">
                    <a:lumMod val="75000"/>
                  </a:schemeClr>
                </a:solidFill>
                <a:latin typeface="Flama Condensed Medium" panose="02000000000000000000" pitchFamily="50" charset="0"/>
                <a:cs typeface="Arial" panose="020B0604020202020204" pitchFamily="34" charset="0"/>
              </a:rPr>
              <a:t>Write a definition of the </a:t>
            </a:r>
            <a:r>
              <a:rPr lang="en-US" sz="4800" b="1" dirty="0">
                <a:solidFill>
                  <a:srgbClr val="0070C0"/>
                </a:solidFill>
                <a:latin typeface="Flama Condensed Medium" panose="02000000000000000000" pitchFamily="50" charset="0"/>
                <a:cs typeface="Arial" panose="020B0604020202020204" pitchFamily="34" charset="0"/>
              </a:rPr>
              <a:t>‘</a:t>
            </a:r>
            <a:r>
              <a:rPr lang="en-US" sz="4800" b="1" dirty="0" err="1">
                <a:solidFill>
                  <a:srgbClr val="0070C0"/>
                </a:solidFill>
                <a:latin typeface="Flama Condensed Medium" panose="02000000000000000000" pitchFamily="50" charset="0"/>
                <a:cs typeface="Arial" panose="020B0604020202020204" pitchFamily="34" charset="0"/>
              </a:rPr>
              <a:t>th</a:t>
            </a:r>
            <a:r>
              <a:rPr lang="en-US" sz="4800" b="1" dirty="0">
                <a:solidFill>
                  <a:srgbClr val="0070C0"/>
                </a:solidFill>
                <a:latin typeface="Flama Condensed Medium" panose="02000000000000000000" pitchFamily="50" charset="0"/>
                <a:cs typeface="Arial" panose="020B0604020202020204" pitchFamily="34" charset="0"/>
              </a:rPr>
              <a:t>’ </a:t>
            </a:r>
            <a:r>
              <a:rPr lang="en-US" sz="4400" dirty="0">
                <a:solidFill>
                  <a:schemeClr val="accent4">
                    <a:lumMod val="75000"/>
                  </a:schemeClr>
                </a:solidFill>
                <a:latin typeface="Flama Condensed Medium" panose="02000000000000000000" pitchFamily="50" charset="0"/>
                <a:cs typeface="Arial" panose="020B0604020202020204" pitchFamily="34" charset="0"/>
              </a:rPr>
              <a:t>words.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9" y="3696444"/>
            <a:ext cx="3539773" cy="18207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122" y="2357437"/>
            <a:ext cx="3159785" cy="31597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544" y="1383088"/>
            <a:ext cx="4135663" cy="413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3612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9124" y="5917719"/>
            <a:ext cx="3347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thistle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59856" y="5917719"/>
            <a:ext cx="3347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path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46852" y="5917719"/>
            <a:ext cx="3347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mouth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6596" y="552091"/>
            <a:ext cx="11093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4">
                    <a:lumMod val="75000"/>
                  </a:schemeClr>
                </a:solidFill>
                <a:latin typeface="Flama Condensed Medium" panose="02000000000000000000" pitchFamily="50" charset="0"/>
                <a:cs typeface="Arial" panose="020B0604020202020204" pitchFamily="34" charset="0"/>
              </a:rPr>
              <a:t>Write a definition of the </a:t>
            </a:r>
            <a:r>
              <a:rPr lang="en-US" sz="4800" b="1" dirty="0">
                <a:solidFill>
                  <a:srgbClr val="0070C0"/>
                </a:solidFill>
                <a:latin typeface="Flama Condensed Medium" panose="02000000000000000000" pitchFamily="50" charset="0"/>
                <a:cs typeface="Arial" panose="020B0604020202020204" pitchFamily="34" charset="0"/>
              </a:rPr>
              <a:t>‘</a:t>
            </a:r>
            <a:r>
              <a:rPr lang="en-US" sz="4800" b="1" dirty="0" err="1">
                <a:solidFill>
                  <a:srgbClr val="0070C0"/>
                </a:solidFill>
                <a:latin typeface="Flama Condensed Medium" panose="02000000000000000000" pitchFamily="50" charset="0"/>
                <a:cs typeface="Arial" panose="020B0604020202020204" pitchFamily="34" charset="0"/>
              </a:rPr>
              <a:t>th</a:t>
            </a:r>
            <a:r>
              <a:rPr lang="en-US" sz="4800" b="1" dirty="0">
                <a:solidFill>
                  <a:srgbClr val="0070C0"/>
                </a:solidFill>
                <a:latin typeface="Flama Condensed Medium" panose="02000000000000000000" pitchFamily="50" charset="0"/>
                <a:cs typeface="Arial" panose="020B0604020202020204" pitchFamily="34" charset="0"/>
              </a:rPr>
              <a:t>’ </a:t>
            </a:r>
            <a:r>
              <a:rPr lang="en-US" sz="4400" dirty="0">
                <a:solidFill>
                  <a:schemeClr val="accent4">
                    <a:lumMod val="75000"/>
                  </a:schemeClr>
                </a:solidFill>
                <a:latin typeface="Flama Condensed Medium" panose="02000000000000000000" pitchFamily="50" charset="0"/>
                <a:cs typeface="Arial" panose="020B0604020202020204" pitchFamily="34" charset="0"/>
              </a:rPr>
              <a:t>words.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48" y="2609635"/>
            <a:ext cx="3755702" cy="28167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78" y="1765447"/>
            <a:ext cx="3325126" cy="41522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311" y="3678148"/>
            <a:ext cx="3520589" cy="161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0472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4029" y="1097280"/>
            <a:ext cx="9725891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>
                <a:solidFill>
                  <a:schemeClr val="accent4"/>
                </a:solidFill>
                <a:latin typeface="Flama Condensed Medium" panose="02000000000000000000" pitchFamily="50" charset="0"/>
              </a:rPr>
              <a:t>Writing Activity</a:t>
            </a:r>
          </a:p>
          <a:p>
            <a:endParaRPr lang="en-US" sz="3600" dirty="0">
              <a:latin typeface="Flama Condensed Medium" panose="02000000000000000000" pitchFamily="50" charset="0"/>
            </a:endParaRPr>
          </a:p>
          <a:p>
            <a:r>
              <a:rPr lang="en-US" sz="3600" dirty="0">
                <a:latin typeface="Flama Condensed Medium" panose="02000000000000000000" pitchFamily="50" charset="0"/>
              </a:rPr>
              <a:t>Choose five words from the vocabulary list or from the story.</a:t>
            </a:r>
          </a:p>
          <a:p>
            <a:endParaRPr lang="en-US" sz="3600" dirty="0">
              <a:latin typeface="Flama Condensed Medium" panose="02000000000000000000" pitchFamily="50" charset="0"/>
            </a:endParaRPr>
          </a:p>
          <a:p>
            <a:r>
              <a:rPr lang="en-US" sz="3600" dirty="0">
                <a:latin typeface="Flama Condensed Medium" panose="02000000000000000000" pitchFamily="50" charset="0"/>
              </a:rPr>
              <a:t>Write five silly sentences.</a:t>
            </a:r>
          </a:p>
          <a:p>
            <a:endParaRPr lang="en-US" sz="3600" dirty="0">
              <a:latin typeface="Flama Condensed Medium" panose="02000000000000000000" pitchFamily="50" charset="0"/>
            </a:endParaRPr>
          </a:p>
          <a:p>
            <a:r>
              <a:rPr lang="en-US" sz="3600" dirty="0">
                <a:latin typeface="Flama Condensed Medium" panose="02000000000000000000" pitchFamily="50" charset="0"/>
              </a:rPr>
              <a:t>Each sentence must have a noun, adjective and verb.</a:t>
            </a:r>
            <a:endParaRPr lang="en-CA" sz="3600" dirty="0">
              <a:latin typeface="Flama Condensed Medium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0380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abci-english.at/Graphics/Learnin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53" y="0"/>
            <a:ext cx="11674464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970472" y="1714500"/>
            <a:ext cx="10866852" cy="40386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endParaRPr lang="en-US" sz="2800" dirty="0">
              <a:solidFill>
                <a:schemeClr val="bg2">
                  <a:lumMod val="10000"/>
                </a:schemeClr>
              </a:solidFill>
              <a:latin typeface="Franklin Gothic Medium" panose="020B0603020102020204" pitchFamily="34" charset="0"/>
            </a:endParaRPr>
          </a:p>
          <a:p>
            <a:pPr marL="45720" indent="0">
              <a:buFont typeface="Corbel" pitchFamily="34" charset="0"/>
              <a:buNone/>
            </a:pP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Flama Condensed Medium" panose="02000000000000000000" pitchFamily="50" charset="0"/>
              </a:rPr>
              <a:t>Students will:</a:t>
            </a:r>
          </a:p>
          <a:p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Flama Condensed Medium" panose="02000000000000000000" pitchFamily="50" charset="0"/>
              </a:rPr>
              <a:t>Learn to use sounds (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Flama Condensed Medium" panose="02000000000000000000" pitchFamily="50" charset="0"/>
              </a:rPr>
              <a:t>th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Flama Condensed Medium" panose="02000000000000000000" pitchFamily="50" charset="0"/>
              </a:rPr>
              <a:t>) in speech and sentences.  </a:t>
            </a:r>
            <a:r>
              <a:rPr lang="en-US" sz="5400" dirty="0">
                <a:solidFill>
                  <a:schemeClr val="bg2">
                    <a:lumMod val="10000"/>
                  </a:schemeClr>
                </a:solidFill>
                <a:latin typeface="Flama Condensed Medium" panose="02000000000000000000" pitchFamily="50" charset="0"/>
                <a:sym typeface="Wingdings" panose="05000000000000000000" pitchFamily="2" charset="2"/>
              </a:rPr>
              <a:t></a:t>
            </a:r>
            <a:endParaRPr lang="en-US" sz="5400" dirty="0">
              <a:solidFill>
                <a:schemeClr val="bg2">
                  <a:lumMod val="10000"/>
                </a:schemeClr>
              </a:solidFill>
              <a:latin typeface="Flama Condensed Medium" panose="02000000000000000000" pitchFamily="50" charset="0"/>
            </a:endParaRPr>
          </a:p>
          <a:p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Flama Condensed Medium" panose="02000000000000000000" pitchFamily="50" charset="0"/>
              </a:rPr>
              <a:t>Identify the subject, verb and object in a sentence. </a:t>
            </a:r>
            <a:r>
              <a:rPr lang="en-US" sz="6000" dirty="0">
                <a:solidFill>
                  <a:schemeClr val="bg2">
                    <a:lumMod val="10000"/>
                  </a:schemeClr>
                </a:solidFill>
                <a:latin typeface="Flama Condensed Medium" panose="02000000000000000000" pitchFamily="50" charset="0"/>
                <a:sym typeface="Wingdings" panose="05000000000000000000" pitchFamily="2" charset="2"/>
              </a:rPr>
              <a:t></a:t>
            </a:r>
            <a:endParaRPr lang="en-US" sz="6000" dirty="0">
              <a:solidFill>
                <a:schemeClr val="bg2">
                  <a:lumMod val="10000"/>
                </a:schemeClr>
              </a:solidFill>
              <a:latin typeface="Flama Condensed Medium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8808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4951" y="672860"/>
            <a:ext cx="9678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accent4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Homework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80902" y="1845425"/>
            <a:ext cx="100750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lama Condensed Medium" panose="02000000000000000000" pitchFamily="50" charset="0"/>
              </a:rPr>
              <a:t>Write a description about a party you have attended and complete the activities about the description.</a:t>
            </a:r>
          </a:p>
          <a:p>
            <a:endParaRPr lang="en-US" sz="4000" dirty="0">
              <a:latin typeface="Flama Condensed Medium" panose="02000000000000000000" pitchFamily="50" charset="0"/>
            </a:endParaRPr>
          </a:p>
          <a:p>
            <a:r>
              <a:rPr lang="en-US" sz="4000" dirty="0">
                <a:latin typeface="Flama Condensed Medium" panose="02000000000000000000" pitchFamily="50" charset="0"/>
              </a:rPr>
              <a:t>Write interesting sentences using ‘</a:t>
            </a:r>
            <a:r>
              <a:rPr lang="en-US" sz="4000" dirty="0" err="1">
                <a:latin typeface="Flama Condensed Medium" panose="02000000000000000000" pitchFamily="50" charset="0"/>
              </a:rPr>
              <a:t>th</a:t>
            </a:r>
            <a:r>
              <a:rPr lang="en-US" sz="4000" dirty="0">
                <a:latin typeface="Flama Condensed Medium" panose="02000000000000000000" pitchFamily="50" charset="0"/>
              </a:rPr>
              <a:t>’ words.</a:t>
            </a:r>
            <a:endParaRPr lang="en-CA" sz="4000" dirty="0">
              <a:latin typeface="Flama Condensed Medium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5502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4951" y="672860"/>
            <a:ext cx="9678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accent4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Final Thoughts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41232" y="2844207"/>
            <a:ext cx="8402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Flama Condensed Medium" panose="02000000000000000000" pitchFamily="50" charset="0"/>
                <a:cs typeface="Arial" panose="020B0604020202020204" pitchFamily="34" charset="0"/>
              </a:rPr>
              <a:t>Do you have any questions?</a:t>
            </a:r>
          </a:p>
        </p:txBody>
      </p:sp>
    </p:spTree>
    <p:extLst>
      <p:ext uri="{BB962C8B-B14F-4D97-AF65-F5344CB8AC3E}">
        <p14:creationId xmlns:p14="http://schemas.microsoft.com/office/powerpoint/2010/main" val="2777900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64" y="234601"/>
            <a:ext cx="11762206" cy="635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99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4029" y="814647"/>
            <a:ext cx="987552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latin typeface="Flama Condensed Medium" panose="02000000000000000000" pitchFamily="50" charset="0"/>
              </a:rPr>
              <a:t>Party Chicken</a:t>
            </a:r>
          </a:p>
          <a:p>
            <a:pPr algn="ctr"/>
            <a:r>
              <a:rPr lang="en-US" sz="4000" dirty="0">
                <a:latin typeface="Flama Condensed Medium" panose="02000000000000000000" pitchFamily="50" charset="0"/>
              </a:rPr>
              <a:t>Read through the poem ‘Party Chicken.’</a:t>
            </a:r>
          </a:p>
          <a:p>
            <a:endParaRPr lang="en-US" sz="4000" dirty="0">
              <a:latin typeface="Flama Condensed Medium" panose="02000000000000000000" pitchFamily="50" charset="0"/>
            </a:endParaRPr>
          </a:p>
          <a:p>
            <a:r>
              <a:rPr lang="en-US" sz="4000" dirty="0">
                <a:solidFill>
                  <a:srgbClr val="0070C0"/>
                </a:solidFill>
                <a:latin typeface="Flama Condensed Medium" panose="02000000000000000000" pitchFamily="50" charset="0"/>
              </a:rPr>
              <a:t>Underline the </a:t>
            </a:r>
            <a:r>
              <a:rPr lang="en-US" sz="4000" u="sng" dirty="0">
                <a:solidFill>
                  <a:srgbClr val="0070C0"/>
                </a:solidFill>
                <a:latin typeface="Flama Condensed Medium" panose="02000000000000000000" pitchFamily="50" charset="0"/>
              </a:rPr>
              <a:t>nouns</a:t>
            </a:r>
            <a:r>
              <a:rPr lang="en-US" sz="4000" dirty="0">
                <a:solidFill>
                  <a:srgbClr val="0070C0"/>
                </a:solidFill>
                <a:latin typeface="Flama Condensed Medium" panose="02000000000000000000" pitchFamily="50" charset="0"/>
              </a:rPr>
              <a:t> in blue.</a:t>
            </a:r>
          </a:p>
          <a:p>
            <a:endParaRPr lang="en-US" sz="4000" dirty="0">
              <a:latin typeface="Flama Condensed Medium" panose="02000000000000000000" pitchFamily="50" charset="0"/>
            </a:endParaRPr>
          </a:p>
          <a:p>
            <a:r>
              <a:rPr lang="en-US" sz="4000" dirty="0">
                <a:solidFill>
                  <a:schemeClr val="accent4"/>
                </a:solidFill>
                <a:latin typeface="Flama Condensed Medium" panose="02000000000000000000" pitchFamily="50" charset="0"/>
              </a:rPr>
              <a:t>Circle the </a:t>
            </a:r>
            <a:r>
              <a:rPr lang="en-US" sz="4000" u="sng" dirty="0">
                <a:solidFill>
                  <a:schemeClr val="accent4"/>
                </a:solidFill>
                <a:latin typeface="Flama Condensed Medium" panose="02000000000000000000" pitchFamily="50" charset="0"/>
              </a:rPr>
              <a:t>adjectives</a:t>
            </a:r>
            <a:r>
              <a:rPr lang="en-US" sz="4000" dirty="0">
                <a:solidFill>
                  <a:schemeClr val="accent4"/>
                </a:solidFill>
                <a:latin typeface="Flama Condensed Medium" panose="02000000000000000000" pitchFamily="50" charset="0"/>
              </a:rPr>
              <a:t> in red.</a:t>
            </a:r>
          </a:p>
          <a:p>
            <a:endParaRPr lang="en-US" sz="4000" dirty="0">
              <a:latin typeface="Flama Condensed Medium" panose="02000000000000000000" pitchFamily="50" charset="0"/>
            </a:endParaRPr>
          </a:p>
          <a:p>
            <a:r>
              <a:rPr lang="en-US" sz="4000" dirty="0">
                <a:solidFill>
                  <a:srgbClr val="00B050"/>
                </a:solidFill>
                <a:latin typeface="Flama Condensed Medium" panose="02000000000000000000" pitchFamily="50" charset="0"/>
              </a:rPr>
              <a:t>Draw a square around the </a:t>
            </a:r>
            <a:r>
              <a:rPr lang="en-US" sz="4000" u="sng" dirty="0">
                <a:solidFill>
                  <a:srgbClr val="00B050"/>
                </a:solidFill>
                <a:latin typeface="Flama Condensed Medium" panose="02000000000000000000" pitchFamily="50" charset="0"/>
              </a:rPr>
              <a:t>verbs</a:t>
            </a:r>
            <a:r>
              <a:rPr lang="en-US" sz="4000" dirty="0">
                <a:solidFill>
                  <a:srgbClr val="00B050"/>
                </a:solidFill>
                <a:latin typeface="Flama Condensed Medium" panose="02000000000000000000" pitchFamily="50" charset="0"/>
              </a:rPr>
              <a:t> in green.</a:t>
            </a:r>
            <a:endParaRPr lang="en-CA" sz="4000" dirty="0">
              <a:solidFill>
                <a:srgbClr val="00B050"/>
              </a:solidFill>
              <a:latin typeface="Flama Condensed Medium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950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abci-english.at/Graphics/Learnin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53" y="0"/>
            <a:ext cx="11674464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970472" y="1714500"/>
            <a:ext cx="10866852" cy="40386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endParaRPr lang="en-US" sz="2800" dirty="0">
              <a:solidFill>
                <a:schemeClr val="bg2">
                  <a:lumMod val="10000"/>
                </a:schemeClr>
              </a:solidFill>
              <a:latin typeface="Franklin Gothic Medium" panose="020B0603020102020204" pitchFamily="34" charset="0"/>
            </a:endParaRPr>
          </a:p>
          <a:p>
            <a:pPr marL="45720" indent="0">
              <a:buFont typeface="Corbel" pitchFamily="34" charset="0"/>
              <a:buNone/>
            </a:pP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Flama Condensed Medium" panose="02000000000000000000" pitchFamily="50" charset="0"/>
              </a:rPr>
              <a:t>Students will:</a:t>
            </a:r>
          </a:p>
          <a:p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Flama Condensed Medium" panose="02000000000000000000" pitchFamily="50" charset="0"/>
              </a:rPr>
              <a:t>Learn to use sounds (</a:t>
            </a:r>
            <a:r>
              <a:rPr lang="en-US" sz="4400" dirty="0" err="1">
                <a:solidFill>
                  <a:schemeClr val="bg2">
                    <a:lumMod val="10000"/>
                  </a:schemeClr>
                </a:solidFill>
                <a:latin typeface="Flama Condensed Medium" panose="02000000000000000000" pitchFamily="50" charset="0"/>
              </a:rPr>
              <a:t>th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Flama Condensed Medium" panose="02000000000000000000" pitchFamily="50" charset="0"/>
              </a:rPr>
              <a:t>) in speech and sentences.</a:t>
            </a:r>
          </a:p>
          <a:p>
            <a:r>
              <a:rPr lang="en-US" sz="4400" dirty="0">
                <a:solidFill>
                  <a:schemeClr val="bg2">
                    <a:lumMod val="10000"/>
                  </a:schemeClr>
                </a:solidFill>
                <a:latin typeface="Flama Condensed Medium" panose="02000000000000000000" pitchFamily="50" charset="0"/>
              </a:rPr>
              <a:t>Identify the subject, verb and object in a sentence. </a:t>
            </a:r>
            <a:r>
              <a:rPr lang="en-US" sz="6000" dirty="0">
                <a:solidFill>
                  <a:schemeClr val="bg2">
                    <a:lumMod val="10000"/>
                  </a:schemeClr>
                </a:solidFill>
                <a:latin typeface="Flama Condensed Medium" panose="02000000000000000000" pitchFamily="50" charset="0"/>
                <a:sym typeface="Wingdings" panose="05000000000000000000" pitchFamily="2" charset="2"/>
              </a:rPr>
              <a:t></a:t>
            </a:r>
            <a:endParaRPr lang="en-US" sz="6000" dirty="0">
              <a:solidFill>
                <a:schemeClr val="bg2">
                  <a:lumMod val="10000"/>
                </a:schemeClr>
              </a:solidFill>
              <a:latin typeface="Flama Condensed Medium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020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taestfulreviews.files.wordpress.com/2013/07/rafiki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39" y="240870"/>
            <a:ext cx="8469310" cy="637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7609667" y="418455"/>
            <a:ext cx="4014061" cy="3626604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Flama Condensed Medium" panose="02000000000000000000" pitchFamily="50" charset="0"/>
              </a:rPr>
              <a:t>Lets read a story</a:t>
            </a:r>
          </a:p>
        </p:txBody>
      </p:sp>
    </p:spTree>
    <p:extLst>
      <p:ext uri="{BB962C8B-B14F-4D97-AF65-F5344CB8AC3E}">
        <p14:creationId xmlns:p14="http://schemas.microsoft.com/office/powerpoint/2010/main" val="3844516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4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27"/>
    </mc:Choice>
    <mc:Fallback xmlns="">
      <p:transition spd="slow" advTm="9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3905" y="997527"/>
            <a:ext cx="9908771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u="sng" dirty="0">
                <a:solidFill>
                  <a:srgbClr val="FF0000"/>
                </a:solidFill>
                <a:latin typeface="Flama Condensed Medium" panose="02000000000000000000" pitchFamily="50" charset="0"/>
              </a:rPr>
              <a:t>Pre-Reading Activity:</a:t>
            </a:r>
          </a:p>
          <a:p>
            <a:endParaRPr lang="en-US" sz="4000" dirty="0">
              <a:latin typeface="Flama Condensed Medium" panose="02000000000000000000" pitchFamily="50" charset="0"/>
            </a:endParaRPr>
          </a:p>
          <a:p>
            <a:r>
              <a:rPr lang="en-US" sz="4000" dirty="0">
                <a:latin typeface="Flama Condensed Medium" panose="02000000000000000000" pitchFamily="50" charset="0"/>
              </a:rPr>
              <a:t>What do you think this story is about?</a:t>
            </a:r>
          </a:p>
          <a:p>
            <a:endParaRPr lang="en-US" sz="4000" dirty="0">
              <a:latin typeface="Flama Condensed Medium" panose="02000000000000000000" pitchFamily="50" charset="0"/>
            </a:endParaRPr>
          </a:p>
          <a:p>
            <a:r>
              <a:rPr lang="en-US" sz="4000" dirty="0">
                <a:latin typeface="Flama Condensed Medium" panose="02000000000000000000" pitchFamily="50" charset="0"/>
              </a:rPr>
              <a:t>Why is the chicken yellow?</a:t>
            </a:r>
          </a:p>
          <a:p>
            <a:endParaRPr lang="en-US" sz="4000" dirty="0">
              <a:latin typeface="Flama Condensed Medium" panose="02000000000000000000" pitchFamily="50" charset="0"/>
            </a:endParaRPr>
          </a:p>
          <a:p>
            <a:r>
              <a:rPr lang="en-US" sz="4000" dirty="0">
                <a:latin typeface="Flama Condensed Medium" panose="02000000000000000000" pitchFamily="50" charset="0"/>
              </a:rPr>
              <a:t>What words describe the chicken?</a:t>
            </a:r>
          </a:p>
          <a:p>
            <a:endParaRPr lang="en-CA" sz="4000" dirty="0">
              <a:latin typeface="Flama Condensed Medium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434920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Custom 17">
      <a:dk1>
        <a:srgbClr val="002E5D"/>
      </a:dk1>
      <a:lt1>
        <a:srgbClr val="52F8B1"/>
      </a:lt1>
      <a:dk2>
        <a:srgbClr val="FEE599"/>
      </a:dk2>
      <a:lt2>
        <a:srgbClr val="F2F2F2"/>
      </a:lt2>
      <a:accent1>
        <a:srgbClr val="002060"/>
      </a:accent1>
      <a:accent2>
        <a:srgbClr val="A5D028"/>
      </a:accent2>
      <a:accent3>
        <a:srgbClr val="08CC78"/>
      </a:accent3>
      <a:accent4>
        <a:srgbClr val="FF0000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7155</TotalTime>
  <Words>629</Words>
  <Application>Microsoft Office PowerPoint</Application>
  <PresentationFormat>Widescreen</PresentationFormat>
  <Paragraphs>106</Paragraphs>
  <Slides>37</Slides>
  <Notes>7</Notes>
  <HiddenSlides>0</HiddenSlides>
  <MMClips>15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Bookman Old Style</vt:lpstr>
      <vt:lpstr>Calibri</vt:lpstr>
      <vt:lpstr>Corbel</vt:lpstr>
      <vt:lpstr>Flama Condensed Medium</vt:lpstr>
      <vt:lpstr>Franklin Gothic Medium</vt:lpstr>
      <vt:lpstr>MV Boli</vt:lpstr>
      <vt:lpstr>Wingdings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Kiran Virani</dc:creator>
  <cp:lastModifiedBy>Pam Turnbull</cp:lastModifiedBy>
  <cp:revision>129</cp:revision>
  <dcterms:created xsi:type="dcterms:W3CDTF">2016-05-31T00:58:31Z</dcterms:created>
  <dcterms:modified xsi:type="dcterms:W3CDTF">2016-10-12T22:29:48Z</dcterms:modified>
</cp:coreProperties>
</file>