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435" r:id="rId3"/>
    <p:sldId id="436" r:id="rId4"/>
    <p:sldId id="412" r:id="rId5"/>
    <p:sldId id="430" r:id="rId6"/>
    <p:sldId id="431" r:id="rId7"/>
    <p:sldId id="432" r:id="rId8"/>
    <p:sldId id="433" r:id="rId9"/>
    <p:sldId id="437" r:id="rId10"/>
    <p:sldId id="360" r:id="rId11"/>
    <p:sldId id="413" r:id="rId12"/>
    <p:sldId id="426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7" r:id="rId26"/>
    <p:sldId id="428" r:id="rId27"/>
    <p:sldId id="429" r:id="rId28"/>
    <p:sldId id="443" r:id="rId29"/>
    <p:sldId id="266" r:id="rId30"/>
    <p:sldId id="438" r:id="rId31"/>
    <p:sldId id="439" r:id="rId32"/>
    <p:sldId id="440" r:id="rId33"/>
    <p:sldId id="442" r:id="rId34"/>
    <p:sldId id="444" r:id="rId35"/>
    <p:sldId id="388" r:id="rId36"/>
    <p:sldId id="38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78229" autoAdjust="0"/>
  </p:normalViewPr>
  <p:slideViewPr>
    <p:cSldViewPr snapToGrid="0">
      <p:cViewPr varScale="1">
        <p:scale>
          <a:sx n="68" d="100"/>
          <a:sy n="68" d="100"/>
        </p:scale>
        <p:origin x="6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C8207-BB2A-440C-9C07-03D8257EAB7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C2918-7C4F-4820-828D-55075BE03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7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the students</a:t>
            </a:r>
            <a:r>
              <a:rPr lang="en-US" baseline="0" dirty="0"/>
              <a:t> to the unit.</a:t>
            </a:r>
          </a:p>
          <a:p>
            <a:r>
              <a:rPr lang="en-US" baseline="0" dirty="0"/>
              <a:t>Ask the students how there week has been and discuss some of the fun things they did at school or for fun to establish a rapport with your students.</a:t>
            </a:r>
          </a:p>
          <a:p>
            <a:endParaRPr lang="en-US" baseline="0" dirty="0"/>
          </a:p>
          <a:p>
            <a:r>
              <a:rPr lang="en-US" baseline="0" dirty="0"/>
              <a:t>Ask the students if they have been to the Zoo before? What animals did they see? What animals can they see in this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2918-7C4F-4820-828D-55075BE03E0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7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m45yDiscuss the</a:t>
            </a:r>
            <a:r>
              <a:rPr lang="en-US" baseline="0" dirty="0"/>
              <a:t> goals for todays lesson. Emphasize to the students that there writing and pictures must be descriptive.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2918-7C4F-4820-828D-55075BE03E0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4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m45yDiscuss the</a:t>
            </a:r>
            <a:r>
              <a:rPr lang="en-US" baseline="0" dirty="0"/>
              <a:t> goals for todays lesson. Emphasize to the students that there writing and pictures must be descriptive.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2918-7C4F-4820-828D-55075BE03E0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5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m45yDiscuss the</a:t>
            </a:r>
            <a:r>
              <a:rPr lang="en-US" baseline="0" dirty="0"/>
              <a:t> goals for todays lesson. Emphasize to the students that there writing and pictures must be descriptive.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2918-7C4F-4820-828D-55075BE03E0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m45yDiscuss the</a:t>
            </a:r>
            <a:r>
              <a:rPr lang="en-US" baseline="0" dirty="0"/>
              <a:t> goals for todays lesson. Emphasize to the students that there writing and pictures must be descriptive.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2918-7C4F-4820-828D-55075BE03E0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6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D1BDAF-937E-4EC8-90C1-1FC75276353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06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1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9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34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2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5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4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3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4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4D1BDAF-937E-4EC8-90C1-1FC75276353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55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38539"/>
            <a:ext cx="11675166" cy="6425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59" y="5399955"/>
            <a:ext cx="1157445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Welcome to the Animal Kingdom! This is Lesson 9!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2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aestfulreviews.files.wordpress.com/2013/07/rafiki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9" y="240870"/>
            <a:ext cx="8469310" cy="637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7609667" y="418455"/>
            <a:ext cx="4014061" cy="362660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Flama Condensed Medium" panose="02000000000000000000" pitchFamily="50" charset="0"/>
              </a:rPr>
              <a:t>Lets read a story</a:t>
            </a:r>
          </a:p>
        </p:txBody>
      </p:sp>
    </p:spTree>
    <p:extLst>
      <p:ext uri="{BB962C8B-B14F-4D97-AF65-F5344CB8AC3E}">
        <p14:creationId xmlns:p14="http://schemas.microsoft.com/office/powerpoint/2010/main" val="384451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17" t="11576" r="15389" b="44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1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72" y="296214"/>
            <a:ext cx="1171977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Pre-Reading Activities</a:t>
            </a:r>
            <a:endParaRPr lang="en-US" sz="2800" u="sng" dirty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sz="3600" dirty="0">
              <a:latin typeface="Flama Condensed Light" panose="02000000000000000000" pitchFamily="50" charset="0"/>
            </a:endParaRPr>
          </a:p>
          <a:p>
            <a:pPr algn="ctr"/>
            <a:r>
              <a:rPr lang="en-US" sz="3600" dirty="0">
                <a:latin typeface="Flama Condensed Light" panose="02000000000000000000" pitchFamily="50" charset="0"/>
              </a:rPr>
              <a:t>What animal is Skipper </a:t>
            </a:r>
            <a:r>
              <a:rPr lang="en-US" sz="3600" dirty="0" err="1">
                <a:latin typeface="Flama Condensed Light" panose="02000000000000000000" pitchFamily="50" charset="0"/>
              </a:rPr>
              <a:t>McFlea</a:t>
            </a:r>
            <a:r>
              <a:rPr lang="en-US" sz="3600" dirty="0">
                <a:latin typeface="Flama Condensed Light" panose="02000000000000000000" pitchFamily="50" charset="0"/>
              </a:rPr>
              <a:t>? </a:t>
            </a:r>
          </a:p>
          <a:p>
            <a:pPr algn="ctr"/>
            <a:endParaRPr lang="en-US" sz="3600" dirty="0">
              <a:latin typeface="Flama Condensed Light" panose="02000000000000000000" pitchFamily="50" charset="0"/>
            </a:endParaRPr>
          </a:p>
          <a:p>
            <a:pPr algn="ctr"/>
            <a:r>
              <a:rPr lang="en-US" sz="3600" dirty="0">
                <a:latin typeface="Flama Condensed Light" panose="02000000000000000000" pitchFamily="50" charset="0"/>
              </a:rPr>
              <a:t>Describe Skipper </a:t>
            </a:r>
            <a:r>
              <a:rPr lang="en-US" sz="3600" dirty="0" err="1">
                <a:latin typeface="Flama Condensed Light" panose="02000000000000000000" pitchFamily="50" charset="0"/>
              </a:rPr>
              <a:t>McFlea</a:t>
            </a:r>
            <a:r>
              <a:rPr lang="en-US" sz="3600" dirty="0">
                <a:latin typeface="Flama Condensed Light" panose="02000000000000000000" pitchFamily="50" charset="0"/>
              </a:rPr>
              <a:t>. </a:t>
            </a:r>
          </a:p>
          <a:p>
            <a:pPr algn="ctr"/>
            <a:endParaRPr lang="en-US" sz="3600" dirty="0">
              <a:latin typeface="Flama Condensed Light" panose="02000000000000000000" pitchFamily="50" charset="0"/>
            </a:endParaRPr>
          </a:p>
          <a:p>
            <a:pPr algn="ctr"/>
            <a:r>
              <a:rPr lang="en-US" sz="3600" dirty="0">
                <a:latin typeface="Flama Condensed Light" panose="02000000000000000000" pitchFamily="50" charset="0"/>
              </a:rPr>
              <a:t>Can you guess the events of the story?</a:t>
            </a:r>
          </a:p>
          <a:p>
            <a:endParaRPr lang="en-CA" sz="3600" dirty="0">
              <a:latin typeface="Flama Condensed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19" t="11048" r="15586" b="51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4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19" t="10977" r="15488" b="50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04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18" t="11048" r="15389" b="51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46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17" t="10847" r="15290" b="52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14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19" t="11576" r="15488" b="49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96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19" t="10872" r="15586" b="51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06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114" t="11048" r="15487" b="49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1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30" y="1865746"/>
            <a:ext cx="108826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Game Time</a:t>
            </a:r>
          </a:p>
          <a:p>
            <a:pPr algn="ctr"/>
            <a:endParaRPr lang="en-US" sz="3600" dirty="0">
              <a:solidFill>
                <a:srgbClr val="002060"/>
              </a:solidFill>
              <a:latin typeface="Flama Condensed Light" panose="02000000000000000000" pitchFamily="50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Flama Condensed Light" panose="02000000000000000000" pitchFamily="50" charset="0"/>
              </a:rPr>
              <a:t>Play the Farm Animals Memory Game</a:t>
            </a:r>
            <a:endParaRPr lang="en-CA" sz="3600" dirty="0">
              <a:solidFill>
                <a:srgbClr val="002060"/>
              </a:solidFill>
              <a:latin typeface="Flama Condensed Light" panose="02000000000000000000" pitchFamily="50" charset="0"/>
            </a:endParaRPr>
          </a:p>
          <a:p>
            <a:pPr algn="ctr"/>
            <a:endParaRPr lang="en-CA" sz="3600" dirty="0">
              <a:solidFill>
                <a:srgbClr val="002060"/>
              </a:solidFill>
              <a:latin typeface="Flama Condensed Light" panose="02000000000000000000" pitchFamily="50" charset="0"/>
            </a:endParaRPr>
          </a:p>
          <a:p>
            <a:pPr algn="ctr"/>
            <a:r>
              <a:rPr lang="en-CA" sz="3600" dirty="0">
                <a:solidFill>
                  <a:srgbClr val="002060"/>
                </a:solidFill>
                <a:latin typeface="Flama Condensed Light" panose="02000000000000000000" pitchFamily="50" charset="0"/>
              </a:rPr>
              <a:t>http://www.eslgamesplus.com/farm-domestic-animals-vocabulary-esl-memory-game/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12" t="9991" r="36670" b="14481"/>
          <a:stretch/>
        </p:blipFill>
        <p:spPr>
          <a:xfrm>
            <a:off x="8349095" y="422213"/>
            <a:ext cx="3412901" cy="255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03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17" t="11225" r="15389" b="532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46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818" t="11048" r="15290" b="51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18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818" t="11224" r="15389" b="51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8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115" t="11400" r="15488" b="51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49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17" t="11048" r="15488" b="53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61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244699"/>
            <a:ext cx="1171977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Post-Reading Comprehension Questions</a:t>
            </a:r>
          </a:p>
          <a:p>
            <a:endParaRPr lang="en-US" sz="2800" dirty="0">
              <a:latin typeface="Flama Condensed Light" panose="02000000000000000000" pitchFamily="50" charset="0"/>
            </a:endParaRPr>
          </a:p>
          <a:p>
            <a:pPr algn="ctr"/>
            <a:r>
              <a:rPr lang="en-US" sz="3600" dirty="0">
                <a:latin typeface="Flama Condensed Light" panose="02000000000000000000" pitchFamily="50" charset="0"/>
              </a:rPr>
              <a:t>Why did the pirate want to go back to the land?</a:t>
            </a:r>
          </a:p>
          <a:p>
            <a:pPr algn="ctr"/>
            <a:endParaRPr lang="en-US" sz="3600" dirty="0">
              <a:latin typeface="Flama Condensed Light" panose="02000000000000000000" pitchFamily="50" charset="0"/>
            </a:endParaRPr>
          </a:p>
          <a:p>
            <a:pPr algn="ctr"/>
            <a:r>
              <a:rPr lang="en-US" sz="3600" dirty="0">
                <a:latin typeface="Flama Condensed Light" panose="02000000000000000000" pitchFamily="50" charset="0"/>
              </a:rPr>
              <a:t>Why was Skipper </a:t>
            </a:r>
            <a:r>
              <a:rPr lang="en-US" sz="3600" dirty="0" err="1">
                <a:latin typeface="Flama Condensed Light" panose="02000000000000000000" pitchFamily="50" charset="0"/>
              </a:rPr>
              <a:t>McFlea</a:t>
            </a:r>
            <a:r>
              <a:rPr lang="en-US" sz="3600" dirty="0">
                <a:latin typeface="Flama Condensed Light" panose="02000000000000000000" pitchFamily="50" charset="0"/>
              </a:rPr>
              <a:t> sad on the land?</a:t>
            </a:r>
          </a:p>
          <a:p>
            <a:pPr algn="ctr"/>
            <a:endParaRPr lang="en-US" sz="3600" dirty="0">
              <a:latin typeface="Flama Condensed Light" panose="02000000000000000000" pitchFamily="50" charset="0"/>
            </a:endParaRPr>
          </a:p>
          <a:p>
            <a:pPr algn="ctr"/>
            <a:r>
              <a:rPr lang="en-US" sz="3600" dirty="0">
                <a:latin typeface="Flama Condensed Light" panose="02000000000000000000" pitchFamily="50" charset="0"/>
              </a:rPr>
              <a:t>Where did Skipper </a:t>
            </a:r>
            <a:r>
              <a:rPr lang="en-US" sz="3600" dirty="0" err="1">
                <a:latin typeface="Flama Condensed Light" panose="02000000000000000000" pitchFamily="50" charset="0"/>
              </a:rPr>
              <a:t>McFlea</a:t>
            </a:r>
            <a:r>
              <a:rPr lang="en-US" sz="3600" dirty="0">
                <a:latin typeface="Flama Condensed Light" panose="02000000000000000000" pitchFamily="50" charset="0"/>
              </a:rPr>
              <a:t> want to go after he escaped?</a:t>
            </a:r>
          </a:p>
          <a:p>
            <a:pPr algn="ctr"/>
            <a:endParaRPr lang="en-US" sz="3600" dirty="0">
              <a:latin typeface="Flama Condensed Light" panose="02000000000000000000" pitchFamily="50" charset="0"/>
            </a:endParaRPr>
          </a:p>
          <a:p>
            <a:pPr algn="ctr"/>
            <a:r>
              <a:rPr lang="en-US" sz="3600" dirty="0">
                <a:latin typeface="Flama Condensed Light" panose="02000000000000000000" pitchFamily="50" charset="0"/>
              </a:rPr>
              <a:t>Why didn’t Skipper </a:t>
            </a:r>
            <a:r>
              <a:rPr lang="en-US" sz="3600" dirty="0" err="1">
                <a:latin typeface="Flama Condensed Light" panose="02000000000000000000" pitchFamily="50" charset="0"/>
              </a:rPr>
              <a:t>McFlea</a:t>
            </a:r>
            <a:r>
              <a:rPr lang="en-US" sz="3600" dirty="0">
                <a:latin typeface="Flama Condensed Light" panose="02000000000000000000" pitchFamily="50" charset="0"/>
              </a:rPr>
              <a:t> like cages?</a:t>
            </a:r>
          </a:p>
          <a:p>
            <a:pPr algn="ctr"/>
            <a:endParaRPr lang="en-US" sz="3600" dirty="0">
              <a:latin typeface="Flama Condensed Light" panose="02000000000000000000" pitchFamily="50" charset="0"/>
            </a:endParaRPr>
          </a:p>
          <a:p>
            <a:pPr algn="ctr"/>
            <a:r>
              <a:rPr lang="en-US" sz="3600" dirty="0">
                <a:latin typeface="Flama Condensed Light" panose="02000000000000000000" pitchFamily="50" charset="0"/>
              </a:rPr>
              <a:t>How does the story end?</a:t>
            </a:r>
            <a:endParaRPr lang="en-CA" sz="3600" dirty="0">
              <a:latin typeface="Flama Condensed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9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01" y="515155"/>
            <a:ext cx="1081825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Reading Activity</a:t>
            </a:r>
          </a:p>
          <a:p>
            <a:pPr algn="ctr"/>
            <a:endParaRPr lang="en-US" sz="2800" dirty="0">
              <a:latin typeface="Flama Condensed Light" panose="02000000000000000000" pitchFamily="50" charset="0"/>
            </a:endParaRPr>
          </a:p>
          <a:p>
            <a:pPr algn="ctr"/>
            <a:r>
              <a:rPr lang="en-US" sz="3200" dirty="0">
                <a:latin typeface="Flama Condensed Light" panose="02000000000000000000" pitchFamily="50" charset="0"/>
              </a:rPr>
              <a:t>The story ends as Skipper </a:t>
            </a:r>
            <a:r>
              <a:rPr lang="en-US" sz="3200" dirty="0" err="1">
                <a:latin typeface="Flama Condensed Light" panose="02000000000000000000" pitchFamily="50" charset="0"/>
              </a:rPr>
              <a:t>McFlea</a:t>
            </a:r>
            <a:r>
              <a:rPr lang="en-US" sz="3200" dirty="0">
                <a:latin typeface="Flama Condensed Light" panose="02000000000000000000" pitchFamily="50" charset="0"/>
              </a:rPr>
              <a:t> joins Sailor Fred on his pirate boat heading out to sea.</a:t>
            </a:r>
          </a:p>
          <a:p>
            <a:pPr algn="ctr"/>
            <a:endParaRPr lang="en-US" sz="3200" dirty="0">
              <a:latin typeface="Flama Condensed Light" panose="02000000000000000000" pitchFamily="50" charset="0"/>
            </a:endParaRPr>
          </a:p>
          <a:p>
            <a:pPr algn="ctr"/>
            <a:r>
              <a:rPr lang="en-US" sz="3200" dirty="0">
                <a:latin typeface="Flama Condensed Light" panose="02000000000000000000" pitchFamily="50" charset="0"/>
              </a:rPr>
              <a:t>As a class, start the story of Skipper </a:t>
            </a:r>
            <a:r>
              <a:rPr lang="en-US" sz="3200" dirty="0" err="1">
                <a:latin typeface="Flama Condensed Light" panose="02000000000000000000" pitchFamily="50" charset="0"/>
              </a:rPr>
              <a:t>McFlea</a:t>
            </a:r>
            <a:r>
              <a:rPr lang="en-US" sz="3200" dirty="0">
                <a:latin typeface="Flama Condensed Light" panose="02000000000000000000" pitchFamily="50" charset="0"/>
              </a:rPr>
              <a:t> on his next great adventure.</a:t>
            </a:r>
          </a:p>
          <a:p>
            <a:pPr algn="ctr"/>
            <a:endParaRPr lang="en-US" sz="3200" dirty="0">
              <a:latin typeface="Flama Condensed Light" panose="02000000000000000000" pitchFamily="50" charset="0"/>
            </a:endParaRPr>
          </a:p>
          <a:p>
            <a:pPr algn="ctr"/>
            <a:r>
              <a:rPr lang="en-US" sz="3200" dirty="0">
                <a:latin typeface="Flama Condensed Light" panose="02000000000000000000" pitchFamily="50" charset="0"/>
              </a:rPr>
              <a:t>Each student will write one line of the story. </a:t>
            </a:r>
          </a:p>
          <a:p>
            <a:pPr algn="ctr"/>
            <a:endParaRPr lang="en-US" sz="2800" dirty="0">
              <a:latin typeface="Flama Condensed Light" panose="02000000000000000000" pitchFamily="50" charset="0"/>
            </a:endParaRPr>
          </a:p>
          <a:p>
            <a:pPr algn="ctr"/>
            <a:r>
              <a:rPr lang="en-US" sz="3200" dirty="0">
                <a:latin typeface="Flama Condensed Light" panose="02000000000000000000" pitchFamily="50" charset="0"/>
              </a:rPr>
              <a:t>Each sentence must have an Adjective and a Verb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328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397" y="631065"/>
            <a:ext cx="11088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Skipper </a:t>
            </a:r>
            <a:r>
              <a:rPr lang="en-US" sz="4000" dirty="0" err="1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McFlea</a:t>
            </a:r>
            <a:r>
              <a:rPr lang="en-US" sz="40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and Captain Fred’s Great Adventure!</a:t>
            </a:r>
            <a:endParaRPr lang="en-CA" sz="4000" dirty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05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bci-english.at/Graphics/Learni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3" y="0"/>
            <a:ext cx="1167446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970472" y="1714500"/>
            <a:ext cx="9872871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sz="2800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pPr marL="45720" indent="0">
              <a:buFont typeface="Corbel" pitchFamily="34" charset="0"/>
              <a:buNone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Students will: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Learn to use sounds (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th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) in speech and sentences. 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Flama Condensed Medium" panose="02000000000000000000" pitchFamily="50" charset="0"/>
            </a:endParaRP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Identify simple synonyms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Flama Condensed Medium" panose="02000000000000000000" pitchFamily="50" charset="0"/>
            </a:endParaRP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Flama Condens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36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7344" y="904973"/>
            <a:ext cx="853285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Flama Condensed Medium" panose="02000000000000000000" pitchFamily="50" charset="0"/>
              </a:rPr>
              <a:t>LEARNING OUR WORDS!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1" y="444753"/>
            <a:ext cx="3251049" cy="195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5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7607" y="1032119"/>
            <a:ext cx="49884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>
                <a:solidFill>
                  <a:schemeClr val="bg2">
                    <a:lumMod val="50000"/>
                  </a:schemeClr>
                </a:solidFill>
                <a:latin typeface="Flama Condensed Light" panose="02000000000000000000" pitchFamily="50" charset="0"/>
              </a:rPr>
              <a:t>Talk to your classmate or teacher about three things you did this week.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42" t="31646" r="49934" b="16594"/>
          <a:stretch/>
        </p:blipFill>
        <p:spPr>
          <a:xfrm>
            <a:off x="6593983" y="2059641"/>
            <a:ext cx="4181689" cy="33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4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71" y="387033"/>
            <a:ext cx="116892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Ready, Set, Go!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Have a competition with your classmate or on your own to list as many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words as you can  in 1 min.</a:t>
            </a:r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H="1">
            <a:off x="6055743" y="2387581"/>
            <a:ext cx="24546" cy="4030472"/>
          </a:xfrm>
          <a:prstGeom prst="line">
            <a:avLst/>
          </a:prstGeom>
          <a:ln w="7620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989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596" y="552091"/>
            <a:ext cx="11093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Flama Condensed Medium" panose="02000000000000000000" pitchFamily="50" charset="0"/>
                <a:cs typeface="Arial" panose="020B0604020202020204" pitchFamily="34" charset="0"/>
              </a:rPr>
              <a:t>Write a definition for the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lama Condensed Medium" panose="02000000000000000000" pitchFamily="50" charset="0"/>
                <a:cs typeface="Arial" panose="020B0604020202020204" pitchFamily="34" charset="0"/>
              </a:rPr>
              <a:t>‘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Flama Condensed Medium" panose="02000000000000000000" pitchFamily="50" charset="0"/>
                <a:cs typeface="Arial" panose="020B0604020202020204" pitchFamily="34" charset="0"/>
              </a:rPr>
              <a:t>th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lama Condensed Medium" panose="02000000000000000000" pitchFamily="50" charset="0"/>
                <a:cs typeface="Arial" panose="020B0604020202020204" pitchFamily="34" charset="0"/>
              </a:rPr>
              <a:t>’ 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Flama Condensed Medium" panose="02000000000000000000" pitchFamily="50" charset="0"/>
                <a:cs typeface="Arial" panose="020B0604020202020204" pitchFamily="34" charset="0"/>
              </a:rPr>
              <a:t>words.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946" y="5269406"/>
            <a:ext cx="334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thunderstorm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0032" y="5300339"/>
            <a:ext cx="334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throw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33118" y="5269406"/>
            <a:ext cx="334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thirsty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4" y="2205588"/>
            <a:ext cx="4037084" cy="2018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01" y="1709382"/>
            <a:ext cx="2369034" cy="3560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17" y="2205587"/>
            <a:ext cx="3297336" cy="21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92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9123" y="5209833"/>
            <a:ext cx="334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throat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9856" y="5209833"/>
            <a:ext cx="334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thought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6852" y="5209833"/>
            <a:ext cx="334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596" y="552091"/>
            <a:ext cx="11093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Flama Condensed Medium" panose="02000000000000000000" pitchFamily="50" charset="0"/>
                <a:cs typeface="Arial" panose="020B0604020202020204" pitchFamily="34" charset="0"/>
              </a:rPr>
              <a:t>Write a definition for the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lama Condensed Medium" panose="02000000000000000000" pitchFamily="50" charset="0"/>
                <a:cs typeface="Arial" panose="020B0604020202020204" pitchFamily="34" charset="0"/>
              </a:rPr>
              <a:t>‘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Flama Condensed Medium" panose="02000000000000000000" pitchFamily="50" charset="0"/>
                <a:cs typeface="Arial" panose="020B0604020202020204" pitchFamily="34" charset="0"/>
              </a:rPr>
              <a:t>th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lama Condensed Medium" panose="02000000000000000000" pitchFamily="50" charset="0"/>
                <a:cs typeface="Arial" panose="020B0604020202020204" pitchFamily="34" charset="0"/>
              </a:rPr>
              <a:t>’ 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Flama Condensed Medium" panose="02000000000000000000" pitchFamily="50" charset="0"/>
                <a:cs typeface="Arial" panose="020B0604020202020204" pitchFamily="34" charset="0"/>
              </a:rPr>
              <a:t>words.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3" y="2147680"/>
            <a:ext cx="2810911" cy="2810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06" y="2147680"/>
            <a:ext cx="3406879" cy="2398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51" y="2147680"/>
            <a:ext cx="2848726" cy="28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6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75" y="746974"/>
            <a:ext cx="1039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 a silly story with as many ‘</a:t>
            </a:r>
            <a:r>
              <a:rPr lang="en-US" sz="3200" b="1" dirty="0" err="1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</a:t>
            </a:r>
            <a:r>
              <a:rPr lang="en-US" sz="32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’ words in each sentence as you can.</a:t>
            </a:r>
            <a:endParaRPr lang="en-CA" sz="3200" b="1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18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bci-english.at/Graphics/Learni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3" y="0"/>
            <a:ext cx="1167446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970472" y="1714500"/>
            <a:ext cx="9872871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sz="2800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pPr marL="45720" indent="0">
              <a:buFont typeface="Corbel" pitchFamily="34" charset="0"/>
              <a:buNone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Students will: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Learn to use sounds (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th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) in speech and sentences. 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Flama Condensed Medium" panose="02000000000000000000" pitchFamily="50" charset="0"/>
            </a:endParaRP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Identify simple synonyms </a:t>
            </a:r>
            <a:r>
              <a:rPr lang="en-US" sz="60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Flama Condensed Medium" panose="02000000000000000000" pitchFamily="50" charset="0"/>
            </a:endParaRP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Flama Condens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1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4951" y="672860"/>
            <a:ext cx="9678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Homework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580" y="1841679"/>
            <a:ext cx="108955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Continue the story of Skipper </a:t>
            </a:r>
            <a:r>
              <a:rPr lang="en-US" sz="3200" dirty="0" err="1"/>
              <a:t>McFlea</a:t>
            </a:r>
            <a:r>
              <a:rPr lang="en-US" sz="3200" dirty="0"/>
              <a:t> on his next great adventure with Captain Fred. </a:t>
            </a:r>
          </a:p>
          <a:p>
            <a:endParaRPr lang="en-US" sz="3200" dirty="0"/>
          </a:p>
          <a:p>
            <a:r>
              <a:rPr lang="en-US" sz="3200" dirty="0"/>
              <a:t>As a class you began this story.</a:t>
            </a:r>
          </a:p>
          <a:p>
            <a:endParaRPr lang="en-US" sz="3200" dirty="0"/>
          </a:p>
          <a:p>
            <a:r>
              <a:rPr lang="en-US" sz="3200" dirty="0"/>
              <a:t> Complete the story for homework and add an illustration showing Skipper </a:t>
            </a:r>
            <a:r>
              <a:rPr lang="en-US" sz="3200" dirty="0" err="1"/>
              <a:t>McFlea</a:t>
            </a:r>
            <a:r>
              <a:rPr lang="en-US" sz="3200" dirty="0"/>
              <a:t> having fun with Captain Fred.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777550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4951" y="672860"/>
            <a:ext cx="9678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Final Thoughts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5914" y="2651024"/>
            <a:ext cx="840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Flama Condensed Medium" panose="02000000000000000000" pitchFamily="50" charset="0"/>
                <a:cs typeface="Arial" panose="020B0604020202020204" pitchFamily="34" charset="0"/>
              </a:rPr>
              <a:t>Do you have any 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95" t="42209" r="64979" b="15361"/>
          <a:stretch/>
        </p:blipFill>
        <p:spPr>
          <a:xfrm>
            <a:off x="9240127" y="3004967"/>
            <a:ext cx="2202288" cy="31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0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bci-english.at/Graphics/Learni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3" y="0"/>
            <a:ext cx="1167446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970472" y="1714500"/>
            <a:ext cx="9872871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sz="2800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pPr marL="45720" indent="0">
              <a:buFont typeface="Corbel" pitchFamily="34" charset="0"/>
              <a:buNone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Students will: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Learn to use the sounds (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th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) in speech and sentences.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Identify simple synonyms</a:t>
            </a:r>
          </a:p>
        </p:txBody>
      </p:sp>
    </p:spTree>
    <p:extLst>
      <p:ext uri="{BB962C8B-B14F-4D97-AF65-F5344CB8AC3E}">
        <p14:creationId xmlns:p14="http://schemas.microsoft.com/office/powerpoint/2010/main" val="394540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972" y="360607"/>
            <a:ext cx="11500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Learning Simple Synonyms</a:t>
            </a:r>
          </a:p>
          <a:p>
            <a:pPr algn="ctr"/>
            <a:endParaRPr lang="en-US" sz="3200" dirty="0">
              <a:latin typeface="Flama Condensed Light" panose="02000000000000000000" pitchFamily="50" charset="0"/>
            </a:endParaRPr>
          </a:p>
          <a:p>
            <a:pPr algn="ctr"/>
            <a:r>
              <a:rPr lang="en-US" sz="3200" dirty="0">
                <a:latin typeface="Flama Condensed Light" panose="02000000000000000000" pitchFamily="50" charset="0"/>
              </a:rPr>
              <a:t>A ‘synonym’ is a word that means that same as another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6" name="5-Point Star 5"/>
          <p:cNvSpPr/>
          <p:nvPr/>
        </p:nvSpPr>
        <p:spPr>
          <a:xfrm>
            <a:off x="1043189" y="2279561"/>
            <a:ext cx="3013656" cy="2781837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Sad</a:t>
            </a:r>
            <a:endParaRPr lang="en-CA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591318" y="2112136"/>
            <a:ext cx="2111139" cy="225247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Flama Condensed Light" panose="02000000000000000000" pitchFamily="50" charset="0"/>
              </a:rPr>
              <a:t>unhappy</a:t>
            </a:r>
            <a:endParaRPr lang="en-CA" sz="2400" b="1" dirty="0">
              <a:solidFill>
                <a:srgbClr val="002060"/>
              </a:solidFill>
              <a:latin typeface="Flama Condensed Light" panose="02000000000000000000" pitchFamily="50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522095" y="2182672"/>
            <a:ext cx="1809681" cy="1757732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Flama Condensed Light" panose="02000000000000000000" pitchFamily="50" charset="0"/>
              </a:rPr>
              <a:t>low</a:t>
            </a:r>
            <a:endParaRPr lang="en-CA" sz="2400" b="1" dirty="0">
              <a:solidFill>
                <a:srgbClr val="002060"/>
              </a:solidFill>
              <a:latin typeface="Flama Condensed Light" panose="02000000000000000000" pitchFamily="50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4187243" y="4565563"/>
            <a:ext cx="1845911" cy="155057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Flama Condensed Light" panose="02000000000000000000" pitchFamily="50" charset="0"/>
              </a:rPr>
              <a:t>gloomy</a:t>
            </a:r>
            <a:endParaRPr lang="en-CA" sz="2400" b="1" dirty="0">
              <a:solidFill>
                <a:srgbClr val="002060"/>
              </a:solidFill>
              <a:latin typeface="Flama Condensed Light" panose="02000000000000000000" pitchFamily="50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7107810" y="4429441"/>
            <a:ext cx="1876731" cy="144714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Flama Condensed Light" panose="02000000000000000000" pitchFamily="50" charset="0"/>
              </a:rPr>
              <a:t>down</a:t>
            </a:r>
            <a:endParaRPr lang="en-CA" sz="2400" b="1" dirty="0">
              <a:solidFill>
                <a:srgbClr val="002060"/>
              </a:solidFill>
              <a:latin typeface="Flama Condensed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1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373487" y="309093"/>
            <a:ext cx="2859110" cy="2498501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Happy</a:t>
            </a:r>
            <a:endParaRPr lang="en-CA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1207394" y="2619776"/>
            <a:ext cx="1191296" cy="115373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400" b="1" dirty="0">
              <a:solidFill>
                <a:srgbClr val="002060"/>
              </a:solidFill>
              <a:latin typeface="Flama Condensed Light" panose="02000000000000000000" pitchFamily="50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4397061" y="309093"/>
            <a:ext cx="2859110" cy="2498501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Large</a:t>
            </a:r>
            <a:endParaRPr lang="en-CA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420636" y="309093"/>
            <a:ext cx="2859110" cy="2498501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Small</a:t>
            </a:r>
            <a:endParaRPr lang="en-CA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207394" y="3964544"/>
            <a:ext cx="1191296" cy="115373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400" b="1" dirty="0">
              <a:solidFill>
                <a:srgbClr val="002060"/>
              </a:solidFill>
              <a:latin typeface="Flama Condensed Light" panose="02000000000000000000" pitchFamily="50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207394" y="5309312"/>
            <a:ext cx="1191296" cy="115373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400" b="1" dirty="0">
              <a:solidFill>
                <a:srgbClr val="002060"/>
              </a:solidFill>
              <a:latin typeface="Flama Condensed Light" panose="02000000000000000000" pitchFamily="50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230968" y="2619775"/>
            <a:ext cx="1191296" cy="115373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400" b="1" dirty="0">
              <a:solidFill>
                <a:srgbClr val="002060"/>
              </a:solidFill>
              <a:latin typeface="Flama Condensed Light" panose="02000000000000000000" pitchFamily="50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5230968" y="3964543"/>
            <a:ext cx="1191296" cy="115373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400" b="1" dirty="0">
              <a:solidFill>
                <a:srgbClr val="002060"/>
              </a:solidFill>
              <a:latin typeface="Flama Condensed Light" panose="02000000000000000000" pitchFamily="50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5230968" y="5309311"/>
            <a:ext cx="1191296" cy="115373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400" b="1" dirty="0">
              <a:solidFill>
                <a:srgbClr val="002060"/>
              </a:solidFill>
              <a:latin typeface="Flama Condensed Light" panose="02000000000000000000" pitchFamily="50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9254542" y="2619774"/>
            <a:ext cx="1191296" cy="115373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400" b="1" dirty="0">
              <a:solidFill>
                <a:srgbClr val="002060"/>
              </a:solidFill>
              <a:latin typeface="Flama Condensed Light" panose="02000000000000000000" pitchFamily="50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9254542" y="3964543"/>
            <a:ext cx="1191296" cy="115373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400" b="1" dirty="0">
              <a:solidFill>
                <a:srgbClr val="002060"/>
              </a:solidFill>
              <a:latin typeface="Flama Condensed Light" panose="02000000000000000000" pitchFamily="50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9254542" y="5309310"/>
            <a:ext cx="1191296" cy="115373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400" b="1" dirty="0">
              <a:solidFill>
                <a:srgbClr val="002060"/>
              </a:solidFill>
              <a:latin typeface="Flama Condensed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2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556" t="24956" r="14201" b="51276"/>
          <a:stretch/>
        </p:blipFill>
        <p:spPr>
          <a:xfrm>
            <a:off x="2575775" y="515155"/>
            <a:ext cx="7057622" cy="1558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004" y="2266682"/>
            <a:ext cx="109599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Sandy was </a:t>
            </a:r>
            <a:r>
              <a:rPr lang="en-US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angry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school.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busy bee was </a:t>
            </a:r>
            <a:r>
              <a:rPr lang="en-US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because he found a beautiful flower.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</a:t>
            </a:r>
            <a:r>
              <a:rPr lang="en-US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tired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because I worked really hard.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</a:t>
            </a:r>
            <a:endParaRPr lang="en-C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2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047" t="47315" r="14301" b="29269"/>
          <a:stretch/>
        </p:blipFill>
        <p:spPr>
          <a:xfrm>
            <a:off x="1197735" y="218940"/>
            <a:ext cx="9453093" cy="1596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320" y="1815921"/>
            <a:ext cx="109599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is a very </a:t>
            </a:r>
            <a:r>
              <a:rPr lang="en-US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boy.</a:t>
            </a: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</a:t>
            </a: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was very </a:t>
            </a:r>
            <a:r>
              <a:rPr lang="en-US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scared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go outside in the dark.</a:t>
            </a: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</a:t>
            </a: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feel </a:t>
            </a:r>
            <a:r>
              <a:rPr lang="en-US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</a:t>
            </a:r>
            <a:endParaRPr lang="en-C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during the test.</a:t>
            </a: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</a:t>
            </a:r>
            <a:endParaRPr lang="en-C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8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bci-english.at/Graphics/Learni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3" y="0"/>
            <a:ext cx="1167446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970472" y="1714500"/>
            <a:ext cx="9872871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sz="2800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pPr marL="45720" indent="0">
              <a:buFont typeface="Corbel" pitchFamily="34" charset="0"/>
              <a:buNone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Students will: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Learn to use sounds (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th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) in speech and sentences. 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</a:rPr>
              <a:t>Identify simple synonyms </a:t>
            </a:r>
            <a:r>
              <a:rPr lang="en-US" sz="6000" dirty="0">
                <a:solidFill>
                  <a:schemeClr val="bg2">
                    <a:lumMod val="10000"/>
                  </a:schemeClr>
                </a:solidFill>
                <a:latin typeface="Flama Condensed Medium" panose="02000000000000000000" pitchFamily="50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Flama Condensed Medium" panose="02000000000000000000" pitchFamily="50" charset="0"/>
            </a:endParaRP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Flama Condens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3640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2">
      <a:dk1>
        <a:srgbClr val="1098D2"/>
      </a:dk1>
      <a:lt1>
        <a:sysClr val="window" lastClr="FFFFFF"/>
      </a:lt1>
      <a:dk2>
        <a:srgbClr val="9454C3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7735</TotalTime>
  <Words>616</Words>
  <Application>Microsoft Office PowerPoint</Application>
  <PresentationFormat>Widescreen</PresentationFormat>
  <Paragraphs>122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Corbel</vt:lpstr>
      <vt:lpstr>Flama Condensed Light</vt:lpstr>
      <vt:lpstr>Flama Condensed Medium</vt:lpstr>
      <vt:lpstr>Franklin Gothic Medium</vt:lpstr>
      <vt:lpstr>MV Boli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 Virani</dc:creator>
  <cp:lastModifiedBy>Pam Turnbull</cp:lastModifiedBy>
  <cp:revision>139</cp:revision>
  <dcterms:created xsi:type="dcterms:W3CDTF">2016-05-31T00:58:31Z</dcterms:created>
  <dcterms:modified xsi:type="dcterms:W3CDTF">2016-11-29T03:30:15Z</dcterms:modified>
</cp:coreProperties>
</file>