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9" r:id="rId22"/>
    <p:sldId id="280" r:id="rId23"/>
    <p:sldId id="28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40"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9B5E72-01F2-49CC-86D9-C83F3E56C53D}" type="doc">
      <dgm:prSet loTypeId="urn:microsoft.com/office/officeart/2008/layout/AlternatingPictureBlocks" loCatId="picture" qsTypeId="urn:microsoft.com/office/officeart/2005/8/quickstyle/simple1" qsCatId="simple" csTypeId="urn:microsoft.com/office/officeart/2005/8/colors/accent1_2" csCatId="accent1" phldr="1"/>
      <dgm:spPr/>
    </dgm:pt>
    <dgm:pt modelId="{B63EDD31-0BB7-453F-A255-BFAEEED4A925}">
      <dgm:prSet phldrT="[Text]" phldr="1"/>
      <dgm:spPr/>
      <dgm:t>
        <a:bodyPr/>
        <a:lstStyle/>
        <a:p>
          <a:endParaRPr lang="en-CA" dirty="0"/>
        </a:p>
      </dgm:t>
    </dgm:pt>
    <dgm:pt modelId="{CEEB9F19-4E9D-4E9F-B685-90BFFBA82F69}" type="parTrans" cxnId="{31516061-7779-4449-B137-7EB58A8DDFA6}">
      <dgm:prSet/>
      <dgm:spPr/>
      <dgm:t>
        <a:bodyPr/>
        <a:lstStyle/>
        <a:p>
          <a:endParaRPr lang="en-CA"/>
        </a:p>
      </dgm:t>
    </dgm:pt>
    <dgm:pt modelId="{90211809-5282-48CD-BE21-EF6DDAD4801F}" type="sibTrans" cxnId="{31516061-7779-4449-B137-7EB58A8DDFA6}">
      <dgm:prSet/>
      <dgm:spPr/>
      <dgm:t>
        <a:bodyPr/>
        <a:lstStyle/>
        <a:p>
          <a:endParaRPr lang="en-CA"/>
        </a:p>
      </dgm:t>
    </dgm:pt>
    <dgm:pt modelId="{F6519DD3-0933-4044-B326-C79870C941B5}">
      <dgm:prSet phldrT="[Text]" phldr="1"/>
      <dgm:spPr/>
      <dgm:t>
        <a:bodyPr/>
        <a:lstStyle/>
        <a:p>
          <a:endParaRPr lang="en-CA" dirty="0"/>
        </a:p>
      </dgm:t>
    </dgm:pt>
    <dgm:pt modelId="{CE95DD5D-8852-431D-A8E5-8ADEE5007D31}" type="parTrans" cxnId="{1D25D60A-F176-4672-BEEC-1DA4D911789F}">
      <dgm:prSet/>
      <dgm:spPr/>
      <dgm:t>
        <a:bodyPr/>
        <a:lstStyle/>
        <a:p>
          <a:endParaRPr lang="en-CA"/>
        </a:p>
      </dgm:t>
    </dgm:pt>
    <dgm:pt modelId="{801ACFAE-E9A8-4AE7-B59A-5696C4FB2D8F}" type="sibTrans" cxnId="{1D25D60A-F176-4672-BEEC-1DA4D911789F}">
      <dgm:prSet/>
      <dgm:spPr/>
      <dgm:t>
        <a:bodyPr/>
        <a:lstStyle/>
        <a:p>
          <a:endParaRPr lang="en-CA"/>
        </a:p>
      </dgm:t>
    </dgm:pt>
    <dgm:pt modelId="{A56FA9A3-2478-49DB-B49A-4AA5A4D1ED1F}">
      <dgm:prSet phldrT="[Text]" phldr="1"/>
      <dgm:spPr/>
      <dgm:t>
        <a:bodyPr/>
        <a:lstStyle/>
        <a:p>
          <a:endParaRPr lang="en-CA" dirty="0"/>
        </a:p>
      </dgm:t>
    </dgm:pt>
    <dgm:pt modelId="{8DD1B014-191F-4D7A-97FD-D8718C3B9C02}" type="parTrans" cxnId="{7385FED0-48CA-4094-8B1C-302260A83D93}">
      <dgm:prSet/>
      <dgm:spPr/>
      <dgm:t>
        <a:bodyPr/>
        <a:lstStyle/>
        <a:p>
          <a:endParaRPr lang="en-CA"/>
        </a:p>
      </dgm:t>
    </dgm:pt>
    <dgm:pt modelId="{0D97CD3C-20B9-4EBE-B0AE-7B03024C5C8D}" type="sibTrans" cxnId="{7385FED0-48CA-4094-8B1C-302260A83D93}">
      <dgm:prSet/>
      <dgm:spPr/>
      <dgm:t>
        <a:bodyPr/>
        <a:lstStyle/>
        <a:p>
          <a:endParaRPr lang="en-CA"/>
        </a:p>
      </dgm:t>
    </dgm:pt>
    <dgm:pt modelId="{EE6D7094-747E-42C7-92DA-2596F798B3A0}" type="pres">
      <dgm:prSet presAssocID="{C19B5E72-01F2-49CC-86D9-C83F3E56C53D}" presName="linearFlow" presStyleCnt="0">
        <dgm:presLayoutVars>
          <dgm:dir/>
          <dgm:resizeHandles val="exact"/>
        </dgm:presLayoutVars>
      </dgm:prSet>
      <dgm:spPr/>
    </dgm:pt>
    <dgm:pt modelId="{253B0368-9619-4FB7-AA58-F4B10ED2D9CF}" type="pres">
      <dgm:prSet presAssocID="{B63EDD31-0BB7-453F-A255-BFAEEED4A925}" presName="comp" presStyleCnt="0"/>
      <dgm:spPr/>
    </dgm:pt>
    <dgm:pt modelId="{64D629DF-95DA-4B97-8BE3-ACCDA4CA111E}" type="pres">
      <dgm:prSet presAssocID="{B63EDD31-0BB7-453F-A255-BFAEEED4A925}" presName="rect2" presStyleLbl="node1" presStyleIdx="0" presStyleCnt="3">
        <dgm:presLayoutVars>
          <dgm:bulletEnabled val="1"/>
        </dgm:presLayoutVars>
      </dgm:prSet>
      <dgm:spPr/>
    </dgm:pt>
    <dgm:pt modelId="{13173672-70DB-4ACB-AC8C-7EDFC07CAF3E}" type="pres">
      <dgm:prSet presAssocID="{B63EDD31-0BB7-453F-A255-BFAEEED4A925}" presName="rect1" presStyleLbl="ln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513C5F41-8A0C-4320-95E4-537C2D53F755}" type="pres">
      <dgm:prSet presAssocID="{90211809-5282-48CD-BE21-EF6DDAD4801F}" presName="sibTrans" presStyleCnt="0"/>
      <dgm:spPr/>
    </dgm:pt>
    <dgm:pt modelId="{4D36C02B-D527-4442-AD84-0275BCE6EA37}" type="pres">
      <dgm:prSet presAssocID="{F6519DD3-0933-4044-B326-C79870C941B5}" presName="comp" presStyleCnt="0"/>
      <dgm:spPr/>
    </dgm:pt>
    <dgm:pt modelId="{9813C7D8-2011-4C41-A46E-48461FDA855F}" type="pres">
      <dgm:prSet presAssocID="{F6519DD3-0933-4044-B326-C79870C941B5}" presName="rect2" presStyleLbl="node1" presStyleIdx="1" presStyleCnt="3">
        <dgm:presLayoutVars>
          <dgm:bulletEnabled val="1"/>
        </dgm:presLayoutVars>
      </dgm:prSet>
      <dgm:spPr/>
    </dgm:pt>
    <dgm:pt modelId="{0B38776A-5F53-4517-8436-8A0F67B571C1}" type="pres">
      <dgm:prSet presAssocID="{F6519DD3-0933-4044-B326-C79870C941B5}" presName="rect1" presStyleLbl="ln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dgm:spPr>
    </dgm:pt>
    <dgm:pt modelId="{56041987-B035-44D8-BCAB-54396CE592D5}" type="pres">
      <dgm:prSet presAssocID="{801ACFAE-E9A8-4AE7-B59A-5696C4FB2D8F}" presName="sibTrans" presStyleCnt="0"/>
      <dgm:spPr/>
    </dgm:pt>
    <dgm:pt modelId="{BB7975FB-9B27-47B8-A639-787F94FDEC53}" type="pres">
      <dgm:prSet presAssocID="{A56FA9A3-2478-49DB-B49A-4AA5A4D1ED1F}" presName="comp" presStyleCnt="0"/>
      <dgm:spPr/>
    </dgm:pt>
    <dgm:pt modelId="{3CB6FCC9-26C0-40D9-854B-BE8B230ECDD9}" type="pres">
      <dgm:prSet presAssocID="{A56FA9A3-2478-49DB-B49A-4AA5A4D1ED1F}" presName="rect2" presStyleLbl="node1" presStyleIdx="2" presStyleCnt="3">
        <dgm:presLayoutVars>
          <dgm:bulletEnabled val="1"/>
        </dgm:presLayoutVars>
      </dgm:prSet>
      <dgm:spPr/>
    </dgm:pt>
    <dgm:pt modelId="{1FFF4270-8667-4F9E-B5CA-A5111B3191F1}" type="pres">
      <dgm:prSet presAssocID="{A56FA9A3-2478-49DB-B49A-4AA5A4D1ED1F}" presName="rect1" presStyleLbl="ln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9000" r="-19000"/>
          </a:stretch>
        </a:blipFill>
      </dgm:spPr>
    </dgm:pt>
  </dgm:ptLst>
  <dgm:cxnLst>
    <dgm:cxn modelId="{C7AFA992-044D-4DFC-BED2-67D80387056A}" type="presOf" srcId="{A56FA9A3-2478-49DB-B49A-4AA5A4D1ED1F}" destId="{3CB6FCC9-26C0-40D9-854B-BE8B230ECDD9}" srcOrd="0" destOrd="0" presId="urn:microsoft.com/office/officeart/2008/layout/AlternatingPictureBlocks"/>
    <dgm:cxn modelId="{7385FED0-48CA-4094-8B1C-302260A83D93}" srcId="{C19B5E72-01F2-49CC-86D9-C83F3E56C53D}" destId="{A56FA9A3-2478-49DB-B49A-4AA5A4D1ED1F}" srcOrd="2" destOrd="0" parTransId="{8DD1B014-191F-4D7A-97FD-D8718C3B9C02}" sibTransId="{0D97CD3C-20B9-4EBE-B0AE-7B03024C5C8D}"/>
    <dgm:cxn modelId="{1D25D60A-F176-4672-BEEC-1DA4D911789F}" srcId="{C19B5E72-01F2-49CC-86D9-C83F3E56C53D}" destId="{F6519DD3-0933-4044-B326-C79870C941B5}" srcOrd="1" destOrd="0" parTransId="{CE95DD5D-8852-431D-A8E5-8ADEE5007D31}" sibTransId="{801ACFAE-E9A8-4AE7-B59A-5696C4FB2D8F}"/>
    <dgm:cxn modelId="{1B5462D2-FEB1-4F39-9FDF-3C7DB2BAD9F7}" type="presOf" srcId="{F6519DD3-0933-4044-B326-C79870C941B5}" destId="{9813C7D8-2011-4C41-A46E-48461FDA855F}" srcOrd="0" destOrd="0" presId="urn:microsoft.com/office/officeart/2008/layout/AlternatingPictureBlocks"/>
    <dgm:cxn modelId="{31516061-7779-4449-B137-7EB58A8DDFA6}" srcId="{C19B5E72-01F2-49CC-86D9-C83F3E56C53D}" destId="{B63EDD31-0BB7-453F-A255-BFAEEED4A925}" srcOrd="0" destOrd="0" parTransId="{CEEB9F19-4E9D-4E9F-B685-90BFFBA82F69}" sibTransId="{90211809-5282-48CD-BE21-EF6DDAD4801F}"/>
    <dgm:cxn modelId="{AA036134-48A2-479F-AF61-89A74FE9078E}" type="presOf" srcId="{B63EDD31-0BB7-453F-A255-BFAEEED4A925}" destId="{64D629DF-95DA-4B97-8BE3-ACCDA4CA111E}" srcOrd="0" destOrd="0" presId="urn:microsoft.com/office/officeart/2008/layout/AlternatingPictureBlocks"/>
    <dgm:cxn modelId="{E7BEC1CE-68EF-45D0-9CF9-86D41B06105A}" type="presOf" srcId="{C19B5E72-01F2-49CC-86D9-C83F3E56C53D}" destId="{EE6D7094-747E-42C7-92DA-2596F798B3A0}" srcOrd="0" destOrd="0" presId="urn:microsoft.com/office/officeart/2008/layout/AlternatingPictureBlocks"/>
    <dgm:cxn modelId="{40BA67FA-A8A9-4BB0-97EE-B670111FF074}" type="presParOf" srcId="{EE6D7094-747E-42C7-92DA-2596F798B3A0}" destId="{253B0368-9619-4FB7-AA58-F4B10ED2D9CF}" srcOrd="0" destOrd="0" presId="urn:microsoft.com/office/officeart/2008/layout/AlternatingPictureBlocks"/>
    <dgm:cxn modelId="{B70D4C6B-C2F1-4DA9-8625-D7F885D0B3C5}" type="presParOf" srcId="{253B0368-9619-4FB7-AA58-F4B10ED2D9CF}" destId="{64D629DF-95DA-4B97-8BE3-ACCDA4CA111E}" srcOrd="0" destOrd="0" presId="urn:microsoft.com/office/officeart/2008/layout/AlternatingPictureBlocks"/>
    <dgm:cxn modelId="{9F06E566-7EF9-44D4-B9B5-81E9542C0058}" type="presParOf" srcId="{253B0368-9619-4FB7-AA58-F4B10ED2D9CF}" destId="{13173672-70DB-4ACB-AC8C-7EDFC07CAF3E}" srcOrd="1" destOrd="0" presId="urn:microsoft.com/office/officeart/2008/layout/AlternatingPictureBlocks"/>
    <dgm:cxn modelId="{28619D50-FDB5-4F13-AA25-7344EB91D10D}" type="presParOf" srcId="{EE6D7094-747E-42C7-92DA-2596F798B3A0}" destId="{513C5F41-8A0C-4320-95E4-537C2D53F755}" srcOrd="1" destOrd="0" presId="urn:microsoft.com/office/officeart/2008/layout/AlternatingPictureBlocks"/>
    <dgm:cxn modelId="{F64BDD9A-FB4B-46C8-BD17-D9532DFC0B77}" type="presParOf" srcId="{EE6D7094-747E-42C7-92DA-2596F798B3A0}" destId="{4D36C02B-D527-4442-AD84-0275BCE6EA37}" srcOrd="2" destOrd="0" presId="urn:microsoft.com/office/officeart/2008/layout/AlternatingPictureBlocks"/>
    <dgm:cxn modelId="{45D5C2CE-38F2-43B9-8870-FCDB2D6CC061}" type="presParOf" srcId="{4D36C02B-D527-4442-AD84-0275BCE6EA37}" destId="{9813C7D8-2011-4C41-A46E-48461FDA855F}" srcOrd="0" destOrd="0" presId="urn:microsoft.com/office/officeart/2008/layout/AlternatingPictureBlocks"/>
    <dgm:cxn modelId="{36DD1EB9-F1D1-4F1C-8773-CB397CD3FFB7}" type="presParOf" srcId="{4D36C02B-D527-4442-AD84-0275BCE6EA37}" destId="{0B38776A-5F53-4517-8436-8A0F67B571C1}" srcOrd="1" destOrd="0" presId="urn:microsoft.com/office/officeart/2008/layout/AlternatingPictureBlocks"/>
    <dgm:cxn modelId="{CF273912-F3A7-49E9-98E4-6DE3F6134049}" type="presParOf" srcId="{EE6D7094-747E-42C7-92DA-2596F798B3A0}" destId="{56041987-B035-44D8-BCAB-54396CE592D5}" srcOrd="3" destOrd="0" presId="urn:microsoft.com/office/officeart/2008/layout/AlternatingPictureBlocks"/>
    <dgm:cxn modelId="{3925BCF7-CBBF-4F44-96CB-80C437EAACB6}" type="presParOf" srcId="{EE6D7094-747E-42C7-92DA-2596F798B3A0}" destId="{BB7975FB-9B27-47B8-A639-787F94FDEC53}" srcOrd="4" destOrd="0" presId="urn:microsoft.com/office/officeart/2008/layout/AlternatingPictureBlocks"/>
    <dgm:cxn modelId="{1B634E42-7165-4BC8-A508-976FF1DFC77F}" type="presParOf" srcId="{BB7975FB-9B27-47B8-A639-787F94FDEC53}" destId="{3CB6FCC9-26C0-40D9-854B-BE8B230ECDD9}" srcOrd="0" destOrd="0" presId="urn:microsoft.com/office/officeart/2008/layout/AlternatingPictureBlocks"/>
    <dgm:cxn modelId="{9AD4A638-AEB5-45C6-85BC-810E144E96B5}" type="presParOf" srcId="{BB7975FB-9B27-47B8-A639-787F94FDEC53}" destId="{1FFF4270-8667-4F9E-B5CA-A5111B3191F1}"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629DF-95DA-4B97-8BE3-ACCDA4CA111E}">
      <dsp:nvSpPr>
        <dsp:cNvPr id="0" name=""/>
        <dsp:cNvSpPr/>
      </dsp:nvSpPr>
      <dsp:spPr>
        <a:xfrm>
          <a:off x="1104328" y="49082"/>
          <a:ext cx="2242121" cy="10140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endParaRPr lang="en-CA" sz="4800" kern="1200" dirty="0"/>
        </a:p>
      </dsp:txBody>
      <dsp:txXfrm>
        <a:off x="1104328" y="49082"/>
        <a:ext cx="2242121" cy="1014075"/>
      </dsp:txXfrm>
    </dsp:sp>
    <dsp:sp modelId="{13173672-70DB-4ACB-AC8C-7EDFC07CAF3E}">
      <dsp:nvSpPr>
        <dsp:cNvPr id="0" name=""/>
        <dsp:cNvSpPr/>
      </dsp:nvSpPr>
      <dsp:spPr>
        <a:xfrm>
          <a:off x="0" y="49082"/>
          <a:ext cx="1003935" cy="101407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13C7D8-2011-4C41-A46E-48461FDA855F}">
      <dsp:nvSpPr>
        <dsp:cNvPr id="0" name=""/>
        <dsp:cNvSpPr/>
      </dsp:nvSpPr>
      <dsp:spPr>
        <a:xfrm>
          <a:off x="0" y="1230480"/>
          <a:ext cx="2242121" cy="10140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endParaRPr lang="en-CA" sz="4800" kern="1200" dirty="0"/>
        </a:p>
      </dsp:txBody>
      <dsp:txXfrm>
        <a:off x="0" y="1230480"/>
        <a:ext cx="2242121" cy="1014075"/>
      </dsp:txXfrm>
    </dsp:sp>
    <dsp:sp modelId="{0B38776A-5F53-4517-8436-8A0F67B571C1}">
      <dsp:nvSpPr>
        <dsp:cNvPr id="0" name=""/>
        <dsp:cNvSpPr/>
      </dsp:nvSpPr>
      <dsp:spPr>
        <a:xfrm>
          <a:off x="2342515" y="1230480"/>
          <a:ext cx="1003935" cy="1014075"/>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B6FCC9-26C0-40D9-854B-BE8B230ECDD9}">
      <dsp:nvSpPr>
        <dsp:cNvPr id="0" name=""/>
        <dsp:cNvSpPr/>
      </dsp:nvSpPr>
      <dsp:spPr>
        <a:xfrm>
          <a:off x="1104328" y="2411878"/>
          <a:ext cx="2242121" cy="10140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endParaRPr lang="en-CA" sz="4800" kern="1200" dirty="0"/>
        </a:p>
      </dsp:txBody>
      <dsp:txXfrm>
        <a:off x="1104328" y="2411878"/>
        <a:ext cx="2242121" cy="1014075"/>
      </dsp:txXfrm>
    </dsp:sp>
    <dsp:sp modelId="{1FFF4270-8667-4F9E-B5CA-A5111B3191F1}">
      <dsp:nvSpPr>
        <dsp:cNvPr id="0" name=""/>
        <dsp:cNvSpPr/>
      </dsp:nvSpPr>
      <dsp:spPr>
        <a:xfrm>
          <a:off x="0" y="2411878"/>
          <a:ext cx="1003935" cy="101407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9000" r="-1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729C07-F4C7-4D0F-ACAA-B3B88BB3A5F0}" type="datetimeFigureOut">
              <a:rPr lang="en-CA" smtClean="0"/>
              <a:t>2016-11-19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974B69-A3DD-4C07-B985-F2171FE05628}" type="slidenum">
              <a:rPr lang="en-CA" smtClean="0"/>
              <a:t>‹#›</a:t>
            </a:fld>
            <a:endParaRPr lang="en-CA"/>
          </a:p>
        </p:txBody>
      </p:sp>
    </p:spTree>
    <p:extLst>
      <p:ext uri="{BB962C8B-B14F-4D97-AF65-F5344CB8AC3E}">
        <p14:creationId xmlns:p14="http://schemas.microsoft.com/office/powerpoint/2010/main" val="1609167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Students</a:t>
            </a:r>
            <a:r>
              <a:rPr lang="en-CA" baseline="0" dirty="0"/>
              <a:t> can share words that have the double (</a:t>
            </a:r>
            <a:r>
              <a:rPr lang="en-CA" baseline="0" dirty="0" err="1"/>
              <a:t>ee</a:t>
            </a:r>
            <a:r>
              <a:rPr lang="en-CA" baseline="0" dirty="0"/>
              <a:t>) sound</a:t>
            </a:r>
          </a:p>
          <a:p>
            <a:r>
              <a:rPr lang="en-CA" baseline="0" dirty="0"/>
              <a:t>Other words to share: feed, deep, seem, free, need, seed, tree, bee, speech, queen, three, week, cheek, meet, agree, disagree…</a:t>
            </a:r>
            <a:r>
              <a:rPr lang="en-CA" baseline="0" dirty="0" err="1"/>
              <a:t>ect</a:t>
            </a:r>
            <a:endParaRPr lang="en-CA" dirty="0"/>
          </a:p>
        </p:txBody>
      </p:sp>
      <p:sp>
        <p:nvSpPr>
          <p:cNvPr id="4" name="Slide Number Placeholder 3"/>
          <p:cNvSpPr>
            <a:spLocks noGrp="1"/>
          </p:cNvSpPr>
          <p:nvPr>
            <p:ph type="sldNum" sz="quarter" idx="10"/>
          </p:nvPr>
        </p:nvSpPr>
        <p:spPr/>
        <p:txBody>
          <a:bodyPr/>
          <a:lstStyle/>
          <a:p>
            <a:fld id="{F5974B69-A3DD-4C07-B985-F2171FE05628}" type="slidenum">
              <a:rPr lang="en-CA" smtClean="0"/>
              <a:t>4</a:t>
            </a:fld>
            <a:endParaRPr lang="en-CA"/>
          </a:p>
        </p:txBody>
      </p:sp>
    </p:spTree>
    <p:extLst>
      <p:ext uri="{BB962C8B-B14F-4D97-AF65-F5344CB8AC3E}">
        <p14:creationId xmlns:p14="http://schemas.microsoft.com/office/powerpoint/2010/main" val="703987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Make</a:t>
            </a:r>
            <a:r>
              <a:rPr lang="en-CA" baseline="0" dirty="0"/>
              <a:t> this as fun as possible! There should be lots of giggling here! Be sure that students understand the sentences but know that they are silly and playful. Discuss the hard (e) sound and that it comes when one e is followed by either another (e) or an (a)</a:t>
            </a:r>
          </a:p>
          <a:p>
            <a:endParaRPr lang="en-CA" dirty="0"/>
          </a:p>
        </p:txBody>
      </p:sp>
      <p:sp>
        <p:nvSpPr>
          <p:cNvPr id="4" name="Slide Number Placeholder 3"/>
          <p:cNvSpPr>
            <a:spLocks noGrp="1"/>
          </p:cNvSpPr>
          <p:nvPr>
            <p:ph type="sldNum" sz="quarter" idx="10"/>
          </p:nvPr>
        </p:nvSpPr>
        <p:spPr/>
        <p:txBody>
          <a:bodyPr/>
          <a:lstStyle/>
          <a:p>
            <a:fld id="{F5974B69-A3DD-4C07-B985-F2171FE05628}" type="slidenum">
              <a:rPr lang="en-CA" smtClean="0"/>
              <a:t>14</a:t>
            </a:fld>
            <a:endParaRPr lang="en-CA"/>
          </a:p>
        </p:txBody>
      </p:sp>
    </p:spTree>
    <p:extLst>
      <p:ext uri="{BB962C8B-B14F-4D97-AF65-F5344CB8AC3E}">
        <p14:creationId xmlns:p14="http://schemas.microsoft.com/office/powerpoint/2010/main" val="3984639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buNone/>
            </a:pPr>
            <a:r>
              <a:rPr lang="en-CA" dirty="0"/>
              <a:t>Ex. Could it rain today? </a:t>
            </a:r>
          </a:p>
          <a:p>
            <a:pPr marL="45720" indent="0">
              <a:buNone/>
            </a:pPr>
            <a:r>
              <a:rPr lang="en-CA" dirty="0"/>
              <a:t>It could also be something that has already happened (past tense)</a:t>
            </a:r>
          </a:p>
          <a:p>
            <a:pPr marL="45720" indent="0">
              <a:buNone/>
            </a:pPr>
            <a:r>
              <a:rPr lang="en-CA" dirty="0"/>
              <a:t>Ex. Vanessa could swim by the time she was three. </a:t>
            </a:r>
          </a:p>
          <a:p>
            <a:endParaRPr lang="en-CA" dirty="0"/>
          </a:p>
          <a:p>
            <a:r>
              <a:rPr lang="en-CA" dirty="0"/>
              <a:t>Have students asks questions</a:t>
            </a:r>
            <a:r>
              <a:rPr lang="en-CA" baseline="0" dirty="0"/>
              <a:t> about the photo on the right that use could? Ex. Could the man using crutches pick the book up by himself?</a:t>
            </a:r>
            <a:endParaRPr lang="en-CA" dirty="0"/>
          </a:p>
        </p:txBody>
      </p:sp>
      <p:sp>
        <p:nvSpPr>
          <p:cNvPr id="4" name="Slide Number Placeholder 3"/>
          <p:cNvSpPr>
            <a:spLocks noGrp="1"/>
          </p:cNvSpPr>
          <p:nvPr>
            <p:ph type="sldNum" sz="quarter" idx="10"/>
          </p:nvPr>
        </p:nvSpPr>
        <p:spPr/>
        <p:txBody>
          <a:bodyPr/>
          <a:lstStyle/>
          <a:p>
            <a:fld id="{F5974B69-A3DD-4C07-B985-F2171FE05628}" type="slidenum">
              <a:rPr lang="en-CA" smtClean="0"/>
              <a:t>15</a:t>
            </a:fld>
            <a:endParaRPr lang="en-CA"/>
          </a:p>
        </p:txBody>
      </p:sp>
    </p:spTree>
    <p:extLst>
      <p:ext uri="{BB962C8B-B14F-4D97-AF65-F5344CB8AC3E}">
        <p14:creationId xmlns:p14="http://schemas.microsoft.com/office/powerpoint/2010/main" val="494590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https://learnenglishkids.britishcouncil.org/en/grammar-practice/modals-could-and-couldnt</a:t>
            </a:r>
          </a:p>
        </p:txBody>
      </p:sp>
      <p:sp>
        <p:nvSpPr>
          <p:cNvPr id="4" name="Slide Number Placeholder 3"/>
          <p:cNvSpPr>
            <a:spLocks noGrp="1"/>
          </p:cNvSpPr>
          <p:nvPr>
            <p:ph type="sldNum" sz="quarter" idx="10"/>
          </p:nvPr>
        </p:nvSpPr>
        <p:spPr/>
        <p:txBody>
          <a:bodyPr/>
          <a:lstStyle/>
          <a:p>
            <a:fld id="{F5974B69-A3DD-4C07-B985-F2171FE05628}" type="slidenum">
              <a:rPr lang="en-CA" smtClean="0"/>
              <a:t>16</a:t>
            </a:fld>
            <a:endParaRPr lang="en-CA"/>
          </a:p>
        </p:txBody>
      </p:sp>
    </p:spTree>
    <p:extLst>
      <p:ext uri="{BB962C8B-B14F-4D97-AF65-F5344CB8AC3E}">
        <p14:creationId xmlns:p14="http://schemas.microsoft.com/office/powerpoint/2010/main" val="3531518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http://thesocialexpress.com/teaching-child-start-conversations-3-brilliant-basics/</a:t>
            </a:r>
          </a:p>
          <a:p>
            <a:endParaRPr lang="en-CA" dirty="0"/>
          </a:p>
          <a:p>
            <a:r>
              <a:rPr lang="en-CA" b="1" dirty="0"/>
              <a:t>Asking questions.</a:t>
            </a:r>
            <a:r>
              <a:rPr lang="en-CA" dirty="0"/>
              <a:t> When practicing the asking questions step “w” words like who, what, when, where, and why (also, how) are great questions!</a:t>
            </a:r>
          </a:p>
          <a:p>
            <a:endParaRPr lang="en-CA" dirty="0"/>
          </a:p>
          <a:p>
            <a:pPr marL="45720" indent="0">
              <a:buNone/>
            </a:pPr>
            <a:r>
              <a:rPr lang="en-CA" dirty="0"/>
              <a:t>On the next slide you will see a picture, let’s take turns asking questions about it!</a:t>
            </a:r>
          </a:p>
          <a:p>
            <a:endParaRPr lang="en-CA" dirty="0"/>
          </a:p>
          <a:p>
            <a:endParaRPr lang="en-CA" dirty="0"/>
          </a:p>
        </p:txBody>
      </p:sp>
      <p:sp>
        <p:nvSpPr>
          <p:cNvPr id="4" name="Slide Number Placeholder 3"/>
          <p:cNvSpPr>
            <a:spLocks noGrp="1"/>
          </p:cNvSpPr>
          <p:nvPr>
            <p:ph type="sldNum" sz="quarter" idx="10"/>
          </p:nvPr>
        </p:nvSpPr>
        <p:spPr/>
        <p:txBody>
          <a:bodyPr/>
          <a:lstStyle/>
          <a:p>
            <a:fld id="{F5974B69-A3DD-4C07-B985-F2171FE05628}" type="slidenum">
              <a:rPr lang="en-CA" smtClean="0"/>
              <a:t>18</a:t>
            </a:fld>
            <a:endParaRPr lang="en-CA"/>
          </a:p>
        </p:txBody>
      </p:sp>
    </p:spTree>
    <p:extLst>
      <p:ext uri="{BB962C8B-B14F-4D97-AF65-F5344CB8AC3E}">
        <p14:creationId xmlns:p14="http://schemas.microsoft.com/office/powerpoint/2010/main" val="1233327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D4B62C-5154-407A-86E8-35B56B01C082}" type="datetimeFigureOut">
              <a:rPr lang="en-CA" smtClean="0"/>
              <a:t>2016-11-19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14ED7EE-91B1-4327-8CC6-2A6E6B5F5EAC}" type="slidenum">
              <a:rPr lang="en-CA" smtClean="0"/>
              <a:t>‹#›</a:t>
            </a:fld>
            <a:endParaRPr lang="en-CA"/>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D4B62C-5154-407A-86E8-35B56B01C082}" type="datetimeFigureOut">
              <a:rPr lang="en-CA" smtClean="0"/>
              <a:t>2016-11-19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14ED7EE-91B1-4327-8CC6-2A6E6B5F5EAC}"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D4B62C-5154-407A-86E8-35B56B01C082}" type="datetimeFigureOut">
              <a:rPr lang="en-CA" smtClean="0"/>
              <a:t>2016-11-19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14ED7EE-91B1-4327-8CC6-2A6E6B5F5EAC}"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1D4B62C-5154-407A-86E8-35B56B01C082}" type="datetimeFigureOut">
              <a:rPr lang="en-CA" smtClean="0"/>
              <a:t>2016-11-19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14ED7EE-91B1-4327-8CC6-2A6E6B5F5EAC}" type="slidenum">
              <a:rPr lang="en-CA" smtClean="0"/>
              <a:t>‹#›</a:t>
            </a:fld>
            <a:endParaRPr lang="en-CA"/>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D4B62C-5154-407A-86E8-35B56B01C082}" type="datetimeFigureOut">
              <a:rPr lang="en-CA" smtClean="0"/>
              <a:t>2016-11-19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14ED7EE-91B1-4327-8CC6-2A6E6B5F5EAC}"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1D4B62C-5154-407A-86E8-35B56B01C082}" type="datetimeFigureOut">
              <a:rPr lang="en-CA" smtClean="0"/>
              <a:t>2016-11-19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14ED7EE-91B1-4327-8CC6-2A6E6B5F5EAC}" type="slidenum">
              <a:rPr lang="en-CA" smtClean="0"/>
              <a:t>‹#›</a:t>
            </a:fld>
            <a:endParaRPr lang="en-CA"/>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D4B62C-5154-407A-86E8-35B56B01C082}" type="datetimeFigureOut">
              <a:rPr lang="en-CA" smtClean="0"/>
              <a:t>2016-11-19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14ED7EE-91B1-4327-8CC6-2A6E6B5F5EAC}" type="slidenum">
              <a:rPr lang="en-CA" smtClean="0"/>
              <a:t>‹#›</a:t>
            </a:fld>
            <a:endParaRPr lang="en-CA"/>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D4B62C-5154-407A-86E8-35B56B01C082}" type="datetimeFigureOut">
              <a:rPr lang="en-CA" smtClean="0"/>
              <a:t>2016-11-19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14ED7EE-91B1-4327-8CC6-2A6E6B5F5EAC}"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D4B62C-5154-407A-86E8-35B56B01C082}" type="datetimeFigureOut">
              <a:rPr lang="en-CA" smtClean="0"/>
              <a:t>2016-11-19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14ED7EE-91B1-4327-8CC6-2A6E6B5F5EAC}"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D4B62C-5154-407A-86E8-35B56B01C082}" type="datetimeFigureOut">
              <a:rPr lang="en-CA" smtClean="0"/>
              <a:t>2016-11-19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14ED7EE-91B1-4327-8CC6-2A6E6B5F5EAC}"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D4B62C-5154-407A-86E8-35B56B01C082}" type="datetimeFigureOut">
              <a:rPr lang="en-CA" smtClean="0"/>
              <a:t>2016-11-19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14ED7EE-91B1-4327-8CC6-2A6E6B5F5EAC}" type="slidenum">
              <a:rPr lang="en-CA" smtClean="0"/>
              <a:t>‹#›</a:t>
            </a:fld>
            <a:endParaRPr lang="en-CA"/>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1D4B62C-5154-407A-86E8-35B56B01C082}" type="datetimeFigureOut">
              <a:rPr lang="en-CA" smtClean="0"/>
              <a:t>2016-11-19</a:t>
            </a:fld>
            <a:endParaRPr lang="en-CA"/>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CA"/>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14ED7EE-91B1-4327-8CC6-2A6E6B5F5EAC}"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34.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2.png"/><Relationship Id="rId5" Type="http://schemas.openxmlformats.org/officeDocument/2006/relationships/diagramQuickStyle" Target="../diagrams/quickStyle1.xml"/><Relationship Id="rId10" Type="http://schemas.openxmlformats.org/officeDocument/2006/relationships/image" Target="../media/image13.jpeg"/><Relationship Id="rId4" Type="http://schemas.openxmlformats.org/officeDocument/2006/relationships/diagramLayout" Target="../diagrams/layout1.xml"/><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19672" y="5301208"/>
            <a:ext cx="5688632" cy="1143000"/>
          </a:xfrm>
        </p:spPr>
        <p:txBody>
          <a:bodyPr/>
          <a:lstStyle/>
          <a:p>
            <a:pPr marL="0" indent="0">
              <a:buNone/>
            </a:pPr>
            <a:r>
              <a:rPr lang="en-CA" sz="3600" dirty="0"/>
              <a:t>Taking care of our bodies </a:t>
            </a:r>
            <a:br>
              <a:rPr lang="en-CA" sz="4800" dirty="0"/>
            </a:br>
            <a:r>
              <a:rPr lang="en-CA" sz="3200" dirty="0"/>
              <a:t>Unit 5: Lesson 1</a:t>
            </a:r>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9512" y="260648"/>
            <a:ext cx="8708272" cy="496855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116632"/>
            <a:ext cx="1231900" cy="468445"/>
          </a:xfrm>
          <a:prstGeom prst="rect">
            <a:avLst/>
          </a:prstGeom>
        </p:spPr>
      </p:pic>
    </p:spTree>
    <p:extLst>
      <p:ext uri="{BB962C8B-B14F-4D97-AF65-F5344CB8AC3E}">
        <p14:creationId xmlns:p14="http://schemas.microsoft.com/office/powerpoint/2010/main" val="1710749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rot="5400000">
            <a:off x="-276549" y="1460771"/>
            <a:ext cx="5129724" cy="3847294"/>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259796" y="1436948"/>
            <a:ext cx="5112568" cy="3912096"/>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60" y="116632"/>
            <a:ext cx="1231900" cy="468445"/>
          </a:xfrm>
          <a:prstGeom prst="rect">
            <a:avLst/>
          </a:prstGeom>
        </p:spPr>
      </p:pic>
    </p:spTree>
    <p:extLst>
      <p:ext uri="{BB962C8B-B14F-4D97-AF65-F5344CB8AC3E}">
        <p14:creationId xmlns:p14="http://schemas.microsoft.com/office/powerpoint/2010/main" val="3089076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rot="5400000">
            <a:off x="4695894" y="1696133"/>
            <a:ext cx="2926174" cy="219463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174579" y="1608771"/>
            <a:ext cx="5175061" cy="3804156"/>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3172" y="1557427"/>
            <a:ext cx="5189659" cy="3892244"/>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60" y="116632"/>
            <a:ext cx="1231900" cy="468445"/>
          </a:xfrm>
          <a:prstGeom prst="rect">
            <a:avLst/>
          </a:prstGeom>
        </p:spPr>
      </p:pic>
    </p:spTree>
    <p:extLst>
      <p:ext uri="{BB962C8B-B14F-4D97-AF65-F5344CB8AC3E}">
        <p14:creationId xmlns:p14="http://schemas.microsoft.com/office/powerpoint/2010/main" val="2201502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rot="5400000">
            <a:off x="-168527" y="1472783"/>
            <a:ext cx="5088565" cy="3816424"/>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216073" y="1482484"/>
            <a:ext cx="5151671" cy="3863753"/>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60" y="89269"/>
            <a:ext cx="1231900" cy="468445"/>
          </a:xfrm>
          <a:prstGeom prst="rect">
            <a:avLst/>
          </a:prstGeom>
        </p:spPr>
      </p:pic>
    </p:spTree>
    <p:extLst>
      <p:ext uri="{BB962C8B-B14F-4D97-AF65-F5344CB8AC3E}">
        <p14:creationId xmlns:p14="http://schemas.microsoft.com/office/powerpoint/2010/main" val="35807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long 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640960" cy="635084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213" y="48490"/>
            <a:ext cx="1231900" cy="468445"/>
          </a:xfrm>
          <a:prstGeom prst="rect">
            <a:avLst/>
          </a:prstGeom>
        </p:spPr>
      </p:pic>
    </p:spTree>
    <p:extLst>
      <p:ext uri="{BB962C8B-B14F-4D97-AF65-F5344CB8AC3E}">
        <p14:creationId xmlns:p14="http://schemas.microsoft.com/office/powerpoint/2010/main" val="137818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292080" y="836712"/>
            <a:ext cx="2640753" cy="2737032"/>
          </a:xfrm>
        </p:spPr>
      </p:pic>
      <p:sp>
        <p:nvSpPr>
          <p:cNvPr id="6" name="Content Placeholder 5"/>
          <p:cNvSpPr>
            <a:spLocks noGrp="1"/>
          </p:cNvSpPr>
          <p:nvPr>
            <p:ph sz="quarter" idx="13"/>
          </p:nvPr>
        </p:nvSpPr>
        <p:spPr>
          <a:xfrm>
            <a:off x="514667" y="430596"/>
            <a:ext cx="4777413" cy="3474720"/>
          </a:xfrm>
          <a:effectLst>
            <a:softEdge rad="127000"/>
          </a:effectLst>
        </p:spPr>
        <p:txBody>
          <a:bodyPr>
            <a:normAutofit/>
          </a:bodyPr>
          <a:lstStyle/>
          <a:p>
            <a:pPr marL="45720" indent="0">
              <a:buNone/>
            </a:pPr>
            <a:r>
              <a:rPr lang="en-CA" b="1" dirty="0"/>
              <a:t>Let’s Practice these tongue twisters together:</a:t>
            </a:r>
          </a:p>
          <a:p>
            <a:pPr marL="45720" indent="0">
              <a:buNone/>
            </a:pPr>
            <a:endParaRPr lang="en-CA" b="1" dirty="0"/>
          </a:p>
          <a:p>
            <a:r>
              <a:rPr lang="en-CA" dirty="0"/>
              <a:t>1.) I see a peach seed.</a:t>
            </a:r>
          </a:p>
          <a:p>
            <a:r>
              <a:rPr lang="en-CA" dirty="0"/>
              <a:t>2.) A seal is on the beach.</a:t>
            </a:r>
          </a:p>
          <a:p>
            <a:r>
              <a:rPr lang="en-CA" dirty="0"/>
              <a:t>3.) Did you meet the queen?</a:t>
            </a:r>
          </a:p>
          <a:p>
            <a:r>
              <a:rPr lang="en-CA" dirty="0"/>
              <a:t>4.) The green leaf is on the tree.</a:t>
            </a:r>
          </a:p>
          <a:p>
            <a:r>
              <a:rPr lang="en-CA" dirty="0"/>
              <a:t>5.) Keep your feet off the seat!</a:t>
            </a:r>
          </a:p>
        </p:txBody>
      </p:sp>
      <p:pic>
        <p:nvPicPr>
          <p:cNvPr id="4098" name="Picture 2" descr="Image result for conversations for ki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667" y="3933056"/>
            <a:ext cx="7848872" cy="278092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7589" y="116632"/>
            <a:ext cx="1231900" cy="468445"/>
          </a:xfrm>
          <a:prstGeom prst="rect">
            <a:avLst/>
          </a:prstGeom>
        </p:spPr>
      </p:pic>
    </p:spTree>
    <p:extLst>
      <p:ext uri="{BB962C8B-B14F-4D97-AF65-F5344CB8AC3E}">
        <p14:creationId xmlns:p14="http://schemas.microsoft.com/office/powerpoint/2010/main" val="4262731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76672"/>
            <a:ext cx="6512511" cy="1143000"/>
          </a:xfrm>
        </p:spPr>
        <p:txBody>
          <a:bodyPr/>
          <a:lstStyle/>
          <a:p>
            <a:pPr marL="0" indent="0">
              <a:buNone/>
            </a:pPr>
            <a:r>
              <a:rPr lang="en-CA" sz="4400" dirty="0"/>
              <a:t>Could you? Would you?</a:t>
            </a:r>
          </a:p>
        </p:txBody>
      </p:sp>
      <p:sp>
        <p:nvSpPr>
          <p:cNvPr id="3" name="Content Placeholder 2"/>
          <p:cNvSpPr>
            <a:spLocks noGrp="1"/>
          </p:cNvSpPr>
          <p:nvPr>
            <p:ph sz="quarter" idx="13"/>
          </p:nvPr>
        </p:nvSpPr>
        <p:spPr>
          <a:xfrm>
            <a:off x="683568" y="1916832"/>
            <a:ext cx="7920880" cy="1689368"/>
          </a:xfrm>
        </p:spPr>
        <p:txBody>
          <a:bodyPr>
            <a:normAutofit/>
          </a:bodyPr>
          <a:lstStyle/>
          <a:p>
            <a:pPr marL="45720" indent="0">
              <a:buNone/>
            </a:pPr>
            <a:r>
              <a:rPr lang="en-CA" dirty="0"/>
              <a:t>Could is a word that means that something might happen. </a:t>
            </a:r>
          </a:p>
          <a:p>
            <a:pPr marL="45720" indent="0">
              <a:buNone/>
            </a:pPr>
            <a:r>
              <a:rPr lang="en-CA" dirty="0"/>
              <a:t>Or you might use it when you are asking a question.</a:t>
            </a:r>
          </a:p>
          <a:p>
            <a:pPr marL="45720" indent="0">
              <a:buNone/>
            </a:pPr>
            <a:endParaRPr lang="en-CA" dirty="0"/>
          </a:p>
          <a:p>
            <a:pPr marL="45720" indent="0">
              <a:buNone/>
            </a:pPr>
            <a:endParaRPr lang="en-CA" dirty="0"/>
          </a:p>
        </p:txBody>
      </p:sp>
      <p:pic>
        <p:nvPicPr>
          <p:cNvPr id="5122"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3863"/>
          <a:stretch/>
        </p:blipFill>
        <p:spPr bwMode="auto">
          <a:xfrm>
            <a:off x="395536" y="3356992"/>
            <a:ext cx="4320480" cy="311516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could you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583" y="3438407"/>
            <a:ext cx="4029075" cy="29523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2360" y="80235"/>
            <a:ext cx="1231900" cy="468445"/>
          </a:xfrm>
          <a:prstGeom prst="rect">
            <a:avLst/>
          </a:prstGeom>
        </p:spPr>
      </p:pic>
    </p:spTree>
    <p:extLst>
      <p:ext uri="{BB962C8B-B14F-4D97-AF65-F5344CB8AC3E}">
        <p14:creationId xmlns:p14="http://schemas.microsoft.com/office/powerpoint/2010/main" val="3592839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asking questions"/>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saturation sat="145000"/>
                    </a14:imgEffect>
                  </a14:imgLayer>
                </a14:imgProps>
              </a:ext>
              <a:ext uri="{28A0092B-C50C-407E-A947-70E740481C1C}">
                <a14:useLocalDpi xmlns:a14="http://schemas.microsoft.com/office/drawing/2010/main" val="0"/>
              </a:ext>
            </a:extLst>
          </a:blip>
          <a:srcRect/>
          <a:stretch>
            <a:fillRect/>
          </a:stretch>
        </p:blipFill>
        <p:spPr bwMode="auto">
          <a:xfrm>
            <a:off x="107504" y="116633"/>
            <a:ext cx="8856984" cy="6595814"/>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idx="1"/>
          </p:nvPr>
        </p:nvSpPr>
        <p:spPr/>
        <p:txBody>
          <a:bodyPr/>
          <a:lstStyle/>
          <a:p>
            <a:r>
              <a:rPr lang="en-CA" dirty="0"/>
              <a:t>Scenario	</a:t>
            </a:r>
          </a:p>
        </p:txBody>
      </p:sp>
      <p:sp>
        <p:nvSpPr>
          <p:cNvPr id="3" name="Content Placeholder 2"/>
          <p:cNvSpPr>
            <a:spLocks noGrp="1"/>
          </p:cNvSpPr>
          <p:nvPr>
            <p:ph sz="half" idx="2"/>
          </p:nvPr>
        </p:nvSpPr>
        <p:spPr>
          <a:solidFill>
            <a:schemeClr val="bg1"/>
          </a:solidFill>
        </p:spPr>
        <p:txBody>
          <a:bodyPr>
            <a:normAutofit fontScale="92500" lnSpcReduction="20000"/>
          </a:bodyPr>
          <a:lstStyle/>
          <a:p>
            <a:pPr marL="45720" indent="0">
              <a:buNone/>
            </a:pPr>
            <a:r>
              <a:rPr lang="en-CA" dirty="0"/>
              <a:t>Ex. It is very cloudy outside</a:t>
            </a:r>
          </a:p>
          <a:p>
            <a:pPr marL="45720" indent="0">
              <a:buNone/>
            </a:pPr>
            <a:r>
              <a:rPr lang="en-CA" dirty="0"/>
              <a:t>Your turn:</a:t>
            </a:r>
          </a:p>
          <a:p>
            <a:pPr marL="45720" indent="0">
              <a:buNone/>
            </a:pPr>
            <a:endParaRPr lang="en-CA" dirty="0"/>
          </a:p>
          <a:p>
            <a:r>
              <a:rPr lang="en-CA" dirty="0"/>
              <a:t>Swim</a:t>
            </a:r>
          </a:p>
          <a:p>
            <a:r>
              <a:rPr lang="en-CA" dirty="0"/>
              <a:t>Read</a:t>
            </a:r>
          </a:p>
          <a:p>
            <a:r>
              <a:rPr lang="en-CA" dirty="0"/>
              <a:t>Dance</a:t>
            </a:r>
          </a:p>
          <a:p>
            <a:r>
              <a:rPr lang="en-CA" dirty="0"/>
              <a:t>Think up your own example</a:t>
            </a:r>
          </a:p>
          <a:p>
            <a:r>
              <a:rPr lang="en-CA" dirty="0"/>
              <a:t>Think up your own example	</a:t>
            </a:r>
          </a:p>
          <a:p>
            <a:endParaRPr lang="en-CA" dirty="0"/>
          </a:p>
        </p:txBody>
      </p:sp>
      <p:sp>
        <p:nvSpPr>
          <p:cNvPr id="4" name="Text Placeholder 3"/>
          <p:cNvSpPr>
            <a:spLocks noGrp="1"/>
          </p:cNvSpPr>
          <p:nvPr>
            <p:ph type="body" sz="quarter" idx="3"/>
          </p:nvPr>
        </p:nvSpPr>
        <p:spPr/>
        <p:txBody>
          <a:bodyPr/>
          <a:lstStyle/>
          <a:p>
            <a:r>
              <a:rPr lang="en-CA" dirty="0"/>
              <a:t>Response</a:t>
            </a:r>
          </a:p>
        </p:txBody>
      </p:sp>
      <p:sp>
        <p:nvSpPr>
          <p:cNvPr id="5" name="Content Placeholder 4"/>
          <p:cNvSpPr>
            <a:spLocks noGrp="1"/>
          </p:cNvSpPr>
          <p:nvPr>
            <p:ph sz="quarter" idx="4"/>
          </p:nvPr>
        </p:nvSpPr>
        <p:spPr>
          <a:xfrm>
            <a:off x="5220071" y="1399032"/>
            <a:ext cx="2771657" cy="2743200"/>
          </a:xfrm>
          <a:solidFill>
            <a:schemeClr val="bg1"/>
          </a:solidFill>
        </p:spPr>
        <p:txBody>
          <a:bodyPr/>
          <a:lstStyle/>
          <a:p>
            <a:r>
              <a:rPr lang="en-CA" dirty="0"/>
              <a:t>R: It could rain today</a:t>
            </a:r>
          </a:p>
          <a:p>
            <a:endParaRPr lang="en-CA" dirty="0"/>
          </a:p>
          <a:p>
            <a:r>
              <a:rPr lang="en-CA" dirty="0"/>
              <a:t>R:</a:t>
            </a:r>
          </a:p>
          <a:p>
            <a:r>
              <a:rPr lang="en-CA" dirty="0"/>
              <a:t>R:</a:t>
            </a:r>
          </a:p>
          <a:p>
            <a:r>
              <a:rPr lang="en-CA" dirty="0"/>
              <a:t>R:</a:t>
            </a:r>
          </a:p>
          <a:p>
            <a:r>
              <a:rPr lang="en-CA" dirty="0"/>
              <a:t>R:</a:t>
            </a:r>
          </a:p>
          <a:p>
            <a:r>
              <a:rPr lang="en-CA" dirty="0"/>
              <a:t>R:</a:t>
            </a:r>
          </a:p>
        </p:txBody>
      </p:sp>
      <p:pic>
        <p:nvPicPr>
          <p:cNvPr id="6150" name="Picture 6" descr="Image result for asking ques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1620" y="4293096"/>
            <a:ext cx="6768752" cy="24193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2431" y="116633"/>
            <a:ext cx="1231900" cy="468445"/>
          </a:xfrm>
          <a:prstGeom prst="rect">
            <a:avLst/>
          </a:prstGeom>
        </p:spPr>
      </p:pic>
    </p:spTree>
    <p:extLst>
      <p:ext uri="{BB962C8B-B14F-4D97-AF65-F5344CB8AC3E}">
        <p14:creationId xmlns:p14="http://schemas.microsoft.com/office/powerpoint/2010/main" val="3871163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372168"/>
            <a:ext cx="8496943" cy="1143000"/>
          </a:xfrm>
        </p:spPr>
        <p:txBody>
          <a:bodyPr/>
          <a:lstStyle/>
          <a:p>
            <a:pPr marL="0" indent="0">
              <a:buNone/>
            </a:pPr>
            <a:r>
              <a:rPr lang="en-CA" dirty="0"/>
              <a:t>Conversations</a:t>
            </a:r>
            <a:br>
              <a:rPr lang="en-CA" dirty="0"/>
            </a:br>
            <a:r>
              <a:rPr lang="en-CA" sz="2800" dirty="0"/>
              <a:t>Having conversations is like being on a see-saw, you have to take turns, go back and forth and reply to what someone else has said.</a:t>
            </a:r>
            <a:endParaRPr lang="en-CA"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14543" y="188640"/>
            <a:ext cx="8749945" cy="38160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116632"/>
            <a:ext cx="1231900" cy="468445"/>
          </a:xfrm>
          <a:prstGeom prst="rect">
            <a:avLst/>
          </a:prstGeom>
        </p:spPr>
      </p:pic>
    </p:spTree>
    <p:extLst>
      <p:ext uri="{BB962C8B-B14F-4D97-AF65-F5344CB8AC3E}">
        <p14:creationId xmlns:p14="http://schemas.microsoft.com/office/powerpoint/2010/main" val="2915737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Taking Turns</a:t>
            </a:r>
          </a:p>
        </p:txBody>
      </p:sp>
      <p:sp>
        <p:nvSpPr>
          <p:cNvPr id="3" name="Content Placeholder 2"/>
          <p:cNvSpPr>
            <a:spLocks noGrp="1"/>
          </p:cNvSpPr>
          <p:nvPr>
            <p:ph sz="quarter" idx="13"/>
          </p:nvPr>
        </p:nvSpPr>
        <p:spPr>
          <a:xfrm>
            <a:off x="611560" y="731520"/>
            <a:ext cx="7694240" cy="3474720"/>
          </a:xfrm>
        </p:spPr>
        <p:txBody>
          <a:bodyPr>
            <a:normAutofit/>
          </a:bodyPr>
          <a:lstStyle/>
          <a:p>
            <a:pPr marL="45720" indent="0">
              <a:buNone/>
            </a:pPr>
            <a:r>
              <a:rPr lang="en-CA" dirty="0"/>
              <a:t>Conversations go back and forth from one person to the other and can be about many different topics (things!). You can try taking turns in conversations by:</a:t>
            </a:r>
          </a:p>
          <a:p>
            <a:endParaRPr lang="en-CA" dirty="0"/>
          </a:p>
          <a:p>
            <a:r>
              <a:rPr lang="en-CA" dirty="0"/>
              <a:t>1. Asking Questions</a:t>
            </a:r>
          </a:p>
          <a:p>
            <a:r>
              <a:rPr lang="en-CA" dirty="0"/>
              <a:t>2. Making comments (about what someone has just said)</a:t>
            </a:r>
          </a:p>
          <a:p>
            <a:r>
              <a:rPr lang="en-CA" dirty="0"/>
              <a:t>3. Telling Stories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4022948"/>
            <a:ext cx="3215128" cy="241421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188640"/>
            <a:ext cx="1231900" cy="468445"/>
          </a:xfrm>
          <a:prstGeom prst="rect">
            <a:avLst/>
          </a:prstGeom>
        </p:spPr>
      </p:pic>
    </p:spTree>
    <p:extLst>
      <p:ext uri="{BB962C8B-B14F-4D97-AF65-F5344CB8AC3E}">
        <p14:creationId xmlns:p14="http://schemas.microsoft.com/office/powerpoint/2010/main" val="1248853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213" y="692696"/>
            <a:ext cx="7701965" cy="5681777"/>
          </a:xfrm>
          <a:effectLst>
            <a:softEdge rad="63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1477" y="116632"/>
            <a:ext cx="1231900" cy="468445"/>
          </a:xfrm>
          <a:prstGeom prst="rect">
            <a:avLst/>
          </a:prstGeom>
        </p:spPr>
      </p:pic>
      <p:sp>
        <p:nvSpPr>
          <p:cNvPr id="2" name="TextBox 1"/>
          <p:cNvSpPr txBox="1"/>
          <p:nvPr/>
        </p:nvSpPr>
        <p:spPr>
          <a:xfrm>
            <a:off x="7717178" y="2420888"/>
            <a:ext cx="1348446" cy="3108543"/>
          </a:xfrm>
          <a:prstGeom prst="rect">
            <a:avLst/>
          </a:prstGeom>
          <a:noFill/>
        </p:spPr>
        <p:txBody>
          <a:bodyPr wrap="none" rtlCol="0">
            <a:spAutoFit/>
          </a:bodyPr>
          <a:lstStyle/>
          <a:p>
            <a:r>
              <a:rPr lang="en-CA" sz="2800" dirty="0"/>
              <a:t>Who?</a:t>
            </a:r>
          </a:p>
          <a:p>
            <a:r>
              <a:rPr lang="en-CA" sz="2800" dirty="0"/>
              <a:t>What?</a:t>
            </a:r>
          </a:p>
          <a:p>
            <a:r>
              <a:rPr lang="en-CA" sz="2800" dirty="0"/>
              <a:t>Where?</a:t>
            </a:r>
          </a:p>
          <a:p>
            <a:r>
              <a:rPr lang="en-CA" sz="2800" dirty="0"/>
              <a:t>When?</a:t>
            </a:r>
          </a:p>
          <a:p>
            <a:r>
              <a:rPr lang="en-CA" sz="2800" dirty="0"/>
              <a:t>Why?</a:t>
            </a:r>
          </a:p>
          <a:p>
            <a:r>
              <a:rPr lang="en-CA" sz="2800" dirty="0"/>
              <a:t>How?</a:t>
            </a:r>
          </a:p>
          <a:p>
            <a:r>
              <a:rPr lang="en-CA" sz="2800" dirty="0"/>
              <a:t>Could?</a:t>
            </a:r>
          </a:p>
        </p:txBody>
      </p:sp>
    </p:spTree>
    <p:extLst>
      <p:ext uri="{BB962C8B-B14F-4D97-AF65-F5344CB8AC3E}">
        <p14:creationId xmlns:p14="http://schemas.microsoft.com/office/powerpoint/2010/main" val="3685850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123728" y="1483673"/>
            <a:ext cx="2448272" cy="3961551"/>
          </a:xfrm>
        </p:spPr>
        <p:txBody>
          <a:bodyPr>
            <a:normAutofit fontScale="85000" lnSpcReduction="10000"/>
          </a:bodyPr>
          <a:lstStyle/>
          <a:p>
            <a:r>
              <a:rPr lang="en-CA" sz="2800" b="1" dirty="0"/>
              <a:t>The sound that (</a:t>
            </a:r>
            <a:r>
              <a:rPr lang="en-CA" sz="2800" b="1" dirty="0" err="1"/>
              <a:t>ee</a:t>
            </a:r>
            <a:r>
              <a:rPr lang="en-CA" sz="2800" b="1" dirty="0"/>
              <a:t>) makes! </a:t>
            </a:r>
          </a:p>
          <a:p>
            <a:endParaRPr lang="en-CA" sz="2800" b="1" dirty="0"/>
          </a:p>
          <a:p>
            <a:r>
              <a:rPr lang="en-CA" sz="2800" b="1" dirty="0"/>
              <a:t>Using the word could in conversation!</a:t>
            </a:r>
          </a:p>
          <a:p>
            <a:endParaRPr lang="en-CA" sz="2800" b="1" dirty="0"/>
          </a:p>
          <a:p>
            <a:r>
              <a:rPr lang="en-CA" sz="2800" b="1" dirty="0"/>
              <a:t>Taking care of our bodies</a:t>
            </a:r>
          </a:p>
        </p:txBody>
      </p:sp>
      <p:sp useBgFill="1">
        <p:nvSpPr>
          <p:cNvPr id="6" name="Rectangle 5"/>
          <p:cNvSpPr/>
          <p:nvPr/>
        </p:nvSpPr>
        <p:spPr>
          <a:xfrm>
            <a:off x="80214" y="188640"/>
            <a:ext cx="892899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a:solidFill>
                  <a:schemeClr val="tx1"/>
                </a:solidFill>
              </a:rPr>
              <a:t>What will we be learning about?</a:t>
            </a:r>
          </a:p>
        </p:txBody>
      </p:sp>
      <p:sp useBgFill="1">
        <p:nvSpPr>
          <p:cNvPr id="8" name="Rectangle 7"/>
          <p:cNvSpPr/>
          <p:nvPr/>
        </p:nvSpPr>
        <p:spPr>
          <a:xfrm>
            <a:off x="69273" y="5611510"/>
            <a:ext cx="892899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6" name="Picture 2" descr="Image result for letter e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924" y="1483673"/>
            <a:ext cx="1578724" cy="8880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quot;could&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924" y="3068959"/>
            <a:ext cx="1648626" cy="9393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aking care of our bod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924" y="4509120"/>
            <a:ext cx="1666876" cy="96478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1416802"/>
            <a:ext cx="4032448" cy="40441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61209" y="35160"/>
            <a:ext cx="1231900" cy="468445"/>
          </a:xfrm>
          <a:prstGeom prst="rect">
            <a:avLst/>
          </a:prstGeom>
        </p:spPr>
      </p:pic>
    </p:spTree>
    <p:extLst>
      <p:ext uri="{BB962C8B-B14F-4D97-AF65-F5344CB8AC3E}">
        <p14:creationId xmlns:p14="http://schemas.microsoft.com/office/powerpoint/2010/main" val="4221698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asking questions"/>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79197" y="1124744"/>
            <a:ext cx="8269267" cy="559765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15616" y="260648"/>
            <a:ext cx="6512511" cy="1143000"/>
          </a:xfrm>
        </p:spPr>
        <p:txBody>
          <a:bodyPr/>
          <a:lstStyle/>
          <a:p>
            <a:pPr marL="0" indent="0">
              <a:buNone/>
            </a:pPr>
            <a:r>
              <a:rPr lang="en-CA" dirty="0"/>
              <a:t>MAKING COMMENTS</a:t>
            </a:r>
          </a:p>
        </p:txBody>
      </p:sp>
      <p:sp>
        <p:nvSpPr>
          <p:cNvPr id="3" name="Content Placeholder 2"/>
          <p:cNvSpPr>
            <a:spLocks noGrp="1"/>
          </p:cNvSpPr>
          <p:nvPr>
            <p:ph sz="quarter" idx="13"/>
          </p:nvPr>
        </p:nvSpPr>
        <p:spPr>
          <a:xfrm>
            <a:off x="1403648" y="1988840"/>
            <a:ext cx="6400800" cy="3474720"/>
          </a:xfrm>
        </p:spPr>
        <p:txBody>
          <a:bodyPr>
            <a:normAutofit/>
          </a:bodyPr>
          <a:lstStyle/>
          <a:p>
            <a:pPr marL="45720" indent="0">
              <a:buNone/>
            </a:pPr>
            <a:r>
              <a:rPr lang="en-CA" b="1" dirty="0"/>
              <a:t>Making comments means that you will listen to what the person has said and you will give your opinion about it.</a:t>
            </a:r>
          </a:p>
          <a:p>
            <a:pPr marL="45720" indent="0">
              <a:buNone/>
            </a:pPr>
            <a:endParaRPr lang="en-CA" b="1" dirty="0"/>
          </a:p>
          <a:p>
            <a:pPr marL="45720" indent="0">
              <a:buNone/>
            </a:pPr>
            <a:r>
              <a:rPr lang="en-CA" b="1" dirty="0"/>
              <a:t>For example if someone says: “It is a very nice day today”</a:t>
            </a:r>
          </a:p>
          <a:p>
            <a:pPr marL="45720" indent="0">
              <a:buNone/>
            </a:pPr>
            <a:r>
              <a:rPr lang="en-CA" b="1" dirty="0"/>
              <a:t>You might comment by saying: “Yes, I hope I can play outside today”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116632"/>
            <a:ext cx="1231900" cy="468445"/>
          </a:xfrm>
          <a:prstGeom prst="rect">
            <a:avLst/>
          </a:prstGeom>
        </p:spPr>
      </p:pic>
    </p:spTree>
    <p:extLst>
      <p:ext uri="{BB962C8B-B14F-4D97-AF65-F5344CB8AC3E}">
        <p14:creationId xmlns:p14="http://schemas.microsoft.com/office/powerpoint/2010/main" val="3936699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brainstorm"/>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395536" y="241292"/>
            <a:ext cx="8640959" cy="635112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23728" y="332656"/>
            <a:ext cx="4424279" cy="1143000"/>
          </a:xfrm>
        </p:spPr>
        <p:txBody>
          <a:bodyPr/>
          <a:lstStyle/>
          <a:p>
            <a:pPr marL="0" indent="0">
              <a:buNone/>
            </a:pPr>
            <a:r>
              <a:rPr lang="en-CA" dirty="0"/>
              <a:t>Telling Stories</a:t>
            </a:r>
          </a:p>
        </p:txBody>
      </p:sp>
      <p:sp>
        <p:nvSpPr>
          <p:cNvPr id="3" name="Content Placeholder 2"/>
          <p:cNvSpPr>
            <a:spLocks noGrp="1"/>
          </p:cNvSpPr>
          <p:nvPr>
            <p:ph sz="quarter" idx="13"/>
          </p:nvPr>
        </p:nvSpPr>
        <p:spPr>
          <a:xfrm>
            <a:off x="1043608" y="1916832"/>
            <a:ext cx="7344816" cy="4176464"/>
          </a:xfrm>
        </p:spPr>
        <p:txBody>
          <a:bodyPr>
            <a:normAutofit/>
          </a:bodyPr>
          <a:lstStyle/>
          <a:p>
            <a:pPr marL="45720" indent="0">
              <a:buNone/>
            </a:pPr>
            <a:r>
              <a:rPr lang="en-CA" b="1" dirty="0"/>
              <a:t>Telling stories</a:t>
            </a:r>
            <a:r>
              <a:rPr lang="en-CA" dirty="0"/>
              <a:t>. There are so many things you can tell a story about. </a:t>
            </a:r>
          </a:p>
          <a:p>
            <a:pPr marL="45720" indent="0">
              <a:buNone/>
            </a:pPr>
            <a:endParaRPr lang="en-CA" dirty="0"/>
          </a:p>
          <a:p>
            <a:pPr marL="45720" indent="0">
              <a:buNone/>
            </a:pPr>
            <a:r>
              <a:rPr lang="en-CA" dirty="0"/>
              <a:t>For example: a family trip to the zoo, a movie you really liked or other fun event that happened to you!</a:t>
            </a:r>
          </a:p>
          <a:p>
            <a:endParaRPr lang="en-CA" dirty="0"/>
          </a:p>
          <a:p>
            <a:pPr marL="45720" indent="0">
              <a:buNone/>
            </a:pPr>
            <a:r>
              <a:rPr lang="en-CA" dirty="0"/>
              <a:t>Let’s brainstorm some things that you can tell a story about!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4595" y="116632"/>
            <a:ext cx="1231900" cy="468445"/>
          </a:xfrm>
          <a:prstGeom prst="rect">
            <a:avLst/>
          </a:prstGeom>
        </p:spPr>
      </p:pic>
    </p:spTree>
    <p:extLst>
      <p:ext uri="{BB962C8B-B14F-4D97-AF65-F5344CB8AC3E}">
        <p14:creationId xmlns:p14="http://schemas.microsoft.com/office/powerpoint/2010/main" val="1162178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333" y="5139533"/>
            <a:ext cx="6512511" cy="1143000"/>
          </a:xfrm>
        </p:spPr>
        <p:txBody>
          <a:bodyPr/>
          <a:lstStyle/>
          <a:p>
            <a:r>
              <a:rPr lang="en-CA" dirty="0"/>
              <a:t>Telling Stories</a:t>
            </a:r>
          </a:p>
        </p:txBody>
      </p:sp>
      <p:sp>
        <p:nvSpPr>
          <p:cNvPr id="3" name="Content Placeholder 2"/>
          <p:cNvSpPr>
            <a:spLocks noGrp="1"/>
          </p:cNvSpPr>
          <p:nvPr>
            <p:ph sz="quarter" idx="13"/>
          </p:nvPr>
        </p:nvSpPr>
        <p:spPr>
          <a:xfrm>
            <a:off x="1475656" y="404664"/>
            <a:ext cx="6400800" cy="1545352"/>
          </a:xfrm>
        </p:spPr>
        <p:txBody>
          <a:bodyPr/>
          <a:lstStyle/>
          <a:p>
            <a:pPr marL="45720" indent="0">
              <a:buNone/>
            </a:pPr>
            <a:r>
              <a:rPr lang="en-CA" sz="3600" dirty="0"/>
              <a:t>Use this comic strip planner to tell your own story!</a:t>
            </a:r>
          </a:p>
          <a:p>
            <a:pPr marL="45720" indent="0">
              <a:buNone/>
            </a:pP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340" y="1772816"/>
            <a:ext cx="3499588" cy="4536504"/>
          </a:xfrm>
          <a:prstGeom prst="rect">
            <a:avLst/>
          </a:prstGeom>
        </p:spPr>
      </p:pic>
      <p:pic>
        <p:nvPicPr>
          <p:cNvPr id="9218" name="Picture 2" descr="Image result for sto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9" y="1782479"/>
            <a:ext cx="4073205" cy="28803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60" y="116632"/>
            <a:ext cx="1231900" cy="468445"/>
          </a:xfrm>
          <a:prstGeom prst="rect">
            <a:avLst/>
          </a:prstGeom>
        </p:spPr>
      </p:pic>
    </p:spTree>
    <p:extLst>
      <p:ext uri="{BB962C8B-B14F-4D97-AF65-F5344CB8AC3E}">
        <p14:creationId xmlns:p14="http://schemas.microsoft.com/office/powerpoint/2010/main" val="1103078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lated image"/>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12" y="116632"/>
            <a:ext cx="8813155" cy="662473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771800" y="332656"/>
            <a:ext cx="4021832" cy="1143000"/>
          </a:xfrm>
        </p:spPr>
        <p:txBody>
          <a:bodyPr/>
          <a:lstStyle/>
          <a:p>
            <a:r>
              <a:rPr lang="en-CA" dirty="0"/>
              <a:t>Let’s Review</a:t>
            </a:r>
          </a:p>
        </p:txBody>
      </p:sp>
      <p:sp>
        <p:nvSpPr>
          <p:cNvPr id="3" name="Content Placeholder 2"/>
          <p:cNvSpPr>
            <a:spLocks noGrp="1"/>
          </p:cNvSpPr>
          <p:nvPr>
            <p:ph sz="quarter" idx="13"/>
          </p:nvPr>
        </p:nvSpPr>
        <p:spPr>
          <a:xfrm>
            <a:off x="1403648" y="1628800"/>
            <a:ext cx="6400800" cy="4104456"/>
          </a:xfrm>
        </p:spPr>
        <p:txBody>
          <a:bodyPr>
            <a:normAutofit fontScale="77500" lnSpcReduction="20000"/>
          </a:bodyPr>
          <a:lstStyle/>
          <a:p>
            <a:pPr marL="45720" indent="0">
              <a:buNone/>
            </a:pPr>
            <a:r>
              <a:rPr lang="en-CA" sz="3800" b="1" dirty="0"/>
              <a:t>Today we learned:</a:t>
            </a:r>
          </a:p>
          <a:p>
            <a:r>
              <a:rPr lang="en-CA" sz="3800" b="1" dirty="0"/>
              <a:t>The sound of (</a:t>
            </a:r>
            <a:r>
              <a:rPr lang="en-CA" sz="3800" b="1" dirty="0" err="1"/>
              <a:t>ee</a:t>
            </a:r>
            <a:r>
              <a:rPr lang="en-CA" sz="3800" b="1" dirty="0"/>
              <a:t>)</a:t>
            </a:r>
          </a:p>
          <a:p>
            <a:r>
              <a:rPr lang="en-CA" sz="3800" b="1" dirty="0"/>
              <a:t>Using the word “could”</a:t>
            </a:r>
          </a:p>
          <a:p>
            <a:r>
              <a:rPr lang="en-CA" sz="3800" b="1" dirty="0"/>
              <a:t>How we keep our body clean</a:t>
            </a:r>
          </a:p>
          <a:p>
            <a:r>
              <a:rPr lang="en-CA" sz="3800" b="1" dirty="0"/>
              <a:t>Taking turns in conversation</a:t>
            </a:r>
          </a:p>
          <a:p>
            <a:endParaRPr lang="en-CA" sz="3800" b="1" dirty="0"/>
          </a:p>
          <a:p>
            <a:r>
              <a:rPr lang="en-CA" sz="3800" b="1" dirty="0"/>
              <a:t>This week: create your own comic story. Use 3 (</a:t>
            </a:r>
            <a:r>
              <a:rPr lang="en-CA" sz="3800" b="1" dirty="0" err="1"/>
              <a:t>ee</a:t>
            </a:r>
            <a:r>
              <a:rPr lang="en-CA" sz="3800" b="1" dirty="0"/>
              <a:t>) words in your comic!</a:t>
            </a:r>
          </a:p>
          <a:p>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3006" y="90380"/>
            <a:ext cx="1231900" cy="468445"/>
          </a:xfrm>
          <a:prstGeom prst="rect">
            <a:avLst/>
          </a:prstGeom>
        </p:spPr>
      </p:pic>
    </p:spTree>
    <p:extLst>
      <p:ext uri="{BB962C8B-B14F-4D97-AF65-F5344CB8AC3E}">
        <p14:creationId xmlns:p14="http://schemas.microsoft.com/office/powerpoint/2010/main" val="3833099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658" y="4869160"/>
            <a:ext cx="8736342" cy="1143000"/>
          </a:xfrm>
        </p:spPr>
        <p:txBody>
          <a:bodyPr/>
          <a:lstStyle/>
          <a:p>
            <a:r>
              <a:rPr lang="en-CA" dirty="0"/>
              <a:t>What sound does (</a:t>
            </a:r>
            <a:r>
              <a:rPr lang="en-CA" dirty="0" err="1"/>
              <a:t>ee</a:t>
            </a:r>
            <a:r>
              <a:rPr lang="en-CA" dirty="0"/>
              <a:t>) make?</a:t>
            </a:r>
          </a:p>
        </p:txBody>
      </p:sp>
      <p:sp>
        <p:nvSpPr>
          <p:cNvPr id="3" name="Content Placeholder 2"/>
          <p:cNvSpPr>
            <a:spLocks noGrp="1"/>
          </p:cNvSpPr>
          <p:nvPr>
            <p:ph sz="quarter" idx="13"/>
          </p:nvPr>
        </p:nvSpPr>
        <p:spPr>
          <a:xfrm>
            <a:off x="1143000" y="731520"/>
            <a:ext cx="7605464" cy="3993624"/>
          </a:xfrm>
        </p:spPr>
        <p:txBody>
          <a:bodyPr>
            <a:normAutofit fontScale="92500" lnSpcReduction="10000"/>
          </a:bodyPr>
          <a:lstStyle/>
          <a:p>
            <a:pPr marL="45720" indent="0">
              <a:buNone/>
            </a:pPr>
            <a:r>
              <a:rPr lang="en-CA" sz="3000" b="1" dirty="0"/>
              <a:t>Let’s practice saying these words together:</a:t>
            </a:r>
          </a:p>
          <a:p>
            <a:pPr algn="ctr"/>
            <a:r>
              <a:rPr lang="en-CA" dirty="0"/>
              <a:t>See</a:t>
            </a:r>
          </a:p>
          <a:p>
            <a:pPr algn="ctr"/>
            <a:r>
              <a:rPr lang="en-CA" dirty="0"/>
              <a:t>Feet</a:t>
            </a:r>
          </a:p>
          <a:p>
            <a:pPr algn="ctr"/>
            <a:r>
              <a:rPr lang="en-CA" dirty="0"/>
              <a:t>Teeth</a:t>
            </a:r>
          </a:p>
          <a:p>
            <a:pPr algn="ctr"/>
            <a:r>
              <a:rPr lang="en-CA" dirty="0"/>
              <a:t>Keep</a:t>
            </a:r>
          </a:p>
          <a:p>
            <a:pPr algn="ctr"/>
            <a:r>
              <a:rPr lang="en-CA" dirty="0"/>
              <a:t>Feel</a:t>
            </a:r>
          </a:p>
          <a:p>
            <a:pPr algn="ctr"/>
            <a:r>
              <a:rPr lang="en-CA" dirty="0"/>
              <a:t>Sleep</a:t>
            </a:r>
          </a:p>
          <a:p>
            <a:pPr marL="45720" indent="0">
              <a:buNone/>
            </a:pPr>
            <a:endParaRPr lang="en-CA" dirty="0"/>
          </a:p>
          <a:p>
            <a:pPr marL="45720" indent="0">
              <a:buNone/>
            </a:pPr>
            <a:r>
              <a:rPr lang="en-CA" dirty="0"/>
              <a:t>What did you notice? The letters (</a:t>
            </a:r>
            <a:r>
              <a:rPr lang="en-CA" dirty="0" err="1"/>
              <a:t>ee</a:t>
            </a:r>
            <a:r>
              <a:rPr lang="en-CA" dirty="0"/>
              <a:t>) together say their own name! </a:t>
            </a:r>
          </a:p>
        </p:txBody>
      </p:sp>
      <p:pic>
        <p:nvPicPr>
          <p:cNvPr id="2050" name="Picture 2" descr="Image result for long e wo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535429"/>
            <a:ext cx="2009775" cy="18669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long e wo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506626"/>
            <a:ext cx="2009775" cy="1866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5963" y="73763"/>
            <a:ext cx="1231900" cy="468445"/>
          </a:xfrm>
          <a:prstGeom prst="rect">
            <a:avLst/>
          </a:prstGeom>
        </p:spPr>
      </p:pic>
    </p:spTree>
    <p:extLst>
      <p:ext uri="{BB962C8B-B14F-4D97-AF65-F5344CB8AC3E}">
        <p14:creationId xmlns:p14="http://schemas.microsoft.com/office/powerpoint/2010/main" val="3073054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400" dirty="0"/>
              <a:t>Can you match the pictures to the words?</a:t>
            </a:r>
          </a:p>
        </p:txBody>
      </p:sp>
      <p:sp>
        <p:nvSpPr>
          <p:cNvPr id="3" name="Content Placeholder 2"/>
          <p:cNvSpPr>
            <a:spLocks noGrp="1"/>
          </p:cNvSpPr>
          <p:nvPr>
            <p:ph sz="quarter" idx="13"/>
          </p:nvPr>
        </p:nvSpPr>
        <p:spPr/>
        <p:txBody>
          <a:bodyPr>
            <a:normAutofit fontScale="92500" lnSpcReduction="20000"/>
          </a:bodyPr>
          <a:lstStyle/>
          <a:p>
            <a:pPr algn="ctr"/>
            <a:r>
              <a:rPr lang="en-CA" dirty="0"/>
              <a:t>See</a:t>
            </a:r>
          </a:p>
          <a:p>
            <a:pPr algn="ctr"/>
            <a:r>
              <a:rPr lang="en-CA" dirty="0"/>
              <a:t>Feet</a:t>
            </a:r>
          </a:p>
          <a:p>
            <a:pPr algn="ctr"/>
            <a:r>
              <a:rPr lang="en-CA" dirty="0"/>
              <a:t>Teeth</a:t>
            </a:r>
          </a:p>
          <a:p>
            <a:pPr algn="ctr"/>
            <a:r>
              <a:rPr lang="en-CA" dirty="0"/>
              <a:t>Keep</a:t>
            </a:r>
          </a:p>
          <a:p>
            <a:pPr algn="ctr"/>
            <a:r>
              <a:rPr lang="en-CA" dirty="0"/>
              <a:t>Feel</a:t>
            </a:r>
          </a:p>
          <a:p>
            <a:pPr algn="ctr"/>
            <a:r>
              <a:rPr lang="en-CA" dirty="0"/>
              <a:t>Sleep</a:t>
            </a:r>
          </a:p>
          <a:p>
            <a:endParaRPr lang="en-CA" dirty="0"/>
          </a:p>
          <a:p>
            <a:pPr marL="45720" indent="0">
              <a:buNone/>
            </a:pPr>
            <a:r>
              <a:rPr lang="en-CA" dirty="0"/>
              <a:t>Can you think of any other (</a:t>
            </a:r>
            <a:r>
              <a:rPr lang="en-CA" dirty="0" err="1"/>
              <a:t>ee</a:t>
            </a:r>
            <a:r>
              <a:rPr lang="en-CA" dirty="0"/>
              <a:t>) words? Share them with the group!</a:t>
            </a:r>
          </a:p>
          <a:p>
            <a:endParaRPr lang="en-CA" dirty="0"/>
          </a:p>
          <a:p>
            <a:endParaRPr lang="en-CA" dirty="0"/>
          </a:p>
        </p:txBody>
      </p:sp>
      <p:graphicFrame>
        <p:nvGraphicFramePr>
          <p:cNvPr id="5" name="Content Placeholder 4"/>
          <p:cNvGraphicFramePr>
            <a:graphicFrameLocks noGrp="1"/>
          </p:cNvGraphicFramePr>
          <p:nvPr>
            <p:ph sz="quarter" idx="14"/>
            <p:extLst>
              <p:ext uri="{D42A27DB-BD31-4B8C-83A1-F6EECF244321}">
                <p14:modId xmlns:p14="http://schemas.microsoft.com/office/powerpoint/2010/main" val="4287534865"/>
              </p:ext>
            </p:extLst>
          </p:nvPr>
        </p:nvGraphicFramePr>
        <p:xfrm>
          <a:off x="4645025" y="731838"/>
          <a:ext cx="3346450" cy="3475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24128" y="764705"/>
            <a:ext cx="2268116" cy="1080119"/>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18680" y="1965738"/>
            <a:ext cx="2272154" cy="1080120"/>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24128" y="3093903"/>
            <a:ext cx="2268116" cy="1127185"/>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89507" y="76199"/>
            <a:ext cx="1231900" cy="468445"/>
          </a:xfrm>
          <a:prstGeom prst="rect">
            <a:avLst/>
          </a:prstGeom>
        </p:spPr>
      </p:pic>
    </p:spTree>
    <p:extLst>
      <p:ext uri="{BB962C8B-B14F-4D97-AF65-F5344CB8AC3E}">
        <p14:creationId xmlns:p14="http://schemas.microsoft.com/office/powerpoint/2010/main" val="218390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3140968"/>
            <a:ext cx="6512511" cy="2374200"/>
          </a:xfrm>
        </p:spPr>
        <p:txBody>
          <a:bodyPr/>
          <a:lstStyle/>
          <a:p>
            <a:r>
              <a:rPr lang="en-CA" dirty="0"/>
              <a:t>Keeping Clean</a:t>
            </a:r>
          </a:p>
        </p:txBody>
      </p:sp>
      <p:sp>
        <p:nvSpPr>
          <p:cNvPr id="3" name="Content Placeholder 2"/>
          <p:cNvSpPr>
            <a:spLocks noGrp="1"/>
          </p:cNvSpPr>
          <p:nvPr>
            <p:ph sz="quarter" idx="13"/>
          </p:nvPr>
        </p:nvSpPr>
        <p:spPr>
          <a:xfrm>
            <a:off x="1143000" y="731520"/>
            <a:ext cx="6885384" cy="3474720"/>
          </a:xfrm>
        </p:spPr>
        <p:txBody>
          <a:bodyPr/>
          <a:lstStyle/>
          <a:p>
            <a:pPr marL="45720" indent="0">
              <a:buNone/>
            </a:pPr>
            <a:r>
              <a:rPr lang="en-CA" b="1" dirty="0"/>
              <a:t>We are going to read a book about keeping clean. Try to find as many (</a:t>
            </a:r>
            <a:r>
              <a:rPr lang="en-CA" b="1" dirty="0" err="1"/>
              <a:t>ee</a:t>
            </a:r>
            <a:r>
              <a:rPr lang="en-CA" b="1" dirty="0"/>
              <a:t>) words as you can!</a:t>
            </a:r>
          </a:p>
          <a:p>
            <a:pPr marL="45720" indent="0">
              <a:buNone/>
            </a:pP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2499" y="2680885"/>
            <a:ext cx="4392488" cy="329436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116632"/>
            <a:ext cx="1231900" cy="468445"/>
          </a:xfrm>
          <a:prstGeom prst="rect">
            <a:avLst/>
          </a:prstGeom>
        </p:spPr>
      </p:pic>
    </p:spTree>
    <p:extLst>
      <p:ext uri="{BB962C8B-B14F-4D97-AF65-F5344CB8AC3E}">
        <p14:creationId xmlns:p14="http://schemas.microsoft.com/office/powerpoint/2010/main" val="2460111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rot="5400000">
            <a:off x="1673692" y="-153412"/>
            <a:ext cx="5796616" cy="7200801"/>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352" y="116632"/>
            <a:ext cx="1231900" cy="468445"/>
          </a:xfrm>
          <a:prstGeom prst="rect">
            <a:avLst/>
          </a:prstGeom>
        </p:spPr>
      </p:pic>
    </p:spTree>
    <p:extLst>
      <p:ext uri="{BB962C8B-B14F-4D97-AF65-F5344CB8AC3E}">
        <p14:creationId xmlns:p14="http://schemas.microsoft.com/office/powerpoint/2010/main" val="1163634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rot="5400000">
            <a:off x="-266630" y="1290671"/>
            <a:ext cx="4960735" cy="3780419"/>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427984" y="1194937"/>
            <a:ext cx="4968553" cy="3960443"/>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9861" y="48490"/>
            <a:ext cx="1231900" cy="468445"/>
          </a:xfrm>
          <a:prstGeom prst="rect">
            <a:avLst/>
          </a:prstGeom>
        </p:spPr>
      </p:pic>
    </p:spTree>
    <p:extLst>
      <p:ext uri="{BB962C8B-B14F-4D97-AF65-F5344CB8AC3E}">
        <p14:creationId xmlns:p14="http://schemas.microsoft.com/office/powerpoint/2010/main" val="4142147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rot="5400000">
            <a:off x="-147633" y="1667913"/>
            <a:ext cx="4921414" cy="3691061"/>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472989" y="1693143"/>
            <a:ext cx="4824536" cy="3618402"/>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60" y="116632"/>
            <a:ext cx="1231900" cy="468445"/>
          </a:xfrm>
          <a:prstGeom prst="rect">
            <a:avLst/>
          </a:prstGeom>
        </p:spPr>
      </p:pic>
    </p:spTree>
    <p:extLst>
      <p:ext uri="{BB962C8B-B14F-4D97-AF65-F5344CB8AC3E}">
        <p14:creationId xmlns:p14="http://schemas.microsoft.com/office/powerpoint/2010/main" val="2507047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rot="5400000">
            <a:off x="-343542" y="1609802"/>
            <a:ext cx="5294580" cy="3816424"/>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120032" y="1610727"/>
            <a:ext cx="5366588" cy="3886588"/>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60" y="116632"/>
            <a:ext cx="1231900" cy="468445"/>
          </a:xfrm>
          <a:prstGeom prst="rect">
            <a:avLst/>
          </a:prstGeom>
        </p:spPr>
      </p:pic>
    </p:spTree>
    <p:extLst>
      <p:ext uri="{BB962C8B-B14F-4D97-AF65-F5344CB8AC3E}">
        <p14:creationId xmlns:p14="http://schemas.microsoft.com/office/powerpoint/2010/main" val="2474271281"/>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640</TotalTime>
  <Words>665</Words>
  <Application>Microsoft Office PowerPoint</Application>
  <PresentationFormat>On-screen Show (4:3)</PresentationFormat>
  <Paragraphs>109</Paragraphs>
  <Slides>23</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Georgia</vt:lpstr>
      <vt:lpstr>Trebuchet MS</vt:lpstr>
      <vt:lpstr>Slipstream</vt:lpstr>
      <vt:lpstr>Taking care of our bodies  Unit 5: Lesson 1</vt:lpstr>
      <vt:lpstr>PowerPoint Presentation</vt:lpstr>
      <vt:lpstr>What sound does (ee) make?</vt:lpstr>
      <vt:lpstr>Can you match the pictures to the words?</vt:lpstr>
      <vt:lpstr>Keeping Clean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Could you? Would you?</vt:lpstr>
      <vt:lpstr>PowerPoint Presentation</vt:lpstr>
      <vt:lpstr>Conversations Having conversations is like being on a see-saw, you have to take turns, go back and forth and reply to what someone else has said.</vt:lpstr>
      <vt:lpstr>Taking Turns</vt:lpstr>
      <vt:lpstr>PowerPoint Presentation</vt:lpstr>
      <vt:lpstr>MAKING COMMENTS</vt:lpstr>
      <vt:lpstr>Telling Stories</vt:lpstr>
      <vt:lpstr>Telling Stories</vt:lpstr>
      <vt:lpstr>Let’s Review</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 Science and Healthy Living</dc:title>
  <dc:creator>Vanessa Bianchi</dc:creator>
  <cp:lastModifiedBy>Pam Turnbull</cp:lastModifiedBy>
  <cp:revision>37</cp:revision>
  <dcterms:created xsi:type="dcterms:W3CDTF">2016-07-03T20:08:30Z</dcterms:created>
  <dcterms:modified xsi:type="dcterms:W3CDTF">2016-11-20T04:18:43Z</dcterms:modified>
</cp:coreProperties>
</file>