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8" r:id="rId6"/>
    <p:sldId id="270" r:id="rId7"/>
    <p:sldId id="271" r:id="rId8"/>
    <p:sldId id="272" r:id="rId9"/>
    <p:sldId id="273" r:id="rId10"/>
    <p:sldId id="274" r:id="rId11"/>
    <p:sldId id="276" r:id="rId12"/>
    <p:sldId id="277" r:id="rId13"/>
    <p:sldId id="260" r:id="rId14"/>
    <p:sldId id="261" r:id="rId15"/>
    <p:sldId id="263" r:id="rId16"/>
    <p:sldId id="278" r:id="rId17"/>
    <p:sldId id="279" r:id="rId18"/>
    <p:sldId id="265" r:id="rId19"/>
    <p:sldId id="266" r:id="rId20"/>
    <p:sldId id="267" r:id="rId21"/>
    <p:sldId id="269" r:id="rId22"/>
    <p:sldId id="280" r:id="rId23"/>
  </p:sldIdLst>
  <p:sldSz cx="9144000" cy="6858000" type="screen4x3"/>
  <p:notesSz cx="6858000" cy="9144000"/>
  <p:custDataLst>
    <p:tags r:id="rId2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A62ED"/>
    <a:srgbClr val="A2C2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444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3698A3-D8C4-4066-AEDD-F9CCFB1BE0B9}" type="datetimeFigureOut">
              <a:rPr lang="en-CA" smtClean="0"/>
              <a:t>2018-06-21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B7190A-904E-4675-993A-BADD266D5DE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299591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B7190A-904E-4675-993A-BADD266D5DE5}" type="slidenum">
              <a:rPr lang="en-CA" smtClean="0"/>
              <a:t>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199105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B7190A-904E-4675-993A-BADD266D5DE5}" type="slidenum">
              <a:rPr lang="en-CA" smtClean="0"/>
              <a:t>10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393222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B7190A-904E-4675-993A-BADD266D5DE5}" type="slidenum">
              <a:rPr lang="en-CA" smtClean="0"/>
              <a:t>11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389882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B7190A-904E-4675-993A-BADD266D5DE5}" type="slidenum">
              <a:rPr lang="en-CA" smtClean="0"/>
              <a:t>12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8363121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B7190A-904E-4675-993A-BADD266D5DE5}" type="slidenum">
              <a:rPr lang="en-CA" smtClean="0"/>
              <a:t>13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4929553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B7190A-904E-4675-993A-BADD266D5DE5}" type="slidenum">
              <a:rPr lang="en-CA" smtClean="0"/>
              <a:t>14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4320507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B7190A-904E-4675-993A-BADD266D5DE5}" type="slidenum">
              <a:rPr lang="en-CA" smtClean="0"/>
              <a:t>15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2827996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B7190A-904E-4675-993A-BADD266D5DE5}" type="slidenum">
              <a:rPr lang="en-CA" smtClean="0"/>
              <a:t>16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4114750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B7190A-904E-4675-993A-BADD266D5DE5}" type="slidenum">
              <a:rPr lang="en-CA" smtClean="0"/>
              <a:t>17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4250413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B7190A-904E-4675-993A-BADD266D5DE5}" type="slidenum">
              <a:rPr lang="en-CA" smtClean="0"/>
              <a:t>18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4515226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B7190A-904E-4675-993A-BADD266D5DE5}" type="slidenum">
              <a:rPr lang="en-CA" smtClean="0"/>
              <a:t>19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694362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B7190A-904E-4675-993A-BADD266D5DE5}" type="slidenum">
              <a:rPr lang="en-CA" smtClean="0"/>
              <a:t>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0302389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B7190A-904E-4675-993A-BADD266D5DE5}" type="slidenum">
              <a:rPr lang="en-CA" smtClean="0"/>
              <a:t>20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0389892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B7190A-904E-4675-993A-BADD266D5DE5}" type="slidenum">
              <a:rPr lang="en-CA" smtClean="0"/>
              <a:t>21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6782761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B7190A-904E-4675-993A-BADD266D5DE5}" type="slidenum">
              <a:rPr lang="en-CA" smtClean="0"/>
              <a:t>22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400720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B7190A-904E-4675-993A-BADD266D5DE5}" type="slidenum">
              <a:rPr lang="en-CA" smtClean="0"/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158991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B7190A-904E-4675-993A-BADD266D5DE5}" type="slidenum">
              <a:rPr lang="en-CA" smtClean="0"/>
              <a:t>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940629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B7190A-904E-4675-993A-BADD266D5DE5}" type="slidenum">
              <a:rPr lang="en-CA" smtClean="0"/>
              <a:t>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321513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B7190A-904E-4675-993A-BADD266D5DE5}" type="slidenum">
              <a:rPr lang="en-CA" smtClean="0"/>
              <a:t>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566863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B7190A-904E-4675-993A-BADD266D5DE5}" type="slidenum">
              <a:rPr lang="en-CA" smtClean="0"/>
              <a:t>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359059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B7190A-904E-4675-993A-BADD266D5DE5}" type="slidenum">
              <a:rPr lang="en-CA" smtClean="0"/>
              <a:t>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487633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B7190A-904E-4675-993A-BADD266D5DE5}" type="slidenum">
              <a:rPr lang="en-CA" smtClean="0"/>
              <a:t>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231088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C6D17-5982-4250-8632-A2CBD09F8A28}" type="datetimeFigureOut">
              <a:rPr lang="en-CA" smtClean="0"/>
              <a:t>2018-06-21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6DE10-D355-4633-81A2-F874E180D3C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064640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C6D17-5982-4250-8632-A2CBD09F8A28}" type="datetimeFigureOut">
              <a:rPr lang="en-CA" smtClean="0"/>
              <a:t>2018-06-21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6DE10-D355-4633-81A2-F874E180D3C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467551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C6D17-5982-4250-8632-A2CBD09F8A28}" type="datetimeFigureOut">
              <a:rPr lang="en-CA" smtClean="0"/>
              <a:t>2018-06-21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6DE10-D355-4633-81A2-F874E180D3C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654602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C6D17-5982-4250-8632-A2CBD09F8A28}" type="datetimeFigureOut">
              <a:rPr lang="en-CA" smtClean="0"/>
              <a:t>2018-06-21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6DE10-D355-4633-81A2-F874E180D3C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043978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C6D17-5982-4250-8632-A2CBD09F8A28}" type="datetimeFigureOut">
              <a:rPr lang="en-CA" smtClean="0"/>
              <a:t>2018-06-21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6DE10-D355-4633-81A2-F874E180D3C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877945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C6D17-5982-4250-8632-A2CBD09F8A28}" type="datetimeFigureOut">
              <a:rPr lang="en-CA" smtClean="0"/>
              <a:t>2018-06-21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6DE10-D355-4633-81A2-F874E180D3C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680806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C6D17-5982-4250-8632-A2CBD09F8A28}" type="datetimeFigureOut">
              <a:rPr lang="en-CA" smtClean="0"/>
              <a:t>2018-06-21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6DE10-D355-4633-81A2-F874E180D3C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085305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C6D17-5982-4250-8632-A2CBD09F8A28}" type="datetimeFigureOut">
              <a:rPr lang="en-CA" smtClean="0"/>
              <a:t>2018-06-21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6DE10-D355-4633-81A2-F874E180D3C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804799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C6D17-5982-4250-8632-A2CBD09F8A28}" type="datetimeFigureOut">
              <a:rPr lang="en-CA" smtClean="0"/>
              <a:t>2018-06-21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6DE10-D355-4633-81A2-F874E180D3C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10132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C6D17-5982-4250-8632-A2CBD09F8A28}" type="datetimeFigureOut">
              <a:rPr lang="en-CA" smtClean="0"/>
              <a:t>2018-06-21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6DE10-D355-4633-81A2-F874E180D3C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27960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C6D17-5982-4250-8632-A2CBD09F8A28}" type="datetimeFigureOut">
              <a:rPr lang="en-CA" smtClean="0"/>
              <a:t>2018-06-21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6DE10-D355-4633-81A2-F874E180D3C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375785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CC6D17-5982-4250-8632-A2CBD09F8A28}" type="datetimeFigureOut">
              <a:rPr lang="en-CA" smtClean="0"/>
              <a:t>2018-06-21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56DE10-D355-4633-81A2-F874E180D3C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587530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.png"/><Relationship Id="rId4" Type="http://schemas.openxmlformats.org/officeDocument/2006/relationships/image" Target="../media/image22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.png"/><Relationship Id="rId4" Type="http://schemas.openxmlformats.org/officeDocument/2006/relationships/image" Target="../media/image25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jpg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1804" y="3140968"/>
            <a:ext cx="7772400" cy="1080120"/>
          </a:xfrm>
        </p:spPr>
        <p:txBody>
          <a:bodyPr>
            <a:normAutofit fontScale="90000"/>
          </a:bodyPr>
          <a:lstStyle/>
          <a:p>
            <a:r>
              <a:rPr lang="en-CA" dirty="0"/>
              <a:t>Safety Around Strangers</a:t>
            </a:r>
            <a:br>
              <a:rPr lang="en-CA" dirty="0"/>
            </a:br>
            <a:r>
              <a:rPr lang="en-CA" dirty="0"/>
              <a:t>Lesson 10</a:t>
            </a:r>
          </a:p>
        </p:txBody>
      </p:sp>
      <p:pic>
        <p:nvPicPr>
          <p:cNvPr id="1026" name="Picture 2" descr="Image result for rosedale academy 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116632"/>
            <a:ext cx="1130821" cy="416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35561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76225"/>
            <a:ext cx="8424936" cy="630555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Image result for rosedale academy 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116632"/>
            <a:ext cx="1130821" cy="416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29167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76225"/>
            <a:ext cx="8496944" cy="630555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Image result for rosedale academy 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116632"/>
            <a:ext cx="1130821" cy="416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41439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76225"/>
            <a:ext cx="8496944" cy="630555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Image result for rosedale academy 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116632"/>
            <a:ext cx="1130821" cy="416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37892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496944" cy="1143000"/>
          </a:xfrm>
        </p:spPr>
        <p:txBody>
          <a:bodyPr/>
          <a:lstStyle/>
          <a:p>
            <a:r>
              <a:rPr lang="en-CA" b="1" dirty="0"/>
              <a:t>Synonyms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137" y="836712"/>
            <a:ext cx="8840118" cy="6120680"/>
          </a:xfrm>
          <a:effectLst>
            <a:softEdge rad="317500"/>
          </a:effectLst>
        </p:spPr>
      </p:pic>
      <p:pic>
        <p:nvPicPr>
          <p:cNvPr id="5" name="Picture 2" descr="Image result for rosedale academy 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116632"/>
            <a:ext cx="1130821" cy="416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14996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928992" cy="1440160"/>
          </a:xfrm>
        </p:spPr>
        <p:txBody>
          <a:bodyPr/>
          <a:lstStyle/>
          <a:p>
            <a:r>
              <a:rPr lang="en-CA" sz="4800" b="1" dirty="0">
                <a:solidFill>
                  <a:srgbClr val="A2C2E8"/>
                </a:solidFill>
              </a:rPr>
              <a:t>More words that mean the same!</a:t>
            </a:r>
            <a:r>
              <a:rPr lang="en-CA" b="1" dirty="0"/>
              <a:t>!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412776"/>
            <a:ext cx="8136904" cy="5040560"/>
          </a:xfrm>
        </p:spPr>
      </p:pic>
      <p:pic>
        <p:nvPicPr>
          <p:cNvPr id="5" name="Picture 2" descr="Image result for rosedale academy 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116632"/>
            <a:ext cx="1130821" cy="416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65038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r>
              <a:rPr lang="en-CA" dirty="0"/>
              <a:t>Quantifiers – Much, Many, A Lot</a:t>
            </a:r>
          </a:p>
        </p:txBody>
      </p:sp>
      <p:pic>
        <p:nvPicPr>
          <p:cNvPr id="3" name="Picture 2" descr="Image result for rosedale academy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116632"/>
            <a:ext cx="1130821" cy="416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5616" y="1417638"/>
            <a:ext cx="2860022" cy="531842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076056" y="1596219"/>
            <a:ext cx="2940959" cy="4093428"/>
          </a:xfrm>
          <a:prstGeom prst="rect">
            <a:avLst/>
          </a:prstGeom>
          <a:noFill/>
          <a:ln w="60325" cmpd="dbl">
            <a:solidFill>
              <a:schemeClr val="accent4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CA" sz="2000" b="1" dirty="0"/>
              <a:t>Much or Many?</a:t>
            </a:r>
          </a:p>
          <a:p>
            <a:endParaRPr lang="en-CA" sz="2000" b="1" dirty="0"/>
          </a:p>
          <a:p>
            <a:r>
              <a:rPr lang="en-CA" sz="2000" b="1" dirty="0"/>
              <a:t>___________  pens</a:t>
            </a:r>
          </a:p>
          <a:p>
            <a:endParaRPr lang="en-CA" sz="2000" b="1" dirty="0"/>
          </a:p>
          <a:p>
            <a:r>
              <a:rPr lang="en-CA" sz="2000" b="1" dirty="0"/>
              <a:t>___________ lemonade</a:t>
            </a:r>
          </a:p>
          <a:p>
            <a:endParaRPr lang="en-CA" sz="2000" b="1" dirty="0"/>
          </a:p>
          <a:p>
            <a:r>
              <a:rPr lang="en-CA" sz="2000" b="1" dirty="0"/>
              <a:t>___________ peaches</a:t>
            </a:r>
          </a:p>
          <a:p>
            <a:endParaRPr lang="en-CA" sz="2000" b="1" dirty="0"/>
          </a:p>
          <a:p>
            <a:r>
              <a:rPr lang="en-CA" sz="2000" b="1" dirty="0"/>
              <a:t>___________ sugar</a:t>
            </a:r>
          </a:p>
          <a:p>
            <a:endParaRPr lang="en-CA" sz="2000" b="1" dirty="0"/>
          </a:p>
          <a:p>
            <a:r>
              <a:rPr lang="en-CA" sz="2000" b="1" dirty="0"/>
              <a:t>___________ children</a:t>
            </a:r>
          </a:p>
          <a:p>
            <a:endParaRPr lang="en-CA" sz="2000" b="1" dirty="0"/>
          </a:p>
          <a:p>
            <a:r>
              <a:rPr lang="en-CA" sz="2000" b="1" dirty="0"/>
              <a:t>___________  rice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067944" y="5805264"/>
            <a:ext cx="4159408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000" b="1" dirty="0"/>
              <a:t>Positive:  I have a lot of crayons.</a:t>
            </a:r>
          </a:p>
          <a:p>
            <a:endParaRPr lang="en-CA" sz="2000" b="1" dirty="0"/>
          </a:p>
          <a:p>
            <a:r>
              <a:rPr lang="en-CA" sz="2000" b="1" dirty="0"/>
              <a:t>Negative:  I don’t have many crayons.</a:t>
            </a:r>
          </a:p>
          <a:p>
            <a:endParaRPr lang="en-CA" sz="2000" b="1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6824979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0"/>
            <a:ext cx="4747846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3396" y="1484784"/>
            <a:ext cx="2691763" cy="201622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796136" y="4221088"/>
            <a:ext cx="3059832" cy="2039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20210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-171400"/>
            <a:ext cx="5861687" cy="8294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11062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CA" sz="7200" b="1" dirty="0"/>
              <a:t>Let’s </a:t>
            </a:r>
            <a:r>
              <a:rPr lang="en-CA" sz="7200" b="1" dirty="0" err="1"/>
              <a:t>Revi-ew</a:t>
            </a:r>
            <a:r>
              <a:rPr lang="en-CA" sz="7200" b="1" dirty="0"/>
              <a:t> “EW”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340768"/>
            <a:ext cx="4328072" cy="5328592"/>
          </a:xfrm>
          <a:ln w="38100">
            <a:solidFill>
              <a:schemeClr val="tx1"/>
            </a:solidFill>
          </a:ln>
        </p:spPr>
      </p:pic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6691" y="1340768"/>
            <a:ext cx="4352028" cy="5328592"/>
          </a:xfrm>
        </p:spPr>
      </p:pic>
      <p:pic>
        <p:nvPicPr>
          <p:cNvPr id="5" name="Picture 2" descr="Image result for rosedale academy log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116632"/>
            <a:ext cx="986805" cy="363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F4F4D27-B41F-4DB0-8DD3-D0D8B1526A1B}"/>
              </a:ext>
            </a:extLst>
          </p:cNvPr>
          <p:cNvSpPr txBox="1"/>
          <p:nvPr/>
        </p:nvSpPr>
        <p:spPr>
          <a:xfrm>
            <a:off x="539552" y="3037016"/>
            <a:ext cx="3744416" cy="3416320"/>
          </a:xfrm>
          <a:prstGeom prst="rect">
            <a:avLst/>
          </a:prstGeom>
          <a:solidFill>
            <a:schemeClr val="bg1"/>
          </a:solidFill>
        </p:spPr>
        <p:txBody>
          <a:bodyPr wrap="square" numCol="2" rtlCol="0">
            <a:spAutoFit/>
          </a:bodyPr>
          <a:lstStyle/>
          <a:p>
            <a:r>
              <a:rPr lang="en-CA" sz="2400" b="1" dirty="0"/>
              <a:t>f</a:t>
            </a:r>
            <a:r>
              <a:rPr lang="en-CA" sz="2400" b="1" dirty="0">
                <a:solidFill>
                  <a:srgbClr val="6A62ED"/>
                </a:solidFill>
              </a:rPr>
              <a:t>ew</a:t>
            </a:r>
          </a:p>
          <a:p>
            <a:r>
              <a:rPr lang="en-CA" sz="2400" b="1" dirty="0"/>
              <a:t>n</a:t>
            </a:r>
            <a:r>
              <a:rPr lang="en-CA" sz="2400" b="1" dirty="0">
                <a:solidFill>
                  <a:srgbClr val="6A62ED"/>
                </a:solidFill>
              </a:rPr>
              <a:t>ew</a:t>
            </a:r>
          </a:p>
          <a:p>
            <a:r>
              <a:rPr lang="en-CA" sz="2400" b="1" dirty="0"/>
              <a:t>h</a:t>
            </a:r>
            <a:r>
              <a:rPr lang="en-CA" sz="2400" b="1" dirty="0">
                <a:solidFill>
                  <a:srgbClr val="6A62ED"/>
                </a:solidFill>
              </a:rPr>
              <a:t>ew</a:t>
            </a:r>
          </a:p>
          <a:p>
            <a:r>
              <a:rPr lang="en-CA" sz="2400" b="1" dirty="0"/>
              <a:t>kn</a:t>
            </a:r>
            <a:r>
              <a:rPr lang="en-CA" sz="2400" b="1" dirty="0">
                <a:solidFill>
                  <a:srgbClr val="6A62ED"/>
                </a:solidFill>
              </a:rPr>
              <a:t>ew</a:t>
            </a:r>
          </a:p>
          <a:p>
            <a:r>
              <a:rPr lang="en-CA" sz="2400" b="1" dirty="0"/>
              <a:t>st</a:t>
            </a:r>
            <a:r>
              <a:rPr lang="en-CA" sz="2400" b="1" dirty="0">
                <a:solidFill>
                  <a:srgbClr val="6A62ED"/>
                </a:solidFill>
              </a:rPr>
              <a:t>ew</a:t>
            </a:r>
          </a:p>
          <a:p>
            <a:r>
              <a:rPr lang="en-CA" sz="2400" b="1" dirty="0"/>
              <a:t>n</a:t>
            </a:r>
            <a:r>
              <a:rPr lang="en-CA" sz="2400" b="1" dirty="0">
                <a:solidFill>
                  <a:srgbClr val="6A62ED"/>
                </a:solidFill>
              </a:rPr>
              <a:t>ew</a:t>
            </a:r>
            <a:r>
              <a:rPr lang="en-CA" sz="2400" b="1" dirty="0"/>
              <a:t>s</a:t>
            </a:r>
          </a:p>
          <a:p>
            <a:r>
              <a:rPr lang="en-CA" sz="2400" b="1" dirty="0"/>
              <a:t>vi</a:t>
            </a:r>
            <a:r>
              <a:rPr lang="en-CA" sz="2400" b="1" dirty="0">
                <a:solidFill>
                  <a:srgbClr val="6A62ED"/>
                </a:solidFill>
              </a:rPr>
              <a:t>ew</a:t>
            </a:r>
          </a:p>
          <a:p>
            <a:r>
              <a:rPr lang="en-CA" sz="2400" b="1" dirty="0"/>
              <a:t>m</a:t>
            </a:r>
            <a:r>
              <a:rPr lang="en-CA" sz="2400" b="1" dirty="0">
                <a:solidFill>
                  <a:srgbClr val="6A62ED"/>
                </a:solidFill>
              </a:rPr>
              <a:t>ew</a:t>
            </a:r>
          </a:p>
          <a:p>
            <a:r>
              <a:rPr lang="en-CA" sz="2400" b="1" dirty="0"/>
              <a:t>revi</a:t>
            </a:r>
            <a:r>
              <a:rPr lang="en-CA" sz="2400" b="1" dirty="0">
                <a:solidFill>
                  <a:srgbClr val="6A62ED"/>
                </a:solidFill>
              </a:rPr>
              <a:t>ew</a:t>
            </a:r>
          </a:p>
          <a:p>
            <a:r>
              <a:rPr lang="en-CA" sz="2400" b="1" dirty="0"/>
              <a:t>gr</a:t>
            </a:r>
            <a:r>
              <a:rPr lang="en-CA" sz="2400" b="1" dirty="0">
                <a:solidFill>
                  <a:srgbClr val="6A62ED"/>
                </a:solidFill>
              </a:rPr>
              <a:t>ew</a:t>
            </a:r>
          </a:p>
          <a:p>
            <a:r>
              <a:rPr lang="en-CA" sz="2400" b="1" dirty="0"/>
              <a:t>fl</a:t>
            </a:r>
            <a:r>
              <a:rPr lang="en-CA" sz="2400" b="1" dirty="0">
                <a:solidFill>
                  <a:srgbClr val="6A62ED"/>
                </a:solidFill>
              </a:rPr>
              <a:t>ew</a:t>
            </a:r>
          </a:p>
          <a:p>
            <a:r>
              <a:rPr lang="en-CA" sz="2400" b="1" dirty="0"/>
              <a:t>bl</a:t>
            </a:r>
            <a:r>
              <a:rPr lang="en-CA" sz="2400" b="1" dirty="0">
                <a:solidFill>
                  <a:srgbClr val="6A62ED"/>
                </a:solidFill>
              </a:rPr>
              <a:t>ew</a:t>
            </a:r>
          </a:p>
          <a:p>
            <a:r>
              <a:rPr lang="en-CA" sz="2400" b="1" dirty="0"/>
              <a:t>ch</a:t>
            </a:r>
            <a:r>
              <a:rPr lang="en-CA" sz="2400" b="1" dirty="0">
                <a:solidFill>
                  <a:srgbClr val="6A62ED"/>
                </a:solidFill>
              </a:rPr>
              <a:t>ew</a:t>
            </a:r>
          </a:p>
          <a:p>
            <a:r>
              <a:rPr lang="en-CA" sz="2400" b="1" dirty="0"/>
              <a:t>sl</a:t>
            </a:r>
            <a:r>
              <a:rPr lang="en-CA" sz="2400" b="1" dirty="0">
                <a:solidFill>
                  <a:srgbClr val="6A62ED"/>
                </a:solidFill>
              </a:rPr>
              <a:t>ew</a:t>
            </a:r>
          </a:p>
          <a:p>
            <a:r>
              <a:rPr lang="en-CA" sz="2400" b="1" dirty="0"/>
              <a:t>cr</a:t>
            </a:r>
            <a:r>
              <a:rPr lang="en-CA" sz="2400" b="1" dirty="0">
                <a:solidFill>
                  <a:srgbClr val="6A62ED"/>
                </a:solidFill>
              </a:rPr>
              <a:t>ew</a:t>
            </a:r>
          </a:p>
          <a:p>
            <a:r>
              <a:rPr lang="en-CA" sz="2400" b="1" dirty="0"/>
              <a:t>ch</a:t>
            </a:r>
            <a:r>
              <a:rPr lang="en-CA" sz="2400" b="1" dirty="0">
                <a:solidFill>
                  <a:srgbClr val="6A62ED"/>
                </a:solidFill>
              </a:rPr>
              <a:t>ew</a:t>
            </a:r>
            <a:r>
              <a:rPr lang="en-CA" sz="2400" b="1" dirty="0"/>
              <a:t>ing gum</a:t>
            </a:r>
          </a:p>
        </p:txBody>
      </p:sp>
    </p:spTree>
    <p:extLst>
      <p:ext uri="{BB962C8B-B14F-4D97-AF65-F5344CB8AC3E}">
        <p14:creationId xmlns:p14="http://schemas.microsoft.com/office/powerpoint/2010/main" val="28428921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pic>
        <p:nvPicPr>
          <p:cNvPr id="3" name="Picture 2" descr="Image result for rosedale academy 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116632"/>
            <a:ext cx="1130821" cy="416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33913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32656"/>
            <a:ext cx="8208912" cy="6120680"/>
          </a:xfrm>
          <a:effectLst>
            <a:softEdge rad="3175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We will be learning: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CA" dirty="0"/>
          </a:p>
          <a:p>
            <a:endParaRPr lang="en-CA" dirty="0"/>
          </a:p>
        </p:txBody>
      </p:sp>
      <p:sp>
        <p:nvSpPr>
          <p:cNvPr id="7" name="TextBox 6"/>
          <p:cNvSpPr txBox="1"/>
          <p:nvPr/>
        </p:nvSpPr>
        <p:spPr>
          <a:xfrm>
            <a:off x="2555776" y="1484784"/>
            <a:ext cx="3816424" cy="40934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CA" sz="2000" b="1" dirty="0"/>
              <a:t>Sounds (ay)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n-CA" sz="2000" b="1" dirty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CA" sz="2000" b="1" dirty="0"/>
              <a:t>More simple synonyms (fast and quick, etc.)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n-CA" sz="2000" b="1" dirty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CA" sz="2000" b="1" dirty="0"/>
              <a:t>Quantifiers: any, some, much, many, a lot</a:t>
            </a:r>
          </a:p>
          <a:p>
            <a:endParaRPr lang="en-CA" sz="2000" b="1" dirty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CA" sz="2000" b="1" dirty="0"/>
              <a:t>Review sounds (</a:t>
            </a:r>
            <a:r>
              <a:rPr lang="en-CA" sz="2000" b="1" dirty="0" err="1"/>
              <a:t>ew</a:t>
            </a:r>
            <a:r>
              <a:rPr lang="en-CA" sz="2000" b="1" dirty="0"/>
              <a:t>)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n-CA" sz="2000" b="1" dirty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CA" sz="2000" b="1" dirty="0"/>
              <a:t>Personal note format; common expressions in a thank you note</a:t>
            </a:r>
          </a:p>
        </p:txBody>
      </p:sp>
      <p:pic>
        <p:nvPicPr>
          <p:cNvPr id="6" name="Picture 2" descr="Image result for rosedale academy 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116632"/>
            <a:ext cx="1130821" cy="416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90335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4392488" cy="6480720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88640"/>
            <a:ext cx="4248472" cy="6480720"/>
          </a:xfrm>
        </p:spPr>
      </p:pic>
      <p:pic>
        <p:nvPicPr>
          <p:cNvPr id="4" name="Picture 2" descr="Image result for rosedale academy log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116632"/>
            <a:ext cx="986805" cy="363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66695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We have learned: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781128"/>
          </a:xfrm>
        </p:spPr>
        <p:txBody>
          <a:bodyPr>
            <a:normAutofit fontScale="92500" lnSpcReduction="10000"/>
          </a:bodyPr>
          <a:lstStyle/>
          <a:p>
            <a:r>
              <a:rPr lang="en-CA" sz="4000" b="1" dirty="0"/>
              <a:t>How to write a letter</a:t>
            </a:r>
          </a:p>
          <a:p>
            <a:r>
              <a:rPr lang="en-CA" sz="4000" b="1" dirty="0"/>
              <a:t>The “EW” sound</a:t>
            </a:r>
          </a:p>
          <a:p>
            <a:r>
              <a:rPr lang="en-CA" sz="4000" b="1" dirty="0"/>
              <a:t>Some/Any, Much/Many/A Lot</a:t>
            </a:r>
          </a:p>
          <a:p>
            <a:r>
              <a:rPr lang="en-CA" sz="4000" b="1" dirty="0"/>
              <a:t>Synonyms</a:t>
            </a:r>
          </a:p>
          <a:p>
            <a:r>
              <a:rPr lang="en-CA" sz="4000" b="1" dirty="0"/>
              <a:t>The “AY” sound</a:t>
            </a:r>
          </a:p>
          <a:p>
            <a:endParaRPr lang="en-CA" dirty="0"/>
          </a:p>
          <a:p>
            <a:endParaRPr lang="en-CA" dirty="0"/>
          </a:p>
          <a:p>
            <a:endParaRPr lang="en-CA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4077072"/>
            <a:ext cx="4032448" cy="2304256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7" name="Picture 2" descr="Image result for rosedale academy 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116632"/>
            <a:ext cx="986805" cy="363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Content Placeholder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2647" y="1225961"/>
            <a:ext cx="4160056" cy="2880320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899089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4294967295"/>
          </p:nvPr>
        </p:nvSpPr>
        <p:spPr>
          <a:xfrm>
            <a:off x="313857" y="3178157"/>
            <a:ext cx="4038600" cy="1511300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lnSpcReduction="10000"/>
          </a:bodyPr>
          <a:lstStyle/>
          <a:p>
            <a:r>
              <a:rPr lang="en-CA" dirty="0"/>
              <a:t>Complete the worksheet about synonyms.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4294967295"/>
          </p:nvPr>
        </p:nvSpPr>
        <p:spPr>
          <a:xfrm>
            <a:off x="4788024" y="3157230"/>
            <a:ext cx="4038600" cy="1511300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lnSpcReduction="10000"/>
          </a:bodyPr>
          <a:lstStyle/>
          <a:p>
            <a:r>
              <a:rPr lang="en-CA" dirty="0"/>
              <a:t>Complete the worksheet about using some or any.</a:t>
            </a:r>
          </a:p>
        </p:txBody>
      </p:sp>
      <p:sp>
        <p:nvSpPr>
          <p:cNvPr id="6" name="AutoShape 4" descr="Image result for homewor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7" name="AutoShape 6" descr="Image result for homework"/>
          <p:cNvSpPr>
            <a:spLocks noChangeAspect="1" noChangeArrowheads="1"/>
          </p:cNvSpPr>
          <p:nvPr/>
        </p:nvSpPr>
        <p:spPr bwMode="auto">
          <a:xfrm>
            <a:off x="1076325" y="816725"/>
            <a:ext cx="6991350" cy="1390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0750" y="274638"/>
            <a:ext cx="4762500" cy="2352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02918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CA" sz="7200" b="1" dirty="0"/>
              <a:t>Let’s Pl-ay with “AY”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719566"/>
            <a:ext cx="4071978" cy="4523169"/>
          </a:xfrm>
          <a:ln w="38100">
            <a:solidFill>
              <a:schemeClr val="tx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700807"/>
            <a:ext cx="4107002" cy="4608513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6" name="Picture 2" descr="Image result for rosedale academy log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116632"/>
            <a:ext cx="914797" cy="337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76105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32656"/>
            <a:ext cx="8352928" cy="6192688"/>
          </a:xfrm>
        </p:spPr>
      </p:pic>
      <p:pic>
        <p:nvPicPr>
          <p:cNvPr id="3" name="Picture 2" descr="Image result for rosedale academy 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116632"/>
            <a:ext cx="1130821" cy="416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04538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/>
              <a:t>Safety Around Strangers</a:t>
            </a:r>
          </a:p>
        </p:txBody>
      </p:sp>
      <p:pic>
        <p:nvPicPr>
          <p:cNvPr id="4" name="Picture 2" descr="Image result for rosedale academy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116632"/>
            <a:ext cx="1130821" cy="416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2" descr="Displaying image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6" name="AutoShape 4" descr="Displaying image1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5073" y="1412775"/>
            <a:ext cx="5544616" cy="502498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339752" y="6309320"/>
            <a:ext cx="46353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By: Bridget </a:t>
            </a:r>
            <a:r>
              <a:rPr lang="en-CA" dirty="0" err="1"/>
              <a:t>Heos</a:t>
            </a:r>
            <a:r>
              <a:rPr lang="en-CA" dirty="0"/>
              <a:t>  Illustrated By: Silvia </a:t>
            </a:r>
            <a:r>
              <a:rPr lang="en-CA" dirty="0" err="1"/>
              <a:t>Baroncelli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7710158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76225"/>
            <a:ext cx="8568951" cy="630555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Image result for rosedale academy 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116632"/>
            <a:ext cx="1130821" cy="416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09810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76225"/>
            <a:ext cx="8568952" cy="630555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Image result for rosedale academy 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116632"/>
            <a:ext cx="1130821" cy="416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69429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76225"/>
            <a:ext cx="8568952" cy="630555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Image result for rosedale academy 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116632"/>
            <a:ext cx="1130821" cy="416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30745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Displaying image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4" y="276225"/>
            <a:ext cx="8512497" cy="630555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Image result for rosedale academy 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116632"/>
            <a:ext cx="1130821" cy="416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857300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CORM_RATE_SLIDES" val="1"/>
  <p:tag name="ISPRING_SCORM_RATE_QUIZZES" val="0"/>
  <p:tag name="ISPRING_SCORM_PASSING_SCORE" val="100.000000"/>
  <p:tag name="ISPRING_ULTRA_SCORM_COURSE_ID" val="E4B0336B-9CED-4A79-AAB5-FEE24F48B3B0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ONLINEFOLDERID" val="0"/>
  <p:tag name="ISPRINGONLINEFOLDERPATH" val="Content List"/>
  <p:tag name="ISPRINGCLOUDFOLDERID" val="0"/>
  <p:tag name="ISPRINGCLOUDFOLDERPATH" val="Repository"/>
  <p:tag name="ISPRING_OUTPUT_FOLDER" val="E:\Beth\eslao-nc\stage-1\unit-5\lesson-5-10"/>
  <p:tag name="ISPRING_PRESENTATION_TITLE" val="ESLAO-5-10-ispring"/>
  <p:tag name="ISPRING_FIRST_PUBLISH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345</TotalTime>
  <Words>206</Words>
  <Application>Microsoft Office PowerPoint</Application>
  <PresentationFormat>On-screen Show (4:3)</PresentationFormat>
  <Paragraphs>81</Paragraphs>
  <Slides>22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Calibri</vt:lpstr>
      <vt:lpstr>Wingdings</vt:lpstr>
      <vt:lpstr>Office Theme</vt:lpstr>
      <vt:lpstr>Safety Around Strangers Lesson 10</vt:lpstr>
      <vt:lpstr>We will be learning:</vt:lpstr>
      <vt:lpstr>Let’s Pl-ay with “AY”</vt:lpstr>
      <vt:lpstr>PowerPoint Presentation</vt:lpstr>
      <vt:lpstr>Safety Around Strangers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Synonyms</vt:lpstr>
      <vt:lpstr>More words that mean the same!!</vt:lpstr>
      <vt:lpstr>Quantifiers – Much, Many, A Lot</vt:lpstr>
      <vt:lpstr>PowerPoint Presentation</vt:lpstr>
      <vt:lpstr>PowerPoint Presentation</vt:lpstr>
      <vt:lpstr>Let’s Revi-ew “EW”</vt:lpstr>
      <vt:lpstr>PowerPoint Presentation</vt:lpstr>
      <vt:lpstr>PowerPoint Presentation</vt:lpstr>
      <vt:lpstr>We have learned:</vt:lpstr>
      <vt:lpstr>PowerPoint Presentation</vt:lpstr>
    </vt:vector>
  </TitlesOfParts>
  <Company>Toshiba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ESLAO-5-10-ispring</dc:title>
  <dc:creator>Vanessa Bianchi</dc:creator>
  <cp:lastModifiedBy>Lakshmi Priya</cp:lastModifiedBy>
  <cp:revision>31</cp:revision>
  <dcterms:created xsi:type="dcterms:W3CDTF">2016-09-25T15:31:15Z</dcterms:created>
  <dcterms:modified xsi:type="dcterms:W3CDTF">2018-06-21T13:17:51Z</dcterms:modified>
</cp:coreProperties>
</file>