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2C7AE-EB35-4339-9697-C67DEFABF72F}" type="datetimeFigureOut">
              <a:rPr lang="en-CA" smtClean="0"/>
              <a:t>2016-12-15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2DBB1-BCC1-4A79-A25E-A0165F753573}" type="slidenum">
              <a:rPr lang="en-CA" smtClean="0"/>
              <a:t>‹#›</a:t>
            </a:fld>
            <a:endParaRPr lang="en-CA"/>
          </a:p>
        </p:txBody>
      </p:sp>
    </p:spTree>
    <p:extLst>
      <p:ext uri="{BB962C8B-B14F-4D97-AF65-F5344CB8AC3E}">
        <p14:creationId xmlns:p14="http://schemas.microsoft.com/office/powerpoint/2010/main" val="90701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E2DBB1-BCC1-4A79-A25E-A0165F753573}" type="slidenum">
              <a:rPr lang="en-CA" smtClean="0"/>
              <a:t>2</a:t>
            </a:fld>
            <a:endParaRPr lang="en-CA"/>
          </a:p>
        </p:txBody>
      </p:sp>
    </p:spTree>
    <p:extLst>
      <p:ext uri="{BB962C8B-B14F-4D97-AF65-F5344CB8AC3E}">
        <p14:creationId xmlns:p14="http://schemas.microsoft.com/office/powerpoint/2010/main" val="41998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https://www.youtube.com/watch?v=KMuAjxj6bSk&amp;list=PLJdn7TmCPXdWktdMVrc-ZnBXXlucQwiZy</a:t>
            </a:r>
          </a:p>
        </p:txBody>
      </p:sp>
      <p:sp>
        <p:nvSpPr>
          <p:cNvPr id="4" name="Slide Number Placeholder 3"/>
          <p:cNvSpPr>
            <a:spLocks noGrp="1"/>
          </p:cNvSpPr>
          <p:nvPr>
            <p:ph type="sldNum" sz="quarter" idx="10"/>
          </p:nvPr>
        </p:nvSpPr>
        <p:spPr/>
        <p:txBody>
          <a:bodyPr/>
          <a:lstStyle/>
          <a:p>
            <a:fld id="{19E2DBB1-BCC1-4A79-A25E-A0165F753573}" type="slidenum">
              <a:rPr lang="en-CA" smtClean="0"/>
              <a:t>3</a:t>
            </a:fld>
            <a:endParaRPr lang="en-CA"/>
          </a:p>
        </p:txBody>
      </p:sp>
    </p:spTree>
    <p:extLst>
      <p:ext uri="{BB962C8B-B14F-4D97-AF65-F5344CB8AC3E}">
        <p14:creationId xmlns:p14="http://schemas.microsoft.com/office/powerpoint/2010/main" val="30786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Word sort</a:t>
            </a:r>
          </a:p>
        </p:txBody>
      </p:sp>
      <p:sp>
        <p:nvSpPr>
          <p:cNvPr id="4" name="Slide Number Placeholder 3"/>
          <p:cNvSpPr>
            <a:spLocks noGrp="1"/>
          </p:cNvSpPr>
          <p:nvPr>
            <p:ph type="sldNum" sz="quarter" idx="10"/>
          </p:nvPr>
        </p:nvSpPr>
        <p:spPr/>
        <p:txBody>
          <a:bodyPr/>
          <a:lstStyle/>
          <a:p>
            <a:fld id="{19E2DBB1-BCC1-4A79-A25E-A0165F753573}" type="slidenum">
              <a:rPr lang="en-CA" smtClean="0"/>
              <a:t>4</a:t>
            </a:fld>
            <a:endParaRPr lang="en-CA"/>
          </a:p>
        </p:txBody>
      </p:sp>
    </p:spTree>
    <p:extLst>
      <p:ext uri="{BB962C8B-B14F-4D97-AF65-F5344CB8AC3E}">
        <p14:creationId xmlns:p14="http://schemas.microsoft.com/office/powerpoint/2010/main" val="374537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important</a:t>
            </a:r>
            <a:r>
              <a:rPr lang="en-CA" baseline="0" dirty="0"/>
              <a:t> to stress the connection between physical safety and healthy living. Having students understand how to avoid the “ouches” and be careful around the house is a large part of personal health and safety. </a:t>
            </a:r>
            <a:endParaRPr lang="en-CA" dirty="0"/>
          </a:p>
        </p:txBody>
      </p:sp>
      <p:sp>
        <p:nvSpPr>
          <p:cNvPr id="4" name="Slide Number Placeholder 3"/>
          <p:cNvSpPr>
            <a:spLocks noGrp="1"/>
          </p:cNvSpPr>
          <p:nvPr>
            <p:ph type="sldNum" sz="quarter" idx="10"/>
          </p:nvPr>
        </p:nvSpPr>
        <p:spPr/>
        <p:txBody>
          <a:bodyPr/>
          <a:lstStyle/>
          <a:p>
            <a:fld id="{19E2DBB1-BCC1-4A79-A25E-A0165F753573}" type="slidenum">
              <a:rPr lang="en-CA" smtClean="0"/>
              <a:t>5</a:t>
            </a:fld>
            <a:endParaRPr lang="en-CA"/>
          </a:p>
        </p:txBody>
      </p:sp>
    </p:spTree>
    <p:extLst>
      <p:ext uri="{BB962C8B-B14F-4D97-AF65-F5344CB8AC3E}">
        <p14:creationId xmlns:p14="http://schemas.microsoft.com/office/powerpoint/2010/main" val="78516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students create their own simple, numbered recipes or have them write the procedure</a:t>
            </a:r>
            <a:r>
              <a:rPr lang="en-CA" baseline="0" dirty="0"/>
              <a:t> for a simple, common household chore </a:t>
            </a:r>
            <a:r>
              <a:rPr lang="en-CA" baseline="0" dirty="0">
                <a:sym typeface="Wingdings" pitchFamily="2" charset="2"/>
              </a:rPr>
              <a:t></a:t>
            </a:r>
            <a:endParaRPr lang="en-CA" dirty="0"/>
          </a:p>
        </p:txBody>
      </p:sp>
      <p:sp>
        <p:nvSpPr>
          <p:cNvPr id="4" name="Slide Number Placeholder 3"/>
          <p:cNvSpPr>
            <a:spLocks noGrp="1"/>
          </p:cNvSpPr>
          <p:nvPr>
            <p:ph type="sldNum" sz="quarter" idx="10"/>
          </p:nvPr>
        </p:nvSpPr>
        <p:spPr/>
        <p:txBody>
          <a:bodyPr/>
          <a:lstStyle/>
          <a:p>
            <a:fld id="{19E2DBB1-BCC1-4A79-A25E-A0165F753573}" type="slidenum">
              <a:rPr lang="en-CA" smtClean="0"/>
              <a:t>16</a:t>
            </a:fld>
            <a:endParaRPr lang="en-CA"/>
          </a:p>
        </p:txBody>
      </p:sp>
    </p:spTree>
    <p:extLst>
      <p:ext uri="{BB962C8B-B14F-4D97-AF65-F5344CB8AC3E}">
        <p14:creationId xmlns:p14="http://schemas.microsoft.com/office/powerpoint/2010/main" val="4817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students</a:t>
            </a:r>
            <a:r>
              <a:rPr lang="en-CA" baseline="0" dirty="0"/>
              <a:t> brainstorm (popcorn out answers of things that they would put into an unordered list. They can discuss how useful an unordered list can be in brainstorming for writing, when you need to remember to do pack many things or do the groceries. </a:t>
            </a:r>
            <a:endParaRPr lang="en-CA" dirty="0"/>
          </a:p>
        </p:txBody>
      </p:sp>
      <p:sp>
        <p:nvSpPr>
          <p:cNvPr id="4" name="Slide Number Placeholder 3"/>
          <p:cNvSpPr>
            <a:spLocks noGrp="1"/>
          </p:cNvSpPr>
          <p:nvPr>
            <p:ph type="sldNum" sz="quarter" idx="10"/>
          </p:nvPr>
        </p:nvSpPr>
        <p:spPr/>
        <p:txBody>
          <a:bodyPr/>
          <a:lstStyle/>
          <a:p>
            <a:fld id="{19E2DBB1-BCC1-4A79-A25E-A0165F753573}" type="slidenum">
              <a:rPr lang="en-CA" smtClean="0"/>
              <a:t>17</a:t>
            </a:fld>
            <a:endParaRPr lang="en-CA"/>
          </a:p>
        </p:txBody>
      </p:sp>
    </p:spTree>
    <p:extLst>
      <p:ext uri="{BB962C8B-B14F-4D97-AF65-F5344CB8AC3E}">
        <p14:creationId xmlns:p14="http://schemas.microsoft.com/office/powerpoint/2010/main" val="98923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https://www.youtube.com/watch?v=DKs-bNQz0Ts</a:t>
            </a:r>
          </a:p>
        </p:txBody>
      </p:sp>
      <p:sp>
        <p:nvSpPr>
          <p:cNvPr id="4" name="Slide Number Placeholder 3"/>
          <p:cNvSpPr>
            <a:spLocks noGrp="1"/>
          </p:cNvSpPr>
          <p:nvPr>
            <p:ph type="sldNum" sz="quarter" idx="10"/>
          </p:nvPr>
        </p:nvSpPr>
        <p:spPr/>
        <p:txBody>
          <a:bodyPr/>
          <a:lstStyle/>
          <a:p>
            <a:fld id="{19E2DBB1-BCC1-4A79-A25E-A0165F753573}" type="slidenum">
              <a:rPr lang="en-CA" smtClean="0"/>
              <a:t>20</a:t>
            </a:fld>
            <a:endParaRPr lang="en-CA"/>
          </a:p>
        </p:txBody>
      </p:sp>
    </p:spTree>
    <p:extLst>
      <p:ext uri="{BB962C8B-B14F-4D97-AF65-F5344CB8AC3E}">
        <p14:creationId xmlns:p14="http://schemas.microsoft.com/office/powerpoint/2010/main" val="238026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B06891F-DE9A-4AC2-889D-648B414F3F1D}" type="datetimeFigureOut">
              <a:rPr lang="en-CA" smtClean="0"/>
              <a:t>2016-12-15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391568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06891F-DE9A-4AC2-889D-648B414F3F1D}" type="datetimeFigureOut">
              <a:rPr lang="en-CA" smtClean="0"/>
              <a:t>2016-12-15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355401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06891F-DE9A-4AC2-889D-648B414F3F1D}" type="datetimeFigureOut">
              <a:rPr lang="en-CA" smtClean="0"/>
              <a:t>2016-12-15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13754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06891F-DE9A-4AC2-889D-648B414F3F1D}" type="datetimeFigureOut">
              <a:rPr lang="en-CA" smtClean="0"/>
              <a:t>2016-12-15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16745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06891F-DE9A-4AC2-889D-648B414F3F1D}" type="datetimeFigureOut">
              <a:rPr lang="en-CA" smtClean="0"/>
              <a:t>2016-12-15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61483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B06891F-DE9A-4AC2-889D-648B414F3F1D}" type="datetimeFigureOut">
              <a:rPr lang="en-CA" smtClean="0"/>
              <a:t>2016-12-15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155205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B06891F-DE9A-4AC2-889D-648B414F3F1D}" type="datetimeFigureOut">
              <a:rPr lang="en-CA" smtClean="0"/>
              <a:t>2016-12-15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301856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B06891F-DE9A-4AC2-889D-648B414F3F1D}" type="datetimeFigureOut">
              <a:rPr lang="en-CA" smtClean="0"/>
              <a:t>2016-12-15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25607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6891F-DE9A-4AC2-889D-648B414F3F1D}" type="datetimeFigureOut">
              <a:rPr lang="en-CA" smtClean="0"/>
              <a:t>2016-12-15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96563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06891F-DE9A-4AC2-889D-648B414F3F1D}" type="datetimeFigureOut">
              <a:rPr lang="en-CA" smtClean="0"/>
              <a:t>2016-12-15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123212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06891F-DE9A-4AC2-889D-648B414F3F1D}" type="datetimeFigureOut">
              <a:rPr lang="en-CA" smtClean="0"/>
              <a:t>2016-12-15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8653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06891F-DE9A-4AC2-889D-648B414F3F1D}" type="datetimeFigureOut">
              <a:rPr lang="en-CA" smtClean="0"/>
              <a:t>2016-12-15</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C08FD3-0D4D-4C8C-9F62-8EFCD3282B07}" type="slidenum">
              <a:rPr lang="en-CA" smtClean="0"/>
              <a:t>‹#›</a:t>
            </a:fld>
            <a:endParaRPr lang="en-CA"/>
          </a:p>
        </p:txBody>
      </p:sp>
    </p:spTree>
    <p:extLst>
      <p:ext uri="{BB962C8B-B14F-4D97-AF65-F5344CB8AC3E}">
        <p14:creationId xmlns:p14="http://schemas.microsoft.com/office/powerpoint/2010/main" val="965497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0072" y="1196752"/>
            <a:ext cx="2520280" cy="2633768"/>
          </a:xfrm>
        </p:spPr>
        <p:txBody>
          <a:bodyPr>
            <a:noAutofit/>
          </a:bodyPr>
          <a:lstStyle/>
          <a:p>
            <a:pPr algn="ctr"/>
            <a:r>
              <a:rPr lang="en-CA" sz="4800" b="1" dirty="0">
                <a:solidFill>
                  <a:srgbClr val="C00000"/>
                </a:solidFill>
                <a:latin typeface="+mn-lt"/>
              </a:rPr>
              <a:t>Lesson 5: Safety in the Home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76" y="32860"/>
            <a:ext cx="4375584" cy="4375584"/>
          </a:xfrm>
          <a:prstGeom prst="rect">
            <a:avLst/>
          </a:prstGeom>
          <a:effectLst>
            <a:softEdge rad="317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188" y="4678030"/>
            <a:ext cx="2587454" cy="17249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7" y="4678030"/>
            <a:ext cx="2670517" cy="172496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4678030"/>
            <a:ext cx="2448272" cy="169420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341013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5357813"/>
            <a:ext cx="8352928" cy="1500187"/>
          </a:xfrm>
        </p:spPr>
        <p:txBody>
          <a:bodyPr>
            <a:noAutofit/>
          </a:bodyPr>
          <a:lstStyle/>
          <a:p>
            <a:r>
              <a:rPr lang="en-CA" sz="2400" dirty="0"/>
              <a:t>Many things in the house have plugs and wires. When you plug them in and switch them on, they begin to work. Electricity can be dangerous so you must be very careful when you are using things that use it.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76672"/>
            <a:ext cx="7632848" cy="4808694"/>
          </a:xfrm>
          <a:prstGeom prst="rect">
            <a:avLst/>
          </a:prstGeom>
          <a:effectLst>
            <a:softEdge rad="317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404379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7334" y="5229200"/>
            <a:ext cx="8495146" cy="1500187"/>
          </a:xfrm>
        </p:spPr>
        <p:txBody>
          <a:bodyPr>
            <a:normAutofit/>
          </a:bodyPr>
          <a:lstStyle/>
          <a:p>
            <a:r>
              <a:rPr lang="en-CA" sz="2400" dirty="0"/>
              <a:t>How do you keep your house clean? Most of us use polish, sprays and other cleaning products. It’s a good idea to wear gloves when you use these household items.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22862"/>
            <a:ext cx="7128792" cy="4723377"/>
          </a:xfrm>
          <a:prstGeom prst="rect">
            <a:avLst/>
          </a:prstGeom>
          <a:effectLst>
            <a:softEdge rad="317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99447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5406698"/>
            <a:ext cx="8064896" cy="1500187"/>
          </a:xfrm>
        </p:spPr>
        <p:txBody>
          <a:bodyPr>
            <a:normAutofit/>
          </a:bodyPr>
          <a:lstStyle/>
          <a:p>
            <a:r>
              <a:rPr lang="en-CA" sz="2400" dirty="0"/>
              <a:t>A little medicine can help you when you are sick. But too much could make you very ill. Medicine should be locked away and you should only use it with the supervision of an adult.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08113"/>
            <a:ext cx="7866112" cy="4977515"/>
          </a:xfrm>
          <a:prstGeom prst="rect">
            <a:avLst/>
          </a:prstGeom>
          <a:effectLst>
            <a:softEdge rad="317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2884507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5445224"/>
            <a:ext cx="7886700" cy="1500187"/>
          </a:xfrm>
        </p:spPr>
        <p:txBody>
          <a:bodyPr>
            <a:normAutofit/>
          </a:bodyPr>
          <a:lstStyle/>
          <a:p>
            <a:r>
              <a:rPr lang="en-CA" sz="2400" dirty="0"/>
              <a:t>It is important to be careful and to ask an adult when you are not sure how something works or what it is. If Mom or Dad is are not around, who do you think could help?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88640"/>
            <a:ext cx="8208912" cy="5289948"/>
          </a:xfrm>
          <a:prstGeom prst="rect">
            <a:avLst/>
          </a:prstGeom>
          <a:effectLst>
            <a:softEdge rad="317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225426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917549" cy="1263674"/>
          </a:xfrm>
          <a:ln w="25400">
            <a:solidFill>
              <a:schemeClr val="accent2"/>
            </a:solidFill>
          </a:ln>
        </p:spPr>
        <p:txBody>
          <a:bodyPr>
            <a:normAutofit/>
          </a:bodyPr>
          <a:lstStyle/>
          <a:p>
            <a:pPr algn="ctr"/>
            <a:r>
              <a:rPr lang="en-CA" sz="6600" b="1" dirty="0">
                <a:latin typeface="+mn-lt"/>
              </a:rPr>
              <a:t>LISTS</a:t>
            </a:r>
          </a:p>
        </p:txBody>
      </p:sp>
      <p:sp>
        <p:nvSpPr>
          <p:cNvPr id="3" name="Content Placeholder 2"/>
          <p:cNvSpPr>
            <a:spLocks noGrp="1"/>
          </p:cNvSpPr>
          <p:nvPr>
            <p:ph idx="1"/>
          </p:nvPr>
        </p:nvSpPr>
        <p:spPr>
          <a:xfrm>
            <a:off x="603700" y="1628800"/>
            <a:ext cx="3942499" cy="4700528"/>
          </a:xfrm>
          <a:solidFill>
            <a:schemeClr val="accent2">
              <a:lumMod val="20000"/>
              <a:lumOff val="80000"/>
            </a:schemeClr>
          </a:solidFill>
        </p:spPr>
        <p:txBody>
          <a:bodyPr>
            <a:normAutofit/>
          </a:bodyPr>
          <a:lstStyle/>
          <a:p>
            <a:pPr marL="0" indent="0">
              <a:buNone/>
            </a:pPr>
            <a:r>
              <a:rPr lang="en-CA" dirty="0"/>
              <a:t>Lists are ways that you can organize things:</a:t>
            </a:r>
          </a:p>
          <a:p>
            <a:pPr marL="0" indent="0">
              <a:buNone/>
            </a:pPr>
            <a:endParaRPr lang="en-CA" dirty="0"/>
          </a:p>
          <a:p>
            <a:r>
              <a:rPr lang="en-CA" dirty="0"/>
              <a:t>They might organize “thoughts”, like before you write a story or paragraph.</a:t>
            </a:r>
          </a:p>
          <a:p>
            <a:endParaRPr lang="en-CA" dirty="0"/>
          </a:p>
          <a:p>
            <a:r>
              <a:rPr lang="en-CA" dirty="0"/>
              <a:t>They might organize “groups” and “categories”</a:t>
            </a:r>
          </a:p>
          <a:p>
            <a:endParaRPr lang="en-CA" dirty="0"/>
          </a:p>
          <a:p>
            <a:r>
              <a:rPr lang="en-CA" dirty="0"/>
              <a:t>They might event have to organize things that you have “to do”.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0113" y="833571"/>
            <a:ext cx="2326273" cy="30096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318" y="4019673"/>
            <a:ext cx="4089162" cy="25064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87512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126"/>
            <a:ext cx="3079254" cy="1407690"/>
          </a:xfrm>
          <a:ln w="25400">
            <a:solidFill>
              <a:schemeClr val="accent2"/>
            </a:solidFill>
          </a:ln>
        </p:spPr>
        <p:txBody>
          <a:bodyPr>
            <a:normAutofit fontScale="90000"/>
          </a:bodyPr>
          <a:lstStyle/>
          <a:p>
            <a:pPr algn="ctr"/>
            <a:r>
              <a:rPr lang="en-CA" sz="6000" b="1" dirty="0"/>
              <a:t>ORDERED LISTS</a:t>
            </a:r>
          </a:p>
        </p:txBody>
      </p:sp>
      <p:sp>
        <p:nvSpPr>
          <p:cNvPr id="3" name="Content Placeholder 2"/>
          <p:cNvSpPr>
            <a:spLocks noGrp="1"/>
          </p:cNvSpPr>
          <p:nvPr>
            <p:ph sz="half" idx="1"/>
          </p:nvPr>
        </p:nvSpPr>
        <p:spPr>
          <a:xfrm>
            <a:off x="539552" y="1844824"/>
            <a:ext cx="3079254" cy="4351338"/>
          </a:xfrm>
          <a:solidFill>
            <a:schemeClr val="accent2">
              <a:lumMod val="20000"/>
              <a:lumOff val="80000"/>
            </a:schemeClr>
          </a:solidFill>
        </p:spPr>
        <p:txBody>
          <a:bodyPr/>
          <a:lstStyle/>
          <a:p>
            <a:pPr marL="0" indent="0">
              <a:buNone/>
            </a:pPr>
            <a:r>
              <a:rPr lang="en-CA" dirty="0"/>
              <a:t>An ordered list is a list that you need to complete in a specific way. They are numbered.</a:t>
            </a:r>
          </a:p>
          <a:p>
            <a:pPr marL="0" indent="0">
              <a:buNone/>
            </a:pPr>
            <a:endParaRPr lang="en-CA" dirty="0"/>
          </a:p>
          <a:p>
            <a:pPr marL="0" indent="0">
              <a:buNone/>
            </a:pPr>
            <a:r>
              <a:rPr lang="en-CA" dirty="0"/>
              <a:t>Instructions are ordered lists because you need to complete them step-by-step!</a:t>
            </a:r>
          </a:p>
          <a:p>
            <a:pPr marL="0" indent="0">
              <a:buNone/>
            </a:pPr>
            <a:endParaRPr lang="en-CA" dirty="0"/>
          </a:p>
          <a:p>
            <a:pPr marL="0" indent="0">
              <a:buNone/>
            </a:pPr>
            <a:r>
              <a:rPr lang="en-CA" dirty="0"/>
              <a:t>So are recipes! Yummy!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1920" y="640606"/>
            <a:ext cx="5040560" cy="621739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216616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62" y="205678"/>
            <a:ext cx="7013834" cy="1325563"/>
          </a:xfrm>
        </p:spPr>
        <p:txBody>
          <a:bodyPr>
            <a:noAutofit/>
          </a:bodyPr>
          <a:lstStyle/>
          <a:p>
            <a:r>
              <a:rPr lang="en-CA" sz="7200" b="1" dirty="0"/>
              <a:t>Make your own list</a:t>
            </a:r>
          </a:p>
        </p:txBody>
      </p:sp>
      <p:sp>
        <p:nvSpPr>
          <p:cNvPr id="5" name="Text Placeholder 4"/>
          <p:cNvSpPr>
            <a:spLocks noGrp="1"/>
          </p:cNvSpPr>
          <p:nvPr>
            <p:ph type="body" idx="1"/>
          </p:nvPr>
        </p:nvSpPr>
        <p:spPr>
          <a:xfrm>
            <a:off x="253902" y="1681163"/>
            <a:ext cx="3309986" cy="823912"/>
          </a:xfrm>
          <a:solidFill>
            <a:schemeClr val="accent2">
              <a:lumMod val="20000"/>
              <a:lumOff val="80000"/>
            </a:schemeClr>
          </a:solidFill>
        </p:spPr>
        <p:txBody>
          <a:bodyPr>
            <a:normAutofit lnSpcReduction="10000"/>
          </a:bodyPr>
          <a:lstStyle/>
          <a:p>
            <a:r>
              <a:rPr lang="en-CA" sz="2400" dirty="0"/>
              <a:t>CREATE YOUR </a:t>
            </a:r>
          </a:p>
          <a:p>
            <a:r>
              <a:rPr lang="en-CA" sz="2400" dirty="0"/>
              <a:t>FAVOURITE RECIPE: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7544" y="2708920"/>
            <a:ext cx="3228975" cy="2619375"/>
          </a:xfrm>
        </p:spPr>
      </p:pic>
      <p:sp>
        <p:nvSpPr>
          <p:cNvPr id="6" name="Text Placeholder 5"/>
          <p:cNvSpPr>
            <a:spLocks noGrp="1"/>
          </p:cNvSpPr>
          <p:nvPr>
            <p:ph type="body" sz="quarter" idx="3"/>
          </p:nvPr>
        </p:nvSpPr>
        <p:spPr>
          <a:xfrm>
            <a:off x="4383460" y="1690689"/>
            <a:ext cx="4004964" cy="823912"/>
          </a:xfrm>
          <a:solidFill>
            <a:schemeClr val="accent2">
              <a:lumMod val="20000"/>
              <a:lumOff val="80000"/>
            </a:schemeClr>
          </a:solidFill>
        </p:spPr>
        <p:txBody>
          <a:bodyPr>
            <a:normAutofit/>
          </a:bodyPr>
          <a:lstStyle/>
          <a:p>
            <a:r>
              <a:rPr lang="en-CA" sz="2400" dirty="0"/>
              <a:t>HOW TO BRUSH YOUR TEETH:</a:t>
            </a:r>
          </a:p>
          <a:p>
            <a:endParaRPr lang="en-CA" sz="2400"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1392531" y="5155645"/>
            <a:ext cx="1811047" cy="1671118"/>
          </a:xfr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537" y="2524127"/>
            <a:ext cx="4142858" cy="397121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08329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49" y="836712"/>
            <a:ext cx="3727326" cy="1325563"/>
          </a:xfrm>
          <a:ln w="19050">
            <a:solidFill>
              <a:schemeClr val="accent2"/>
            </a:solidFill>
          </a:ln>
        </p:spPr>
        <p:txBody>
          <a:bodyPr>
            <a:normAutofit fontScale="90000"/>
          </a:bodyPr>
          <a:lstStyle/>
          <a:p>
            <a:pPr algn="ctr"/>
            <a:r>
              <a:rPr lang="en-CA" sz="5400" b="1" dirty="0"/>
              <a:t>UNORDERED LISTS</a:t>
            </a:r>
          </a:p>
        </p:txBody>
      </p:sp>
      <p:sp>
        <p:nvSpPr>
          <p:cNvPr id="3" name="Content Placeholder 2"/>
          <p:cNvSpPr>
            <a:spLocks noGrp="1"/>
          </p:cNvSpPr>
          <p:nvPr>
            <p:ph sz="half" idx="1"/>
          </p:nvPr>
        </p:nvSpPr>
        <p:spPr>
          <a:xfrm>
            <a:off x="628650" y="2204864"/>
            <a:ext cx="3727326" cy="4351338"/>
          </a:xfrm>
          <a:solidFill>
            <a:schemeClr val="accent2">
              <a:lumMod val="20000"/>
              <a:lumOff val="80000"/>
            </a:schemeClr>
          </a:solidFill>
        </p:spPr>
        <p:txBody>
          <a:bodyPr anchor="ctr"/>
          <a:lstStyle/>
          <a:p>
            <a:pPr marL="0" indent="0" algn="ctr">
              <a:buNone/>
            </a:pPr>
            <a:r>
              <a:rPr lang="en-CA" dirty="0"/>
              <a:t>An unordered list can help you remember all the things that you need</a:t>
            </a:r>
          </a:p>
          <a:p>
            <a:pPr marL="0" indent="0" algn="ctr">
              <a:buNone/>
            </a:pPr>
            <a:r>
              <a:rPr lang="en-CA" b="1" dirty="0"/>
              <a:t>BUT</a:t>
            </a:r>
          </a:p>
          <a:p>
            <a:pPr marL="0" indent="0" algn="ctr">
              <a:buNone/>
            </a:pPr>
            <a:r>
              <a:rPr lang="en-CA" dirty="0"/>
              <a:t>you don’t have to remember them in a particular order</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836712"/>
            <a:ext cx="3960440" cy="583256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4118039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08121"/>
            <a:ext cx="7886700" cy="1325563"/>
          </a:xfrm>
        </p:spPr>
        <p:txBody>
          <a:bodyPr>
            <a:normAutofit fontScale="90000"/>
          </a:bodyPr>
          <a:lstStyle/>
          <a:p>
            <a:pPr algn="ctr"/>
            <a:r>
              <a:rPr lang="en-CA" sz="6000" b="1" dirty="0">
                <a:solidFill>
                  <a:srgbClr val="C00000"/>
                </a:solidFill>
              </a:rPr>
              <a:t>Make Your Own Mind-Map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9"/>
            <a:ext cx="8288890" cy="5410550"/>
          </a:xfrm>
          <a:prstGeom prst="rect">
            <a:avLst/>
          </a:prstGeom>
        </p:spPr>
      </p:pic>
      <p:sp>
        <p:nvSpPr>
          <p:cNvPr id="7" name="Rectangle 6"/>
          <p:cNvSpPr/>
          <p:nvPr/>
        </p:nvSpPr>
        <p:spPr>
          <a:xfrm>
            <a:off x="6660232" y="5949280"/>
            <a:ext cx="1199988" cy="374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51918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1" y="365126"/>
            <a:ext cx="3496494" cy="1623714"/>
          </a:xfrm>
          <a:ln w="25400">
            <a:solidFill>
              <a:schemeClr val="accent2"/>
            </a:solidFill>
          </a:ln>
        </p:spPr>
        <p:txBody>
          <a:bodyPr>
            <a:normAutofit fontScale="90000"/>
          </a:bodyPr>
          <a:lstStyle/>
          <a:p>
            <a:pPr algn="ctr"/>
            <a:r>
              <a:rPr lang="en-CA" sz="6600" b="1" dirty="0"/>
              <a:t>TO DO LISTS</a:t>
            </a:r>
          </a:p>
        </p:txBody>
      </p:sp>
      <p:sp>
        <p:nvSpPr>
          <p:cNvPr id="8" name="Content Placeholder 7"/>
          <p:cNvSpPr>
            <a:spLocks noGrp="1"/>
          </p:cNvSpPr>
          <p:nvPr>
            <p:ph sz="half" idx="1"/>
          </p:nvPr>
        </p:nvSpPr>
        <p:spPr>
          <a:xfrm>
            <a:off x="613843" y="2060848"/>
            <a:ext cx="3511302" cy="3961980"/>
          </a:xfrm>
          <a:solidFill>
            <a:schemeClr val="accent2">
              <a:lumMod val="20000"/>
              <a:lumOff val="80000"/>
            </a:schemeClr>
          </a:solidFill>
        </p:spPr>
        <p:txBody>
          <a:bodyPr/>
          <a:lstStyle/>
          <a:p>
            <a:pPr marL="0" indent="0">
              <a:buNone/>
            </a:pPr>
            <a:endParaRPr lang="en-CA" dirty="0"/>
          </a:p>
          <a:p>
            <a:pPr marL="0" indent="0">
              <a:buNone/>
            </a:pPr>
            <a:r>
              <a:rPr lang="en-CA" dirty="0"/>
              <a:t>Writing a “to do” list can help you to stay organized.</a:t>
            </a:r>
          </a:p>
          <a:p>
            <a:pPr marL="0" indent="0">
              <a:buNone/>
            </a:pPr>
            <a:endParaRPr lang="en-CA" dirty="0"/>
          </a:p>
          <a:p>
            <a:pPr marL="0" indent="0">
              <a:buNone/>
            </a:pPr>
            <a:r>
              <a:rPr lang="en-CA" dirty="0"/>
              <a:t>“To do” lists can be written in an agenda or even on your technology!</a:t>
            </a:r>
          </a:p>
          <a:p>
            <a:pPr marL="0" indent="0">
              <a:buNone/>
            </a:pPr>
            <a:endParaRPr lang="en-CA" dirty="0"/>
          </a:p>
          <a:p>
            <a:pPr marL="0" indent="0">
              <a:buNone/>
            </a:pPr>
            <a:r>
              <a:rPr lang="en-CA" dirty="0"/>
              <a:t>When would writing a “to do” list help you?</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764704"/>
            <a:ext cx="4063096" cy="52581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55270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9512" y="0"/>
            <a:ext cx="8568952" cy="5650097"/>
          </a:xfrm>
          <a:prstGeom prst="rect">
            <a:avLst/>
          </a:prstGeom>
          <a:effectLst>
            <a:softEdge rad="127000"/>
          </a:effectLst>
        </p:spPr>
      </p:pic>
      <p:sp>
        <p:nvSpPr>
          <p:cNvPr id="2" name="Title 1"/>
          <p:cNvSpPr>
            <a:spLocks noGrp="1"/>
          </p:cNvSpPr>
          <p:nvPr>
            <p:ph type="title"/>
          </p:nvPr>
        </p:nvSpPr>
        <p:spPr>
          <a:xfrm>
            <a:off x="467544" y="260648"/>
            <a:ext cx="7543800" cy="1143000"/>
          </a:xfrm>
          <a:ln w="28575">
            <a:solidFill>
              <a:schemeClr val="accent1"/>
            </a:solidFill>
          </a:ln>
        </p:spPr>
        <p:txBody>
          <a:bodyPr>
            <a:normAutofit/>
          </a:bodyPr>
          <a:lstStyle/>
          <a:p>
            <a:pPr algn="ctr"/>
            <a:r>
              <a:rPr lang="en-CA" sz="4400" b="1" dirty="0">
                <a:latin typeface="+mn-lt"/>
              </a:rPr>
              <a:t>Lesson Overview</a:t>
            </a:r>
          </a:p>
        </p:txBody>
      </p:sp>
      <p:sp>
        <p:nvSpPr>
          <p:cNvPr id="5" name="Text Placeholder 4"/>
          <p:cNvSpPr>
            <a:spLocks noGrp="1"/>
          </p:cNvSpPr>
          <p:nvPr>
            <p:ph type="body" idx="1"/>
          </p:nvPr>
        </p:nvSpPr>
        <p:spPr/>
        <p:txBody>
          <a:bodyPr/>
          <a:lstStyle/>
          <a:p>
            <a:r>
              <a:rPr lang="en-CA" sz="2800" dirty="0"/>
              <a:t>We are learning to</a:t>
            </a:r>
            <a:r>
              <a:rPr lang="en-CA" dirty="0"/>
              <a:t>:</a:t>
            </a:r>
          </a:p>
        </p:txBody>
      </p:sp>
      <p:sp>
        <p:nvSpPr>
          <p:cNvPr id="3" name="Content Placeholder 2"/>
          <p:cNvSpPr>
            <a:spLocks noGrp="1"/>
          </p:cNvSpPr>
          <p:nvPr>
            <p:ph sz="half" idx="2"/>
          </p:nvPr>
        </p:nvSpPr>
        <p:spPr/>
        <p:txBody>
          <a:bodyPr>
            <a:normAutofit/>
          </a:bodyPr>
          <a:lstStyle/>
          <a:p>
            <a:r>
              <a:rPr lang="en-CA" sz="3200" dirty="0"/>
              <a:t>Make and find the “OU and OW” sounds</a:t>
            </a:r>
          </a:p>
          <a:p>
            <a:r>
              <a:rPr lang="en-CA" sz="3200" dirty="0"/>
              <a:t>Create ordered and unordered lists</a:t>
            </a:r>
          </a:p>
          <a:p>
            <a:r>
              <a:rPr lang="en-CA" sz="3200" dirty="0"/>
              <a:t>Make to do lists</a:t>
            </a:r>
          </a:p>
        </p:txBody>
      </p:sp>
      <p:sp>
        <p:nvSpPr>
          <p:cNvPr id="6" name="Text Placeholder 5"/>
          <p:cNvSpPr>
            <a:spLocks noGrp="1"/>
          </p:cNvSpPr>
          <p:nvPr>
            <p:ph type="body" sz="quarter" idx="3"/>
          </p:nvPr>
        </p:nvSpPr>
        <p:spPr/>
        <p:txBody>
          <a:bodyPr>
            <a:normAutofit/>
          </a:bodyPr>
          <a:lstStyle/>
          <a:p>
            <a:r>
              <a:rPr lang="en-CA" sz="2800" dirty="0"/>
              <a:t>Science Connection:</a:t>
            </a:r>
          </a:p>
        </p:txBody>
      </p:sp>
      <p:sp>
        <p:nvSpPr>
          <p:cNvPr id="4" name="Content Placeholder 3"/>
          <p:cNvSpPr>
            <a:spLocks noGrp="1"/>
          </p:cNvSpPr>
          <p:nvPr>
            <p:ph sz="quarter" idx="4"/>
          </p:nvPr>
        </p:nvSpPr>
        <p:spPr/>
        <p:txBody>
          <a:bodyPr/>
          <a:lstStyle/>
          <a:p>
            <a:r>
              <a:rPr lang="en-CA" dirty="0"/>
              <a:t>Personal safety in the home</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286" r="7304" b="42247"/>
          <a:stretch/>
        </p:blipFill>
        <p:spPr>
          <a:xfrm>
            <a:off x="453779" y="5596167"/>
            <a:ext cx="3536865" cy="108368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3243077"/>
            <a:ext cx="3083425" cy="342931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816617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608" y="168156"/>
            <a:ext cx="6309360" cy="1320123"/>
          </a:xfrm>
          <a:solidFill>
            <a:schemeClr val="accent1">
              <a:lumMod val="60000"/>
              <a:lumOff val="40000"/>
            </a:schemeClr>
          </a:solidFill>
        </p:spPr>
        <p:txBody>
          <a:bodyPr>
            <a:normAutofit/>
          </a:bodyPr>
          <a:lstStyle/>
          <a:p>
            <a:pPr algn="ctr"/>
            <a:r>
              <a:rPr lang="en-CA" sz="3600" b="1" dirty="0">
                <a:latin typeface="+mn-lt"/>
              </a:rPr>
              <a:t>Your weekend or summer vacation “to do” list</a:t>
            </a:r>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l="18231" r="18231"/>
          <a:stretch>
            <a:fillRect/>
          </a:stretch>
        </p:blipFill>
        <p:spPr>
          <a:xfrm>
            <a:off x="2267744" y="1772816"/>
            <a:ext cx="4629150" cy="4873625"/>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838" y="168156"/>
            <a:ext cx="1231900" cy="468445"/>
          </a:xfrm>
          <a:prstGeom prst="rect">
            <a:avLst/>
          </a:prstGeom>
        </p:spPr>
      </p:pic>
    </p:spTree>
    <p:extLst>
      <p:ext uri="{BB962C8B-B14F-4D97-AF65-F5344CB8AC3E}">
        <p14:creationId xmlns:p14="http://schemas.microsoft.com/office/powerpoint/2010/main" val="362088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365126"/>
            <a:ext cx="5832648" cy="1325563"/>
          </a:xfrm>
        </p:spPr>
        <p:txBody>
          <a:bodyPr>
            <a:normAutofit/>
          </a:bodyPr>
          <a:lstStyle/>
          <a:p>
            <a:r>
              <a:rPr lang="en-CA" sz="3600" b="1" dirty="0">
                <a:solidFill>
                  <a:srgbClr val="C00000"/>
                </a:solidFill>
              </a:rPr>
              <a:t>Let’s Review what we learned by making a list:</a:t>
            </a:r>
          </a:p>
        </p:txBody>
      </p:sp>
      <p:pic>
        <p:nvPicPr>
          <p:cNvPr id="9" name="Content Placeholder 8"/>
          <p:cNvPicPr>
            <a:picLocks noGrp="1" noChangeAspect="1"/>
          </p:cNvPicPr>
          <p:nvPr>
            <p:ph idx="1"/>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98747" y="1340768"/>
            <a:ext cx="3888432" cy="5087941"/>
          </a:xfrm>
        </p:spPr>
      </p:pic>
      <p:sp>
        <p:nvSpPr>
          <p:cNvPr id="10" name="TextBox 9"/>
          <p:cNvSpPr txBox="1"/>
          <p:nvPr/>
        </p:nvSpPr>
        <p:spPr>
          <a:xfrm>
            <a:off x="650150" y="908720"/>
            <a:ext cx="4425906" cy="5355312"/>
          </a:xfrm>
          <a:prstGeom prst="rect">
            <a:avLst/>
          </a:prstGeom>
          <a:noFill/>
        </p:spPr>
        <p:txBody>
          <a:bodyPr wrap="square" rtlCol="0">
            <a:spAutoFit/>
          </a:bodyPr>
          <a:lstStyle/>
          <a:p>
            <a:pPr marL="342900" indent="-342900">
              <a:lnSpc>
                <a:spcPct val="300000"/>
              </a:lnSpc>
              <a:buSzPct val="200000"/>
              <a:buFont typeface="+mj-lt"/>
              <a:buAutoNum type="arabicParenR"/>
            </a:pPr>
            <a:endParaRPr lang="en-CA" dirty="0"/>
          </a:p>
          <a:p>
            <a:pPr marL="342900" indent="-342900">
              <a:lnSpc>
                <a:spcPct val="300000"/>
              </a:lnSpc>
              <a:buSzPct val="200000"/>
              <a:buFont typeface="+mj-lt"/>
              <a:buAutoNum type="arabicParenR"/>
            </a:pPr>
            <a:r>
              <a:rPr lang="en-CA" dirty="0"/>
              <a:t>__________________________</a:t>
            </a:r>
          </a:p>
          <a:p>
            <a:pPr marL="342900" indent="-342900">
              <a:lnSpc>
                <a:spcPct val="300000"/>
              </a:lnSpc>
              <a:buSzPct val="200000"/>
              <a:buFont typeface="+mj-lt"/>
              <a:buAutoNum type="arabicParenR"/>
            </a:pPr>
            <a:r>
              <a:rPr lang="en-CA" dirty="0"/>
              <a:t>__________________________</a:t>
            </a:r>
          </a:p>
          <a:p>
            <a:pPr marL="342900" indent="-342900">
              <a:lnSpc>
                <a:spcPct val="300000"/>
              </a:lnSpc>
              <a:buSzPct val="200000"/>
              <a:buFont typeface="+mj-lt"/>
              <a:buAutoNum type="arabicParenR"/>
            </a:pPr>
            <a:r>
              <a:rPr lang="en-CA" dirty="0"/>
              <a:t>__________________________</a:t>
            </a:r>
          </a:p>
          <a:p>
            <a:pPr marL="342900" indent="-342900">
              <a:lnSpc>
                <a:spcPct val="300000"/>
              </a:lnSpc>
              <a:buSzPct val="200000"/>
              <a:buFont typeface="+mj-lt"/>
              <a:buAutoNum type="arabicParenR"/>
            </a:pPr>
            <a:r>
              <a:rPr lang="en-CA" dirty="0"/>
              <a:t>__________________________</a:t>
            </a:r>
          </a:p>
          <a:p>
            <a:pPr marL="342900" indent="-342900">
              <a:lnSpc>
                <a:spcPct val="300000"/>
              </a:lnSpc>
              <a:buSzPct val="200000"/>
              <a:buFont typeface="+mj-lt"/>
              <a:buAutoNum type="arabicParenR"/>
            </a:pPr>
            <a:r>
              <a:rPr lang="en-CA" dirty="0"/>
              <a:t>__________________________</a:t>
            </a:r>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161683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2431182" cy="4648050"/>
          </a:xfrm>
        </p:spPr>
        <p:txBody>
          <a:bodyPr>
            <a:normAutofit/>
          </a:bodyPr>
          <a:lstStyle/>
          <a:p>
            <a:r>
              <a:rPr lang="en-CA" sz="6000" b="1" dirty="0">
                <a:solidFill>
                  <a:srgbClr val="C00000"/>
                </a:solidFill>
                <a:latin typeface="+mn-lt"/>
              </a:rPr>
              <a:t>Homework</a:t>
            </a:r>
          </a:p>
        </p:txBody>
      </p:sp>
      <p:graphicFrame>
        <p:nvGraphicFramePr>
          <p:cNvPr id="5" name="Object 4"/>
          <p:cNvGraphicFramePr>
            <a:graphicFrameLocks noChangeAspect="1"/>
          </p:cNvGraphicFramePr>
          <p:nvPr>
            <p:extLst>
              <p:ext uri="{D42A27DB-BD31-4B8C-83A1-F6EECF244321}">
                <p14:modId xmlns:p14="http://schemas.microsoft.com/office/powerpoint/2010/main" val="3258777960"/>
              </p:ext>
            </p:extLst>
          </p:nvPr>
        </p:nvGraphicFramePr>
        <p:xfrm>
          <a:off x="3491880" y="365126"/>
          <a:ext cx="4453086" cy="6333278"/>
        </p:xfrm>
        <a:graphic>
          <a:graphicData uri="http://schemas.openxmlformats.org/presentationml/2006/ole">
            <mc:AlternateContent xmlns:mc="http://schemas.openxmlformats.org/markup-compatibility/2006">
              <mc:Choice xmlns:v="urn:schemas-microsoft-com:vml" Requires="v">
                <p:oleObj spid="_x0000_s1030" name="Document" r:id="rId3" imgW="6636748" imgH="9437688" progId="Word.Document.12">
                  <p:embed/>
                </p:oleObj>
              </mc:Choice>
              <mc:Fallback>
                <p:oleObj name="Document" r:id="rId3" imgW="6636748" imgH="9437688" progId="Word.Document.12">
                  <p:embed/>
                  <p:pic>
                    <p:nvPicPr>
                      <p:cNvPr id="0" name=""/>
                      <p:cNvPicPr/>
                      <p:nvPr/>
                    </p:nvPicPr>
                    <p:blipFill>
                      <a:blip r:embed="rId4"/>
                      <a:stretch>
                        <a:fillRect/>
                      </a:stretch>
                    </p:blipFill>
                    <p:spPr>
                      <a:xfrm>
                        <a:off x="3491880" y="365126"/>
                        <a:ext cx="4453086" cy="6333278"/>
                      </a:xfrm>
                      <a:prstGeom prst="rect">
                        <a:avLst/>
                      </a:prstGeom>
                    </p:spPr>
                  </p:pic>
                </p:oleObj>
              </mc:Fallback>
            </mc:AlternateContent>
          </a:graphicData>
        </a:graphic>
      </p:graphicFrame>
    </p:spTree>
    <p:extLst>
      <p:ext uri="{BB962C8B-B14F-4D97-AF65-F5344CB8AC3E}">
        <p14:creationId xmlns:p14="http://schemas.microsoft.com/office/powerpoint/2010/main" val="12057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4716" b="24547"/>
          <a:stretch/>
        </p:blipFill>
        <p:spPr>
          <a:xfrm>
            <a:off x="2627784" y="188640"/>
            <a:ext cx="3841550" cy="1503791"/>
          </a:xfrm>
        </p:spPr>
      </p:pic>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0" y="1484784"/>
            <a:ext cx="4277275" cy="5752263"/>
          </a:xfr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16076" b="8419"/>
          <a:stretch/>
        </p:blipFill>
        <p:spPr>
          <a:xfrm>
            <a:off x="3995935" y="1692431"/>
            <a:ext cx="5003747" cy="533696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164231"/>
            <a:ext cx="2619375" cy="1752600"/>
          </a:xfrm>
          <a:prstGeom prst="rect">
            <a:avLst/>
          </a:prstGeom>
          <a:effectLst>
            <a:softEdge rad="317500"/>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176" y="164231"/>
            <a:ext cx="2619375" cy="1752600"/>
          </a:xfrm>
          <a:prstGeom prst="rect">
            <a:avLst/>
          </a:prstGeom>
          <a:effectLst>
            <a:softEdge rad="31750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87271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5536" y="188640"/>
            <a:ext cx="3657600" cy="658368"/>
          </a:xfrm>
        </p:spPr>
        <p:txBody>
          <a:bodyPr>
            <a:normAutofit/>
          </a:bodyPr>
          <a:lstStyle/>
          <a:p>
            <a:pPr algn="ctr"/>
            <a:r>
              <a:rPr lang="en-CA" sz="3200" dirty="0"/>
              <a:t>“OW” WORDS</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70595" y="1312347"/>
            <a:ext cx="2633570" cy="1453791"/>
          </a:xfrm>
        </p:spPr>
      </p:pic>
      <p:sp>
        <p:nvSpPr>
          <p:cNvPr id="6" name="Text Placeholder 5"/>
          <p:cNvSpPr>
            <a:spLocks noGrp="1"/>
          </p:cNvSpPr>
          <p:nvPr>
            <p:ph type="body" sz="quarter" idx="3"/>
          </p:nvPr>
        </p:nvSpPr>
        <p:spPr>
          <a:xfrm>
            <a:off x="4355976" y="188640"/>
            <a:ext cx="3657600" cy="658368"/>
          </a:xfrm>
        </p:spPr>
        <p:txBody>
          <a:bodyPr>
            <a:normAutofit/>
          </a:bodyPr>
          <a:lstStyle/>
          <a:p>
            <a:pPr algn="ctr"/>
            <a:r>
              <a:rPr lang="en-CA" sz="3200" dirty="0"/>
              <a:t>“OU” WORDS</a:t>
            </a: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541460" y="3102563"/>
            <a:ext cx="2017067" cy="2243336"/>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196752"/>
            <a:ext cx="2402351" cy="168498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6778" y="1525434"/>
            <a:ext cx="2251382" cy="138546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3" y="2824498"/>
            <a:ext cx="2642405" cy="175203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3639" y="3212976"/>
            <a:ext cx="2637457" cy="1242105"/>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3271" t="10878" r="5445"/>
          <a:stretch/>
        </p:blipFill>
        <p:spPr>
          <a:xfrm>
            <a:off x="489961" y="4881492"/>
            <a:ext cx="2619988" cy="142218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03639" y="4584943"/>
            <a:ext cx="1592104" cy="2058756"/>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20072" y="5360665"/>
            <a:ext cx="2830222" cy="1283034"/>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09507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08315"/>
            <a:ext cx="7128792" cy="6408712"/>
          </a:xfrm>
          <a:prstGeom prst="rect">
            <a:avLst/>
          </a:prstGeom>
          <a:effectLst>
            <a:softEdge rad="1270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10426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5327184"/>
            <a:ext cx="7886700" cy="1500187"/>
          </a:xfrm>
        </p:spPr>
        <p:txBody>
          <a:bodyPr>
            <a:normAutofit/>
          </a:bodyPr>
          <a:lstStyle/>
          <a:p>
            <a:r>
              <a:rPr lang="en-CA" sz="2800" dirty="0"/>
              <a:t>Home is where you live with your family. It’s a very special place.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16632"/>
            <a:ext cx="4355633" cy="48442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334130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5085184"/>
            <a:ext cx="8280920" cy="1515616"/>
          </a:xfrm>
        </p:spPr>
        <p:txBody>
          <a:bodyPr>
            <a:noAutofit/>
          </a:bodyPr>
          <a:lstStyle/>
          <a:p>
            <a:r>
              <a:rPr lang="en-CA" sz="2400" dirty="0"/>
              <a:t>Home is where you play your favourite games. It’s comfortable and safe. Or is it? Have you ever slipped on the stairs and gone bump, bump, bump to the bottom?</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986"/>
          <a:stretch/>
        </p:blipFill>
        <p:spPr>
          <a:xfrm>
            <a:off x="395536" y="433243"/>
            <a:ext cx="7265044" cy="4616330"/>
          </a:xfrm>
          <a:prstGeom prst="rect">
            <a:avLst/>
          </a:prstGeom>
          <a:effectLst>
            <a:softEdge rad="317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08701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5357813"/>
            <a:ext cx="7886700" cy="1500187"/>
          </a:xfrm>
        </p:spPr>
        <p:txBody>
          <a:bodyPr>
            <a:noAutofit/>
          </a:bodyPr>
          <a:lstStyle/>
          <a:p>
            <a:r>
              <a:rPr lang="en-CA" sz="2400" dirty="0"/>
              <a:t>Some things around the house can be sharp. Some sharp items are useful for cutting things. But what could happen if you played with them?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89069"/>
            <a:ext cx="7704856" cy="5001844"/>
          </a:xfrm>
          <a:prstGeom prst="rect">
            <a:avLst/>
          </a:prstGeom>
          <a:effectLst>
            <a:softEdge rad="317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89069"/>
            <a:ext cx="1231900" cy="468445"/>
          </a:xfrm>
          <a:prstGeom prst="rect">
            <a:avLst/>
          </a:prstGeom>
        </p:spPr>
      </p:pic>
    </p:spTree>
    <p:extLst>
      <p:ext uri="{BB962C8B-B14F-4D97-AF65-F5344CB8AC3E}">
        <p14:creationId xmlns:p14="http://schemas.microsoft.com/office/powerpoint/2010/main" val="182308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5661248"/>
            <a:ext cx="7886700" cy="1500187"/>
          </a:xfrm>
        </p:spPr>
        <p:txBody>
          <a:bodyPr>
            <a:normAutofit/>
          </a:bodyPr>
          <a:lstStyle/>
          <a:p>
            <a:r>
              <a:rPr lang="en-CA" sz="2400" dirty="0"/>
              <a:t>Many things in the house are hot. Always be careful when you’re near hot things because they could burn you.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19808"/>
            <a:ext cx="7272808" cy="4770040"/>
          </a:xfrm>
          <a:prstGeom prst="rect">
            <a:avLst/>
          </a:prstGeom>
          <a:effectLst>
            <a:softEdge rad="317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097159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TotalTime>
  <Words>638</Words>
  <Application>Microsoft Office PowerPoint</Application>
  <PresentationFormat>On-screen Show (4:3)</PresentationFormat>
  <Paragraphs>70</Paragraphs>
  <Slides>22</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Wingdings</vt:lpstr>
      <vt:lpstr>Office Theme</vt:lpstr>
      <vt:lpstr>Document</vt:lpstr>
      <vt:lpstr>Lesson 5: Safety in the Home</vt:lpstr>
      <vt:lpstr>Lesson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LISTS</vt:lpstr>
      <vt:lpstr>ORDERED LISTS</vt:lpstr>
      <vt:lpstr>Make your own list</vt:lpstr>
      <vt:lpstr>UNORDERED LISTS</vt:lpstr>
      <vt:lpstr>Make Your Own Mind-Map</vt:lpstr>
      <vt:lpstr>TO DO LISTS</vt:lpstr>
      <vt:lpstr>Your weekend or summer vacation “to do” list</vt:lpstr>
      <vt:lpstr>Let’s Review what we learned by making a list:</vt:lpstr>
      <vt:lpstr>Homework</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Safety in the Home</dc:title>
  <dc:creator>Vanessa Bianchi</dc:creator>
  <cp:lastModifiedBy>Pam Turnbull</cp:lastModifiedBy>
  <cp:revision>31</cp:revision>
  <dcterms:created xsi:type="dcterms:W3CDTF">2016-07-28T01:48:36Z</dcterms:created>
  <dcterms:modified xsi:type="dcterms:W3CDTF">2016-12-16T04:42:32Z</dcterms:modified>
</cp:coreProperties>
</file>