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7" r:id="rId21"/>
    <p:sldId id="275" r:id="rId22"/>
    <p:sldId id="27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378E-B0C1-4D8C-9EED-0F3A2C9182C7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5A27-99E1-442E-8B58-B71493E4A9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95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34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58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6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383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985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447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87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569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202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25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3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468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291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https://learnenglishkids.britishcouncil.org/sites/kids/files/attachment/grammar-games-have-got-worksheet.pdf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665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51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2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64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95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90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81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5A27-99E1-442E-8B58-B71493E4A90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40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09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98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61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89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7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69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35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73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71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5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29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B2D50-94FC-4811-B929-1B7ED2FC25D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8BB3-80C2-4823-94B3-256EE9F6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40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65" y="3178268"/>
            <a:ext cx="6973531" cy="3664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t="3809" r="-512" b="3809"/>
          <a:stretch/>
        </p:blipFill>
        <p:spPr>
          <a:xfrm>
            <a:off x="1934614" y="25468"/>
            <a:ext cx="7209386" cy="315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34614" y="4437112"/>
            <a:ext cx="261122" cy="57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835696" y="4581128"/>
            <a:ext cx="22726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65787" y="260494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THE MUSCULAR 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787" y="3373356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Unit 5: Lesson 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80" y="18864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779" y="5013176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Legs have many pairs of large muscles. Leg muscles help people jump.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" y="40258"/>
            <a:ext cx="7182057" cy="46471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3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119" y="5314138"/>
            <a:ext cx="7886700" cy="1500187"/>
          </a:xfrm>
        </p:spPr>
        <p:txBody>
          <a:bodyPr>
            <a:normAutofit/>
          </a:bodyPr>
          <a:lstStyle/>
          <a:p>
            <a:r>
              <a:rPr lang="en-CA" sz="2400" b="1" dirty="0">
                <a:solidFill>
                  <a:schemeClr val="tx1"/>
                </a:solidFill>
              </a:rPr>
              <a:t>Large muscles in the arms and back work together. These muscles help people climb.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7030766" cy="46699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153" y="5386819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Small muscles in the hands work together. Hand muscles help people draw.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6858000" cy="46805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95" y="5157192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Small muscles in the face work together. Face muscles help people smile.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480"/>
            <a:ext cx="6879696" cy="45453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8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227" y="5327184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Some muscles work all the time. The heart is a muscle. It pumps blood through the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7948" y="-729068"/>
            <a:ext cx="486916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95" y="5229200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Sometimes many muscles in the body work together. People use many muscles when they swim.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025698" cy="46447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7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95" y="5157192"/>
            <a:ext cx="7886700" cy="1500187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Exercise keeps muscles healthy. Muscles grow stronger when they are used so be sure to exercise everyday!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90301"/>
            <a:ext cx="6987902" cy="46085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5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2461"/>
            <a:ext cx="8424937" cy="16204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b="1" dirty="0">
                <a:solidFill>
                  <a:schemeClr val="tx1"/>
                </a:solidFill>
                <a:latin typeface="+mn-lt"/>
              </a:rPr>
              <a:t>DEMONSTRATIVE PRONOUNS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760"/>
            <a:ext cx="8279317" cy="42619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602128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Let’s practice using items in our houses!</a:t>
            </a:r>
          </a:p>
        </p:txBody>
      </p:sp>
    </p:spTree>
    <p:extLst>
      <p:ext uri="{BB962C8B-B14F-4D97-AF65-F5344CB8AC3E}">
        <p14:creationId xmlns:p14="http://schemas.microsoft.com/office/powerpoint/2010/main" val="339960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68952" cy="36724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00" y="286582"/>
            <a:ext cx="7886700" cy="1325563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chemeClr val="tx1"/>
                </a:solidFill>
                <a:latin typeface="+mn-lt"/>
              </a:rPr>
              <a:t>HAVE, HAS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632848" cy="5225552"/>
          </a:xfrm>
        </p:spPr>
      </p:pic>
      <p:sp>
        <p:nvSpPr>
          <p:cNvPr id="10" name="Rectangle 9"/>
          <p:cNvSpPr/>
          <p:nvPr/>
        </p:nvSpPr>
        <p:spPr>
          <a:xfrm>
            <a:off x="6444208" y="5974076"/>
            <a:ext cx="1058416" cy="623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4139952" y="4653136"/>
            <a:ext cx="3506688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427984" y="4418833"/>
            <a:ext cx="3816423" cy="1733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2123728" y="2204864"/>
            <a:ext cx="201622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139952" y="4677931"/>
            <a:ext cx="2448272" cy="4072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u="sng" dirty="0">
                <a:solidFill>
                  <a:schemeClr val="tx1"/>
                </a:solidFill>
              </a:rPr>
              <a:t>He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rgbClr val="FF0000"/>
                </a:solidFill>
              </a:rPr>
              <a:t>has</a:t>
            </a:r>
            <a:r>
              <a:rPr lang="en-CA" b="1" dirty="0">
                <a:solidFill>
                  <a:schemeClr val="tx1"/>
                </a:solidFill>
              </a:rPr>
              <a:t> black hair</a:t>
            </a:r>
            <a:r>
              <a:rPr lang="en-CA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39952" y="5373216"/>
            <a:ext cx="2448272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u="sng" dirty="0">
                <a:solidFill>
                  <a:schemeClr val="tx1"/>
                </a:solidFill>
              </a:rPr>
              <a:t>She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>
                <a:solidFill>
                  <a:srgbClr val="FF0000"/>
                </a:solidFill>
              </a:rPr>
              <a:t>has</a:t>
            </a:r>
            <a:r>
              <a:rPr lang="en-CA" b="1" dirty="0">
                <a:solidFill>
                  <a:schemeClr val="tx1"/>
                </a:solidFill>
              </a:rPr>
              <a:t> red hair.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560" y="1628800"/>
            <a:ext cx="1512168" cy="1033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" y="1484784"/>
            <a:ext cx="2588510" cy="17214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21736"/>
            <a:ext cx="2179992" cy="1909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6093296"/>
            <a:ext cx="3888432" cy="761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378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405"/>
            <a:ext cx="8424936" cy="612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b="1" dirty="0">
                <a:solidFill>
                  <a:schemeClr val="tx1"/>
                </a:solidFill>
                <a:latin typeface="+mn-lt"/>
              </a:rPr>
              <a:t>LET’S PRACTICE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0992" y="2276872"/>
            <a:ext cx="3868340" cy="823912"/>
          </a:xfrm>
        </p:spPr>
        <p:txBody>
          <a:bodyPr>
            <a:noAutofit/>
          </a:bodyPr>
          <a:lstStyle/>
          <a:p>
            <a:r>
              <a:rPr lang="en-CA" sz="2800" dirty="0"/>
              <a:t>Describe 3 things that you have at your house: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2592288" cy="2592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84117" y="2277909"/>
            <a:ext cx="3887391" cy="823912"/>
          </a:xfrm>
        </p:spPr>
        <p:txBody>
          <a:bodyPr>
            <a:noAutofit/>
          </a:bodyPr>
          <a:lstStyle/>
          <a:p>
            <a:r>
              <a:rPr lang="en-CA" sz="2800" dirty="0"/>
              <a:t>Describe something that your best friend has: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43282"/>
            <a:ext cx="2294892" cy="258350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6851104" cy="1052736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>
                <a:solidFill>
                  <a:schemeClr val="tx1"/>
                </a:solidFill>
              </a:rPr>
              <a:t>We are learning to: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2857500" cy="238125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843808" y="3068960"/>
            <a:ext cx="5904656" cy="3672408"/>
          </a:xfrm>
        </p:spPr>
        <p:txBody>
          <a:bodyPr>
            <a:normAutofit/>
          </a:bodyPr>
          <a:lstStyle/>
          <a:p>
            <a:r>
              <a:rPr lang="en-CA" sz="3200" dirty="0"/>
              <a:t>Find and use the “OU” sound</a:t>
            </a:r>
          </a:p>
          <a:p>
            <a:r>
              <a:rPr lang="en-CA" sz="3200" dirty="0"/>
              <a:t>Use the pronouns: this, that, these, those</a:t>
            </a:r>
          </a:p>
          <a:p>
            <a:r>
              <a:rPr lang="en-CA" sz="3200" dirty="0"/>
              <a:t>Use “Have” in the plus infinitive (have to…, has to….)</a:t>
            </a:r>
          </a:p>
          <a:p>
            <a:r>
              <a:rPr lang="en-CA" sz="3200" dirty="0"/>
              <a:t>Understand the muscular 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1574"/>
            <a:ext cx="7488832" cy="198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89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68952" cy="3672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Have To…   </a:t>
            </a:r>
            <a:r>
              <a:rPr lang="en-CA" dirty="0"/>
              <a:t>                        </a:t>
            </a:r>
            <a:r>
              <a:rPr lang="en-CA" b="1" dirty="0">
                <a:latin typeface="+mn-lt"/>
              </a:rPr>
              <a:t>Has to….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4035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dirty="0"/>
              <a:t>I have to go to school.</a:t>
            </a:r>
          </a:p>
          <a:p>
            <a:endParaRPr lang="en-CA" dirty="0"/>
          </a:p>
          <a:p>
            <a:r>
              <a:rPr lang="en-CA" dirty="0"/>
              <a:t>You have to wear your uniform.</a:t>
            </a:r>
          </a:p>
          <a:p>
            <a:endParaRPr lang="en-CA" dirty="0"/>
          </a:p>
          <a:p>
            <a:r>
              <a:rPr lang="en-CA" dirty="0"/>
              <a:t>We have to be on time.</a:t>
            </a:r>
          </a:p>
          <a:p>
            <a:endParaRPr lang="en-CA" dirty="0"/>
          </a:p>
          <a:p>
            <a:r>
              <a:rPr lang="en-CA" dirty="0"/>
              <a:t>They have to prepare for the Chinese New Year celebrations.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4035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dirty="0"/>
              <a:t>She has to visit her grandmother.</a:t>
            </a:r>
          </a:p>
          <a:p>
            <a:endParaRPr lang="en-CA" dirty="0"/>
          </a:p>
          <a:p>
            <a:r>
              <a:rPr lang="en-CA" dirty="0"/>
              <a:t>He has to practice the piano.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354" y="5377524"/>
            <a:ext cx="7921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Let’s practice by talking about things that we have to do this week!</a:t>
            </a:r>
          </a:p>
        </p:txBody>
      </p:sp>
    </p:spTree>
    <p:extLst>
      <p:ext uri="{BB962C8B-B14F-4D97-AF65-F5344CB8AC3E}">
        <p14:creationId xmlns:p14="http://schemas.microsoft.com/office/powerpoint/2010/main" val="281076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" y="40258"/>
            <a:ext cx="8568952" cy="672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1876425" cy="1000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12022"/>
            <a:ext cx="1540751" cy="12208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22439"/>
            <a:ext cx="2684574" cy="13832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12807" r="22480" b="11592"/>
          <a:stretch/>
        </p:blipFill>
        <p:spPr>
          <a:xfrm>
            <a:off x="1011806" y="2029355"/>
            <a:ext cx="2173692" cy="16156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184582" y="5622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A QUICK RECAP OF TODAY’S LEARNING GOALS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9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>
                <a:latin typeface="+mn-lt"/>
              </a:rPr>
              <a:t>Homework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944848"/>
              </p:ext>
            </p:extLst>
          </p:nvPr>
        </p:nvGraphicFramePr>
        <p:xfrm>
          <a:off x="3196207" y="365126"/>
          <a:ext cx="4760169" cy="616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3885979" imgH="5029200" progId="Acrobat.Document.DC">
                  <p:embed/>
                </p:oleObj>
              </mc:Choice>
              <mc:Fallback>
                <p:oleObj name="Acrobat Document" r:id="rId4" imgW="3885979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6207" y="365126"/>
                        <a:ext cx="4760169" cy="6160218"/>
                      </a:xfrm>
                      <a:prstGeom prst="rect">
                        <a:avLst/>
                      </a:prstGeom>
                      <a:ln w="571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54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600400" cy="4431699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2"/>
          <a:stretch/>
        </p:blipFill>
        <p:spPr>
          <a:xfrm>
            <a:off x="4427984" y="3520612"/>
            <a:ext cx="4464496" cy="1944217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33333" r="4798" b="33333"/>
          <a:stretch/>
        </p:blipFill>
        <p:spPr>
          <a:xfrm>
            <a:off x="251520" y="188640"/>
            <a:ext cx="8201891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0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" y="40258"/>
            <a:ext cx="9089750" cy="68173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6525344"/>
            <a:ext cx="24482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0258"/>
            <a:ext cx="1015876" cy="3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5796136" y="1200026"/>
            <a:ext cx="3024336" cy="5037286"/>
          </a:xfrm>
        </p:spPr>
        <p:txBody>
          <a:bodyPr>
            <a:noAutofit/>
          </a:bodyPr>
          <a:lstStyle/>
          <a:p>
            <a:r>
              <a:rPr lang="en-CA" sz="4400" b="1" dirty="0">
                <a:solidFill>
                  <a:srgbClr val="C00000"/>
                </a:solidFill>
                <a:latin typeface="+mn-lt"/>
              </a:rPr>
              <a:t>LET’S KEEP PRACTICING THESE SOUNDS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6" y="188640"/>
            <a:ext cx="5264300" cy="6526640"/>
          </a:xfrm>
        </p:spPr>
      </p:pic>
      <p:sp>
        <p:nvSpPr>
          <p:cNvPr id="13" name="Rectangle 12"/>
          <p:cNvSpPr/>
          <p:nvPr/>
        </p:nvSpPr>
        <p:spPr>
          <a:xfrm>
            <a:off x="5364088" y="5949280"/>
            <a:ext cx="158417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283968" y="2348880"/>
            <a:ext cx="41044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806" y="260648"/>
            <a:ext cx="3312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367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2287166" cy="1325563"/>
          </a:xfrm>
        </p:spPr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C00000"/>
                </a:solidFill>
                <a:latin typeface="+mn-lt"/>
              </a:rPr>
              <a:t>More </a:t>
            </a:r>
            <a:br>
              <a:rPr lang="en-CA" sz="4800" b="1" dirty="0">
                <a:solidFill>
                  <a:srgbClr val="C00000"/>
                </a:solidFill>
                <a:latin typeface="+mn-lt"/>
              </a:rPr>
            </a:br>
            <a:r>
              <a:rPr lang="en-CA" sz="4800" b="1" dirty="0">
                <a:solidFill>
                  <a:srgbClr val="C00000"/>
                </a:solidFill>
                <a:latin typeface="+mn-lt"/>
              </a:rPr>
              <a:t>Practice!</a:t>
            </a:r>
          </a:p>
        </p:txBody>
      </p:sp>
      <p:pic>
        <p:nvPicPr>
          <p:cNvPr id="3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94" y="88532"/>
            <a:ext cx="6340654" cy="65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0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688" y="4941168"/>
            <a:ext cx="5400600" cy="620688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MUSCULAR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" b="99167" l="28750" r="7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r="22424"/>
          <a:stretch/>
        </p:blipFill>
        <p:spPr>
          <a:xfrm>
            <a:off x="3707904" y="-239977"/>
            <a:ext cx="5360284" cy="7129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7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507" y="4869160"/>
            <a:ext cx="7689436" cy="1371600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The muscular system helps the body move. Different muscles move different parts of the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7" y="270220"/>
            <a:ext cx="6948262" cy="45365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349" y="5301208"/>
            <a:ext cx="7886700" cy="1500187"/>
          </a:xfrm>
        </p:spPr>
        <p:txBody>
          <a:bodyPr>
            <a:noAutofit/>
          </a:bodyPr>
          <a:lstStyle/>
          <a:p>
            <a:r>
              <a:rPr lang="en-CA" sz="2400" b="1" dirty="0">
                <a:solidFill>
                  <a:schemeClr val="tx1"/>
                </a:solidFill>
              </a:rPr>
              <a:t>Most muscles work in pairs. One muscle contracts when the other muscle relaxes. This action causes a part of the body to move.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4480"/>
            <a:ext cx="7272808" cy="48691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25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00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F0EFEDD3-6D37-421A-9DCA-BD4300C86B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5\lesson-5-7"/>
  <p:tag name="ISPRING_PRESENTATION_TITLE" val="ESLAO-5-7-Slide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375</Words>
  <Application>Microsoft Office PowerPoint</Application>
  <PresentationFormat>On-screen Show (4:3)</PresentationFormat>
  <Paragraphs>64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We are learning to:</vt:lpstr>
      <vt:lpstr>PowerPoint Presentation</vt:lpstr>
      <vt:lpstr>PowerPoint Presentation</vt:lpstr>
      <vt:lpstr>LET’S KEEP PRACTICING THESE SOUNDS</vt:lpstr>
      <vt:lpstr>More  Practice!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DEMONSTRATIVE PRONOUNS</vt:lpstr>
      <vt:lpstr>HAVE, HAS </vt:lpstr>
      <vt:lpstr>LET’S PRACTICE</vt:lpstr>
      <vt:lpstr>Have To…                           Has to….</vt:lpstr>
      <vt:lpstr>PowerPoint Presentation</vt:lpstr>
      <vt:lpstr>Homework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ESLAO-5-7-Slides</dc:title>
  <dc:creator>Vanessa Bianchi</dc:creator>
  <cp:lastModifiedBy>Lakshmi Priya</cp:lastModifiedBy>
  <cp:revision>38</cp:revision>
  <dcterms:created xsi:type="dcterms:W3CDTF">2016-07-28T19:04:55Z</dcterms:created>
  <dcterms:modified xsi:type="dcterms:W3CDTF">2018-06-12T18:19:39Z</dcterms:modified>
</cp:coreProperties>
</file>