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9144000" cy="6858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444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BA656-DB23-4E26-9765-2B728EB1812B}" type="datetimeFigureOut">
              <a:rPr lang="en-CA" smtClean="0"/>
              <a:t>2018-06-26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727FF-9EF1-4324-BB46-1D39F8E3C97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3111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727FF-9EF1-4324-BB46-1D39F8E3C97F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0804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727FF-9EF1-4324-BB46-1D39F8E3C97F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8188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727FF-9EF1-4324-BB46-1D39F8E3C97F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4764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727FF-9EF1-4324-BB46-1D39F8E3C97F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3788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727FF-9EF1-4324-BB46-1D39F8E3C97F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7366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727FF-9EF1-4324-BB46-1D39F8E3C97F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5892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727FF-9EF1-4324-BB46-1D39F8E3C97F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6386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727FF-9EF1-4324-BB46-1D39F8E3C97F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58173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727FF-9EF1-4324-BB46-1D39F8E3C97F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42644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727FF-9EF1-4324-BB46-1D39F8E3C97F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1116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727FF-9EF1-4324-BB46-1D39F8E3C97F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2776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727FF-9EF1-4324-BB46-1D39F8E3C97F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2199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727FF-9EF1-4324-BB46-1D39F8E3C97F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44142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727FF-9EF1-4324-BB46-1D39F8E3C97F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10831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727FF-9EF1-4324-BB46-1D39F8E3C97F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68030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727FF-9EF1-4324-BB46-1D39F8E3C97F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54123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727FF-9EF1-4324-BB46-1D39F8E3C97F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9188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727FF-9EF1-4324-BB46-1D39F8E3C97F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3150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727FF-9EF1-4324-BB46-1D39F8E3C97F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3501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727FF-9EF1-4324-BB46-1D39F8E3C97F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598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727FF-9EF1-4324-BB46-1D39F8E3C97F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1630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727FF-9EF1-4324-BB46-1D39F8E3C97F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7591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727FF-9EF1-4324-BB46-1D39F8E3C97F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0236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727FF-9EF1-4324-BB46-1D39F8E3C97F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9858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148916" y="268288"/>
            <a:ext cx="718185" cy="567055"/>
          </a:xfrm>
          <a:custGeom>
            <a:avLst/>
            <a:gdLst/>
            <a:ahLst/>
            <a:cxnLst/>
            <a:rect l="l" t="t" r="r" b="b"/>
            <a:pathLst>
              <a:path w="718184" h="567055">
                <a:moveTo>
                  <a:pt x="0" y="0"/>
                </a:moveTo>
                <a:lnTo>
                  <a:pt x="718073" y="0"/>
                </a:lnTo>
                <a:lnTo>
                  <a:pt x="718073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solidFill>
            <a:srgbClr val="AB1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66636" y="1442652"/>
            <a:ext cx="7610727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2814" y="1995239"/>
            <a:ext cx="8178370" cy="3375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9.jp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.jp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.jp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g"/><Relationship Id="rId5" Type="http://schemas.openxmlformats.org/officeDocument/2006/relationships/image" Target="../media/image50.jpg"/><Relationship Id="rId4" Type="http://schemas.openxmlformats.org/officeDocument/2006/relationships/image" Target="../media/image51.png"/><Relationship Id="rId9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.jp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51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hyperlink" Target="http://www.readinga-z.com/" TargetMode="External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86951" y="268288"/>
            <a:ext cx="5669280" cy="3900804"/>
          </a:xfrm>
          <a:custGeom>
            <a:avLst/>
            <a:gdLst/>
            <a:ahLst/>
            <a:cxnLst/>
            <a:rect l="l" t="t" r="r" b="b"/>
            <a:pathLst>
              <a:path w="5669280" h="3900804">
                <a:moveTo>
                  <a:pt x="0" y="0"/>
                </a:moveTo>
                <a:lnTo>
                  <a:pt x="5669280" y="0"/>
                </a:lnTo>
                <a:lnTo>
                  <a:pt x="5669280" y="3900299"/>
                </a:lnTo>
                <a:lnTo>
                  <a:pt x="0" y="3900299"/>
                </a:lnTo>
                <a:lnTo>
                  <a:pt x="0" y="0"/>
                </a:lnTo>
                <a:close/>
              </a:path>
            </a:pathLst>
          </a:custGeom>
          <a:solidFill>
            <a:srgbClr val="AB1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8939" y="268288"/>
            <a:ext cx="182880" cy="3887470"/>
          </a:xfrm>
          <a:custGeom>
            <a:avLst/>
            <a:gdLst/>
            <a:ahLst/>
            <a:cxnLst/>
            <a:rect l="l" t="t" r="r" b="b"/>
            <a:pathLst>
              <a:path w="182879" h="3887470">
                <a:moveTo>
                  <a:pt x="0" y="0"/>
                </a:moveTo>
                <a:lnTo>
                  <a:pt x="182879" y="0"/>
                </a:lnTo>
                <a:lnTo>
                  <a:pt x="182879" y="3886852"/>
                </a:lnTo>
                <a:lnTo>
                  <a:pt x="0" y="3886852"/>
                </a:lnTo>
                <a:lnTo>
                  <a:pt x="0" y="0"/>
                </a:lnTo>
                <a:close/>
              </a:path>
            </a:pathLst>
          </a:custGeom>
          <a:solidFill>
            <a:srgbClr val="AB1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79140" y="4234726"/>
            <a:ext cx="5031105" cy="1325880"/>
          </a:xfrm>
          <a:prstGeom prst="rect">
            <a:avLst/>
          </a:prstGeom>
        </p:spPr>
        <p:txBody>
          <a:bodyPr vert="horz" wrap="square" lIns="0" tIns="276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75"/>
              </a:spcBef>
            </a:pPr>
            <a:r>
              <a:rPr sz="4600" spc="-5" dirty="0">
                <a:solidFill>
                  <a:srgbClr val="990000"/>
                </a:solidFill>
                <a:latin typeface="Century Gothic"/>
                <a:cs typeface="Century Gothic"/>
              </a:rPr>
              <a:t>Keeping </a:t>
            </a:r>
            <a:r>
              <a:rPr sz="4600" dirty="0">
                <a:solidFill>
                  <a:srgbClr val="990000"/>
                </a:solidFill>
                <a:latin typeface="Century Gothic"/>
                <a:cs typeface="Century Gothic"/>
              </a:rPr>
              <a:t>In</a:t>
            </a:r>
            <a:r>
              <a:rPr sz="4600" spc="-75" dirty="0">
                <a:solidFill>
                  <a:srgbClr val="990000"/>
                </a:solidFill>
                <a:latin typeface="Century Gothic"/>
                <a:cs typeface="Century Gothic"/>
              </a:rPr>
              <a:t> </a:t>
            </a:r>
            <a:r>
              <a:rPr sz="4600" spc="-5" dirty="0">
                <a:solidFill>
                  <a:srgbClr val="990000"/>
                </a:solidFill>
                <a:latin typeface="Century Gothic"/>
                <a:cs typeface="Century Gothic"/>
              </a:rPr>
              <a:t>Shape</a:t>
            </a:r>
            <a:endParaRPr sz="46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600" dirty="0">
                <a:solidFill>
                  <a:srgbClr val="333333"/>
                </a:solidFill>
                <a:latin typeface="Century Gothic"/>
                <a:cs typeface="Century Gothic"/>
              </a:rPr>
              <a:t>Unit </a:t>
            </a:r>
            <a:r>
              <a:rPr sz="1600" spc="-5" dirty="0">
                <a:solidFill>
                  <a:srgbClr val="333333"/>
                </a:solidFill>
                <a:latin typeface="Century Gothic"/>
                <a:cs typeface="Century Gothic"/>
              </a:rPr>
              <a:t>6: Lesson</a:t>
            </a:r>
            <a:r>
              <a:rPr sz="1600" spc="-10" dirty="0">
                <a:solidFill>
                  <a:srgbClr val="333333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333333"/>
                </a:solidFill>
                <a:latin typeface="Century Gothic"/>
                <a:cs typeface="Century Gothic"/>
              </a:rPr>
              <a:t>1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9768" y="208047"/>
            <a:ext cx="2269941" cy="25971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4695" y="5130226"/>
            <a:ext cx="7717101" cy="1727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57600" y="816160"/>
            <a:ext cx="5016012" cy="2310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95650" y="268122"/>
            <a:ext cx="1461609" cy="517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02786" y="3521776"/>
            <a:ext cx="4364182" cy="14547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02786" y="3521775"/>
            <a:ext cx="4364355" cy="1463675"/>
          </a:xfrm>
          <a:custGeom>
            <a:avLst/>
            <a:gdLst/>
            <a:ahLst/>
            <a:cxnLst/>
            <a:rect l="l" t="t" r="r" b="b"/>
            <a:pathLst>
              <a:path w="4364355" h="1463675">
                <a:moveTo>
                  <a:pt x="0" y="1463375"/>
                </a:moveTo>
                <a:lnTo>
                  <a:pt x="4364182" y="1463375"/>
                </a:lnTo>
                <a:lnTo>
                  <a:pt x="4364182" y="0"/>
                </a:lnTo>
                <a:lnTo>
                  <a:pt x="0" y="0"/>
                </a:lnTo>
                <a:lnTo>
                  <a:pt x="0" y="1463375"/>
                </a:lnTo>
                <a:close/>
              </a:path>
            </a:pathLst>
          </a:custGeom>
          <a:ln w="865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001814" y="5103989"/>
            <a:ext cx="3168650" cy="106489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Roy also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put </a:t>
            </a:r>
            <a:r>
              <a:rPr sz="1400" spc="-25" dirty="0">
                <a:solidFill>
                  <a:srgbClr val="231F20"/>
                </a:solidFill>
                <a:latin typeface="Calibri"/>
                <a:cs typeface="Calibri"/>
              </a:rPr>
              <a:t>oil  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in 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231F20"/>
                </a:solidFill>
                <a:latin typeface="Calibri"/>
                <a:cs typeface="Calibri"/>
              </a:rPr>
              <a:t>cars.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21800"/>
              </a:lnSpc>
            </a:pP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He </a:t>
            </a:r>
            <a:r>
              <a:rPr sz="1400" spc="55" dirty="0">
                <a:solidFill>
                  <a:srgbClr val="231F20"/>
                </a:solidFill>
                <a:latin typeface="Calibri"/>
                <a:cs typeface="Calibri"/>
              </a:rPr>
              <a:t>played </a:t>
            </a:r>
            <a:r>
              <a:rPr sz="1400" spc="-20" dirty="0">
                <a:solidFill>
                  <a:srgbClr val="231F20"/>
                </a:solidFill>
                <a:latin typeface="Calibri"/>
                <a:cs typeface="Calibri"/>
              </a:rPr>
              <a:t>his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sax for </a:t>
            </a:r>
            <a:r>
              <a:rPr sz="1400" spc="35" dirty="0">
                <a:solidFill>
                  <a:srgbClr val="231F20"/>
                </a:solidFill>
                <a:latin typeface="Calibri"/>
                <a:cs typeface="Calibri"/>
              </a:rPr>
              <a:t>cash,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too.  </a:t>
            </a:r>
            <a:r>
              <a:rPr sz="1400" spc="60" dirty="0">
                <a:solidFill>
                  <a:srgbClr val="231F20"/>
                </a:solidFill>
                <a:latin typeface="Calibri"/>
                <a:cs typeface="Calibri"/>
              </a:rPr>
              <a:t>Everyone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loved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the noise </a:t>
            </a:r>
            <a:r>
              <a:rPr sz="1400" spc="-20" dirty="0">
                <a:solidFill>
                  <a:srgbClr val="231F20"/>
                </a:solidFill>
                <a:latin typeface="Calibri"/>
                <a:cs typeface="Calibri"/>
              </a:rPr>
              <a:t>his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sax </a:t>
            </a:r>
            <a:r>
              <a:rPr sz="1400" spc="35" dirty="0">
                <a:solidFill>
                  <a:srgbClr val="231F20"/>
                </a:solidFill>
                <a:latin typeface="Calibri"/>
                <a:cs typeface="Calibri"/>
              </a:rPr>
              <a:t>made. 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Roy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toiled </a:t>
            </a:r>
            <a:r>
              <a:rPr sz="1400" spc="-15" dirty="0">
                <a:solidFill>
                  <a:srgbClr val="231F20"/>
                </a:solidFill>
                <a:latin typeface="Calibri"/>
                <a:cs typeface="Calibri"/>
              </a:rPr>
              <a:t>all </a:t>
            </a:r>
            <a:r>
              <a:rPr sz="1400" spc="85" dirty="0">
                <a:solidFill>
                  <a:srgbClr val="231F20"/>
                </a:solidFill>
                <a:latin typeface="Calibri"/>
                <a:cs typeface="Calibri"/>
              </a:rPr>
              <a:t>day</a:t>
            </a:r>
            <a:r>
              <a:rPr sz="1400" spc="3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long.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90086" y="6193372"/>
            <a:ext cx="126364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spc="-90" dirty="0">
                <a:solidFill>
                  <a:srgbClr val="231F20"/>
                </a:solidFill>
                <a:latin typeface="Calibri"/>
                <a:cs typeface="Calibri"/>
              </a:rPr>
              <a:t>10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3913" y="312258"/>
            <a:ext cx="4358934" cy="14365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3913" y="312258"/>
            <a:ext cx="4359275" cy="1437005"/>
          </a:xfrm>
          <a:custGeom>
            <a:avLst/>
            <a:gdLst/>
            <a:ahLst/>
            <a:cxnLst/>
            <a:rect l="l" t="t" r="r" b="b"/>
            <a:pathLst>
              <a:path w="4359275" h="1437005">
                <a:moveTo>
                  <a:pt x="0" y="1436506"/>
                </a:moveTo>
                <a:lnTo>
                  <a:pt x="4358934" y="1436506"/>
                </a:lnTo>
                <a:lnTo>
                  <a:pt x="4358934" y="0"/>
                </a:lnTo>
                <a:lnTo>
                  <a:pt x="0" y="0"/>
                </a:lnTo>
                <a:lnTo>
                  <a:pt x="0" y="1436506"/>
                </a:lnTo>
                <a:close/>
              </a:path>
            </a:pathLst>
          </a:custGeom>
          <a:ln w="957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913838" y="2983446"/>
            <a:ext cx="86995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spc="-5" dirty="0">
                <a:solidFill>
                  <a:srgbClr val="231F20"/>
                </a:solidFill>
                <a:latin typeface="Calibri"/>
                <a:cs typeface="Calibri"/>
              </a:rPr>
              <a:t>9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0754" y="1894043"/>
            <a:ext cx="3695700" cy="125031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23850">
              <a:lnSpc>
                <a:spcPct val="100000"/>
              </a:lnSpc>
              <a:spcBef>
                <a:spcPts val="459"/>
              </a:spcBef>
            </a:pP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He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also </a:t>
            </a:r>
            <a:r>
              <a:rPr sz="1400" spc="50" dirty="0">
                <a:solidFill>
                  <a:srgbClr val="231F20"/>
                </a:solidFill>
                <a:latin typeface="Calibri"/>
                <a:cs typeface="Calibri"/>
              </a:rPr>
              <a:t>helped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at </a:t>
            </a:r>
            <a:r>
              <a:rPr sz="1400" spc="9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lunch</a:t>
            </a:r>
            <a:r>
              <a:rPr sz="1400" spc="1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0" dirty="0">
                <a:solidFill>
                  <a:srgbClr val="231F20"/>
                </a:solidFill>
                <a:latin typeface="Calibri"/>
                <a:cs typeface="Calibri"/>
              </a:rPr>
              <a:t>joint.</a:t>
            </a:r>
            <a:endParaRPr sz="1400">
              <a:latin typeface="Calibri"/>
              <a:cs typeface="Calibri"/>
            </a:endParaRPr>
          </a:p>
          <a:p>
            <a:pPr marL="323850" marR="5080">
              <a:lnSpc>
                <a:spcPct val="121800"/>
              </a:lnSpc>
            </a:pP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He boiled </a:t>
            </a:r>
            <a:r>
              <a:rPr sz="1400" spc="35" dirty="0">
                <a:solidFill>
                  <a:srgbClr val="231F20"/>
                </a:solidFill>
                <a:latin typeface="Calibri"/>
                <a:cs typeface="Calibri"/>
              </a:rPr>
              <a:t>soup </a:t>
            </a:r>
            <a:r>
              <a:rPr sz="1400" spc="65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400" spc="75" dirty="0">
                <a:solidFill>
                  <a:srgbClr val="231F20"/>
                </a:solidFill>
                <a:latin typeface="Calibri"/>
                <a:cs typeface="Calibri"/>
              </a:rPr>
              <a:t>cleaned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soiled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dishes. 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They </a:t>
            </a:r>
            <a:r>
              <a:rPr sz="1400" spc="50" dirty="0">
                <a:solidFill>
                  <a:srgbClr val="231F20"/>
                </a:solidFill>
                <a:latin typeface="Calibri"/>
                <a:cs typeface="Calibri"/>
              </a:rPr>
              <a:t>paid </a:t>
            </a:r>
            <a:r>
              <a:rPr sz="1400" spc="-20" dirty="0">
                <a:solidFill>
                  <a:srgbClr val="231F20"/>
                </a:solidFill>
                <a:latin typeface="Calibri"/>
                <a:cs typeface="Calibri"/>
              </a:rPr>
              <a:t>him </a:t>
            </a:r>
            <a:r>
              <a:rPr sz="1400" spc="-15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400" spc="-25" dirty="0">
                <a:solidFill>
                  <a:srgbClr val="231F20"/>
                </a:solidFill>
                <a:latin typeface="Calibri"/>
                <a:cs typeface="Calibri"/>
              </a:rPr>
              <a:t>lots </a:t>
            </a:r>
            <a:r>
              <a:rPr sz="1400" spc="4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00" spc="1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coins.</a:t>
            </a:r>
            <a:endParaRPr sz="1400">
              <a:latin typeface="Calibri"/>
              <a:cs typeface="Calibri"/>
            </a:endParaRPr>
          </a:p>
          <a:p>
            <a:pPr marL="323850">
              <a:lnSpc>
                <a:spcPct val="100000"/>
              </a:lnSpc>
              <a:spcBef>
                <a:spcPts val="365"/>
              </a:spcBef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Roy </a:t>
            </a:r>
            <a:r>
              <a:rPr sz="1400" spc="100" dirty="0">
                <a:solidFill>
                  <a:srgbClr val="231F20"/>
                </a:solidFill>
                <a:latin typeface="Calibri"/>
                <a:cs typeface="Calibri"/>
              </a:rPr>
              <a:t>gave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400" spc="35" dirty="0">
                <a:solidFill>
                  <a:srgbClr val="231F20"/>
                </a:solidFill>
                <a:latin typeface="Calibri"/>
                <a:cs typeface="Calibri"/>
              </a:rPr>
              <a:t>coins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400" spc="-20" dirty="0">
                <a:solidFill>
                  <a:srgbClr val="231F20"/>
                </a:solidFill>
                <a:latin typeface="Calibri"/>
                <a:cs typeface="Calibri"/>
              </a:rPr>
              <a:t>his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mom </a:t>
            </a:r>
            <a:r>
              <a:rPr sz="1400" spc="6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400" spc="2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55" dirty="0">
                <a:solidFill>
                  <a:srgbClr val="231F20"/>
                </a:solidFill>
                <a:latin typeface="Calibri"/>
                <a:cs typeface="Calibri"/>
              </a:rPr>
              <a:t>dad.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550" spc="-15" dirty="0">
                <a:solidFill>
                  <a:srgbClr val="231F20"/>
                </a:solidFill>
                <a:latin typeface="Articulate Narrow"/>
                <a:cs typeface="Articulate Narrow"/>
              </a:rPr>
              <a:t>Toys </a:t>
            </a:r>
            <a:r>
              <a:rPr sz="550" spc="-5" dirty="0">
                <a:solidFill>
                  <a:srgbClr val="231F20"/>
                </a:solidFill>
                <a:latin typeface="Articulate Narrow"/>
                <a:cs typeface="Articulate Narrow"/>
              </a:rPr>
              <a:t>for Boys • Dipthong</a:t>
            </a:r>
            <a:r>
              <a:rPr sz="550" dirty="0">
                <a:solidFill>
                  <a:srgbClr val="231F20"/>
                </a:solidFill>
                <a:latin typeface="Articulate Narrow"/>
                <a:cs typeface="Articulate Narrow"/>
              </a:rPr>
              <a:t> </a:t>
            </a:r>
            <a:r>
              <a:rPr sz="550" spc="-20" dirty="0">
                <a:solidFill>
                  <a:srgbClr val="231F20"/>
                </a:solidFill>
                <a:latin typeface="Articulate Narrow"/>
                <a:cs typeface="Articulate Narrow"/>
              </a:rPr>
              <a:t>/oi/</a:t>
            </a:r>
            <a:endParaRPr sz="550">
              <a:latin typeface="Articulate Narrow"/>
              <a:cs typeface="Articulate Narrow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95650" y="268122"/>
            <a:ext cx="1461609" cy="517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3454" y="311731"/>
            <a:ext cx="4364182" cy="14504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3454" y="311730"/>
            <a:ext cx="4364355" cy="1450975"/>
          </a:xfrm>
          <a:custGeom>
            <a:avLst/>
            <a:gdLst/>
            <a:ahLst/>
            <a:cxnLst/>
            <a:rect l="l" t="t" r="r" b="b"/>
            <a:pathLst>
              <a:path w="4364355" h="1450975">
                <a:moveTo>
                  <a:pt x="0" y="1450415"/>
                </a:moveTo>
                <a:lnTo>
                  <a:pt x="4364181" y="1450415"/>
                </a:lnTo>
                <a:lnTo>
                  <a:pt x="4364181" y="0"/>
                </a:lnTo>
                <a:lnTo>
                  <a:pt x="0" y="0"/>
                </a:lnTo>
                <a:lnTo>
                  <a:pt x="0" y="1450415"/>
                </a:lnTo>
                <a:close/>
              </a:path>
            </a:pathLst>
          </a:custGeom>
          <a:ln w="865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916987" y="2983381"/>
            <a:ext cx="87630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spc="-240" dirty="0">
                <a:solidFill>
                  <a:srgbClr val="231F20"/>
                </a:solidFill>
                <a:latin typeface="Calibri"/>
                <a:cs typeface="Calibri"/>
              </a:rPr>
              <a:t>11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0754" y="1893976"/>
            <a:ext cx="3293745" cy="12503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23850" marR="5080">
              <a:lnSpc>
                <a:spcPct val="121800"/>
              </a:lnSpc>
              <a:spcBef>
                <a:spcPts val="90"/>
              </a:spcBef>
            </a:pPr>
            <a:r>
              <a:rPr sz="1400" spc="114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400" spc="-25" dirty="0">
                <a:solidFill>
                  <a:srgbClr val="231F20"/>
                </a:solidFill>
                <a:latin typeface="Calibri"/>
                <a:cs typeface="Calibri"/>
              </a:rPr>
              <a:t>time,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Roy’s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mom </a:t>
            </a:r>
            <a:r>
              <a:rPr sz="1400" spc="65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400" spc="80" dirty="0">
                <a:solidFill>
                  <a:srgbClr val="231F20"/>
                </a:solidFill>
                <a:latin typeface="Calibri"/>
                <a:cs typeface="Calibri"/>
              </a:rPr>
              <a:t>dad </a:t>
            </a:r>
            <a:r>
              <a:rPr sz="1400" spc="50" dirty="0">
                <a:solidFill>
                  <a:srgbClr val="231F20"/>
                </a:solidFill>
                <a:latin typeface="Calibri"/>
                <a:cs typeface="Calibri"/>
              </a:rPr>
              <a:t>got </a:t>
            </a:r>
            <a:r>
              <a:rPr sz="1400" spc="-20" dirty="0">
                <a:solidFill>
                  <a:srgbClr val="231F20"/>
                </a:solidFill>
                <a:latin typeface="Calibri"/>
                <a:cs typeface="Calibri"/>
              </a:rPr>
              <a:t>well. 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Now Roy only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went</a:t>
            </a:r>
            <a:r>
              <a:rPr sz="1400" spc="2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400" spc="60" dirty="0">
                <a:solidFill>
                  <a:srgbClr val="231F20"/>
                </a:solidFill>
                <a:latin typeface="Calibri"/>
                <a:cs typeface="Calibri"/>
              </a:rPr>
              <a:t>one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job.</a:t>
            </a:r>
            <a:endParaRPr sz="1400">
              <a:latin typeface="Calibri"/>
              <a:cs typeface="Calibri"/>
            </a:endParaRPr>
          </a:p>
          <a:p>
            <a:pPr marL="323850" marR="502284">
              <a:lnSpc>
                <a:spcPct val="121800"/>
              </a:lnSpc>
            </a:pP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He </a:t>
            </a:r>
            <a:r>
              <a:rPr sz="1400" spc="40" dirty="0">
                <a:solidFill>
                  <a:srgbClr val="231F20"/>
                </a:solidFill>
                <a:latin typeface="Calibri"/>
                <a:cs typeface="Calibri"/>
              </a:rPr>
              <a:t>used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400" spc="35" dirty="0">
                <a:solidFill>
                  <a:srgbClr val="231F20"/>
                </a:solidFill>
                <a:latin typeface="Calibri"/>
                <a:cs typeface="Calibri"/>
              </a:rPr>
              <a:t>coins </a:t>
            </a:r>
            <a:r>
              <a:rPr sz="1400" spc="50" dirty="0">
                <a:solidFill>
                  <a:srgbClr val="231F20"/>
                </a:solidFill>
                <a:latin typeface="Calibri"/>
                <a:cs typeface="Calibri"/>
              </a:rPr>
              <a:t>he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was </a:t>
            </a:r>
            <a:r>
              <a:rPr sz="1400" spc="60" dirty="0">
                <a:solidFill>
                  <a:srgbClr val="231F20"/>
                </a:solidFill>
                <a:latin typeface="Calibri"/>
                <a:cs typeface="Calibri"/>
              </a:rPr>
              <a:t>paid 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400" spc="55" dirty="0">
                <a:solidFill>
                  <a:srgbClr val="231F20"/>
                </a:solidFill>
                <a:latin typeface="Calibri"/>
                <a:cs typeface="Calibri"/>
              </a:rPr>
              <a:t>get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new</a:t>
            </a:r>
            <a:r>
              <a:rPr sz="1400" spc="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15" dirty="0">
                <a:solidFill>
                  <a:srgbClr val="231F20"/>
                </a:solidFill>
                <a:latin typeface="Calibri"/>
                <a:cs typeface="Calibri"/>
              </a:rPr>
              <a:t>toys.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550" spc="-15" dirty="0">
                <a:solidFill>
                  <a:srgbClr val="231F20"/>
                </a:solidFill>
                <a:latin typeface="Articulate Narrow"/>
                <a:cs typeface="Articulate Narrow"/>
              </a:rPr>
              <a:t>Toys </a:t>
            </a:r>
            <a:r>
              <a:rPr sz="550" spc="-5" dirty="0">
                <a:solidFill>
                  <a:srgbClr val="231F20"/>
                </a:solidFill>
                <a:latin typeface="Articulate Narrow"/>
                <a:cs typeface="Articulate Narrow"/>
              </a:rPr>
              <a:t>for Boys • Dipthong</a:t>
            </a:r>
            <a:r>
              <a:rPr sz="550" dirty="0">
                <a:solidFill>
                  <a:srgbClr val="231F20"/>
                </a:solidFill>
                <a:latin typeface="Articulate Narrow"/>
                <a:cs typeface="Articulate Narrow"/>
              </a:rPr>
              <a:t> </a:t>
            </a:r>
            <a:r>
              <a:rPr sz="550" spc="-20" dirty="0">
                <a:solidFill>
                  <a:srgbClr val="231F20"/>
                </a:solidFill>
                <a:latin typeface="Articulate Narrow"/>
                <a:cs typeface="Articulate Narrow"/>
              </a:rPr>
              <a:t>/oi/</a:t>
            </a:r>
            <a:endParaRPr sz="550">
              <a:latin typeface="Articulate Narrow"/>
              <a:cs typeface="Articulate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156363" y="3500363"/>
            <a:ext cx="4364182" cy="14439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56363" y="3493868"/>
            <a:ext cx="4364355" cy="1450975"/>
          </a:xfrm>
          <a:custGeom>
            <a:avLst/>
            <a:gdLst/>
            <a:ahLst/>
            <a:cxnLst/>
            <a:rect l="l" t="t" r="r" b="b"/>
            <a:pathLst>
              <a:path w="4364355" h="1450975">
                <a:moveTo>
                  <a:pt x="0" y="1450408"/>
                </a:moveTo>
                <a:lnTo>
                  <a:pt x="4364181" y="1450408"/>
                </a:lnTo>
                <a:lnTo>
                  <a:pt x="4364181" y="0"/>
                </a:lnTo>
                <a:lnTo>
                  <a:pt x="0" y="0"/>
                </a:lnTo>
                <a:lnTo>
                  <a:pt x="0" y="1450408"/>
                </a:lnTo>
                <a:close/>
              </a:path>
            </a:pathLst>
          </a:custGeom>
          <a:ln w="865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455389" y="5076107"/>
            <a:ext cx="2967990" cy="10648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776605">
              <a:lnSpc>
                <a:spcPct val="121800"/>
              </a:lnSpc>
              <a:spcBef>
                <a:spcPts val="90"/>
              </a:spcBef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Roy </a:t>
            </a:r>
            <a:r>
              <a:rPr sz="1400" spc="65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400" spc="40" dirty="0">
                <a:solidFill>
                  <a:srgbClr val="231F20"/>
                </a:solidFill>
                <a:latin typeface="Calibri"/>
                <a:cs typeface="Calibri"/>
              </a:rPr>
              <a:t>other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boys  </a:t>
            </a:r>
            <a:r>
              <a:rPr sz="1400" spc="55" dirty="0">
                <a:solidFill>
                  <a:srgbClr val="231F20"/>
                </a:solidFill>
                <a:latin typeface="Calibri"/>
                <a:cs typeface="Calibri"/>
              </a:rPr>
              <a:t>played </a:t>
            </a:r>
            <a:r>
              <a:rPr sz="1400" spc="-15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Roy’s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new</a:t>
            </a:r>
            <a:r>
              <a:rPr sz="1400" spc="1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toys.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21800"/>
              </a:lnSpc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Now Roy </a:t>
            </a:r>
            <a:r>
              <a:rPr sz="1400" spc="50" dirty="0">
                <a:solidFill>
                  <a:srgbClr val="231F20"/>
                </a:solidFill>
                <a:latin typeface="Calibri"/>
                <a:cs typeface="Calibri"/>
              </a:rPr>
              <a:t>could </a:t>
            </a:r>
            <a:r>
              <a:rPr sz="1400" spc="55" dirty="0">
                <a:solidFill>
                  <a:srgbClr val="231F20"/>
                </a:solidFill>
                <a:latin typeface="Calibri"/>
                <a:cs typeface="Calibri"/>
              </a:rPr>
              <a:t>see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point </a:t>
            </a:r>
            <a:r>
              <a:rPr sz="1400" spc="4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toys. 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They </a:t>
            </a:r>
            <a:r>
              <a:rPr sz="1400" spc="50" dirty="0">
                <a:solidFill>
                  <a:srgbClr val="231F20"/>
                </a:solidFill>
                <a:latin typeface="Calibri"/>
                <a:cs typeface="Calibri"/>
              </a:rPr>
              <a:t>were </a:t>
            </a: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not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spoiled</a:t>
            </a:r>
            <a:r>
              <a:rPr sz="1400" spc="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boys.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43662" y="6165506"/>
            <a:ext cx="117475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spc="-125" dirty="0">
                <a:solidFill>
                  <a:srgbClr val="231F20"/>
                </a:solidFill>
                <a:latin typeface="Calibri"/>
                <a:cs typeface="Calibri"/>
              </a:rPr>
              <a:t>12</a:t>
            </a:r>
            <a:endParaRPr sz="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65018"/>
            <a:ext cx="9143998" cy="61929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47199" y="228286"/>
            <a:ext cx="1550436" cy="5895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68381" y="998851"/>
            <a:ext cx="7944484" cy="3375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latin typeface="Century Gothic"/>
                <a:cs typeface="Century Gothic"/>
              </a:rPr>
              <a:t>What OY </a:t>
            </a:r>
            <a:r>
              <a:rPr sz="4400" spc="-10" dirty="0">
                <a:latin typeface="Century Gothic"/>
                <a:cs typeface="Century Gothic"/>
              </a:rPr>
              <a:t>words </a:t>
            </a:r>
            <a:r>
              <a:rPr sz="4400" dirty="0">
                <a:latin typeface="Century Gothic"/>
                <a:cs typeface="Century Gothic"/>
              </a:rPr>
              <a:t>did </a:t>
            </a:r>
            <a:r>
              <a:rPr sz="4400" spc="-5" dirty="0">
                <a:latin typeface="Century Gothic"/>
                <a:cs typeface="Century Gothic"/>
              </a:rPr>
              <a:t>you</a:t>
            </a:r>
            <a:r>
              <a:rPr sz="4400" spc="-20" dirty="0">
                <a:latin typeface="Century Gothic"/>
                <a:cs typeface="Century Gothic"/>
              </a:rPr>
              <a:t> </a:t>
            </a:r>
            <a:r>
              <a:rPr sz="4400" spc="-5" dirty="0">
                <a:latin typeface="Century Gothic"/>
                <a:cs typeface="Century Gothic"/>
              </a:rPr>
              <a:t>see?</a:t>
            </a:r>
            <a:endParaRPr sz="4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500">
              <a:latin typeface="Times New Roman"/>
              <a:cs typeface="Times New Roman"/>
            </a:endParaRPr>
          </a:p>
          <a:p>
            <a:pPr marL="12700" marR="5080">
              <a:lnSpc>
                <a:spcPct val="100400"/>
              </a:lnSpc>
              <a:spcBef>
                <a:spcPts val="5"/>
              </a:spcBef>
              <a:tabLst>
                <a:tab pos="4686300" algn="l"/>
              </a:tabLst>
            </a:pPr>
            <a:r>
              <a:rPr sz="4400" spc="-5" dirty="0">
                <a:latin typeface="Century Gothic"/>
                <a:cs typeface="Century Gothic"/>
              </a:rPr>
              <a:t>Do you</a:t>
            </a:r>
            <a:r>
              <a:rPr sz="4400" spc="10" dirty="0">
                <a:latin typeface="Century Gothic"/>
                <a:cs typeface="Century Gothic"/>
              </a:rPr>
              <a:t> </a:t>
            </a:r>
            <a:r>
              <a:rPr sz="4400" dirty="0">
                <a:latin typeface="Century Gothic"/>
                <a:cs typeface="Century Gothic"/>
              </a:rPr>
              <a:t>think</a:t>
            </a:r>
            <a:r>
              <a:rPr sz="4400" spc="0" dirty="0">
                <a:latin typeface="Century Gothic"/>
                <a:cs typeface="Century Gothic"/>
              </a:rPr>
              <a:t> </a:t>
            </a:r>
            <a:r>
              <a:rPr sz="4400" spc="-5" dirty="0">
                <a:latin typeface="Century Gothic"/>
                <a:cs typeface="Century Gothic"/>
              </a:rPr>
              <a:t>Roy	was </a:t>
            </a:r>
            <a:r>
              <a:rPr sz="4400" dirty="0">
                <a:latin typeface="Century Gothic"/>
                <a:cs typeface="Century Gothic"/>
              </a:rPr>
              <a:t>a</a:t>
            </a:r>
            <a:r>
              <a:rPr sz="4400" spc="-85" dirty="0">
                <a:latin typeface="Century Gothic"/>
                <a:cs typeface="Century Gothic"/>
              </a:rPr>
              <a:t> </a:t>
            </a:r>
            <a:r>
              <a:rPr sz="4400" dirty="0">
                <a:latin typeface="Century Gothic"/>
                <a:cs typeface="Century Gothic"/>
              </a:rPr>
              <a:t>good  </a:t>
            </a:r>
            <a:r>
              <a:rPr sz="4400" spc="-5" dirty="0">
                <a:latin typeface="Century Gothic"/>
                <a:cs typeface="Century Gothic"/>
              </a:rPr>
              <a:t>son </a:t>
            </a:r>
            <a:r>
              <a:rPr sz="4400" dirty="0">
                <a:latin typeface="Century Gothic"/>
                <a:cs typeface="Century Gothic"/>
              </a:rPr>
              <a:t>or </a:t>
            </a:r>
            <a:r>
              <a:rPr sz="4400" spc="-5" dirty="0">
                <a:latin typeface="Century Gothic"/>
                <a:cs typeface="Century Gothic"/>
              </a:rPr>
              <a:t>bad</a:t>
            </a:r>
            <a:r>
              <a:rPr sz="4400" spc="-10" dirty="0">
                <a:latin typeface="Century Gothic"/>
                <a:cs typeface="Century Gothic"/>
              </a:rPr>
              <a:t> </a:t>
            </a:r>
            <a:r>
              <a:rPr sz="4400" spc="-5" dirty="0">
                <a:latin typeface="Century Gothic"/>
                <a:cs typeface="Century Gothic"/>
              </a:rPr>
              <a:t>son?</a:t>
            </a:r>
            <a:endParaRPr sz="4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4400" spc="-5" dirty="0">
                <a:latin typeface="Century Gothic"/>
                <a:cs typeface="Century Gothic"/>
              </a:rPr>
              <a:t>Why?</a:t>
            </a:r>
            <a:endParaRPr sz="44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70292" y="4443705"/>
            <a:ext cx="1647869" cy="20527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35475" y="4420817"/>
            <a:ext cx="2119102" cy="22993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922755" y="780882"/>
            <a:ext cx="1050267" cy="34944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47199" y="228286"/>
            <a:ext cx="1550436" cy="589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5349" y="1122217"/>
            <a:ext cx="7743304" cy="14214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89802" y="1332364"/>
            <a:ext cx="7362825" cy="9956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093470" marR="5080" indent="-1081405">
              <a:lnSpc>
                <a:spcPts val="3800"/>
              </a:lnSpc>
              <a:spcBef>
                <a:spcPts val="260"/>
              </a:spcBef>
            </a:pPr>
            <a:r>
              <a:rPr sz="3200" spc="-5" dirty="0">
                <a:solidFill>
                  <a:srgbClr val="FFFFFF"/>
                </a:solidFill>
              </a:rPr>
              <a:t>What </a:t>
            </a:r>
            <a:r>
              <a:rPr sz="3200" spc="-10" dirty="0">
                <a:solidFill>
                  <a:srgbClr val="FFFFFF"/>
                </a:solidFill>
              </a:rPr>
              <a:t>are </a:t>
            </a:r>
            <a:r>
              <a:rPr sz="3200" dirty="0">
                <a:solidFill>
                  <a:srgbClr val="FFFFFF"/>
                </a:solidFill>
              </a:rPr>
              <a:t>some </a:t>
            </a:r>
            <a:r>
              <a:rPr sz="3200" spc="-5" dirty="0">
                <a:solidFill>
                  <a:srgbClr val="FFFFFF"/>
                </a:solidFill>
              </a:rPr>
              <a:t>activities Roy </a:t>
            </a:r>
            <a:r>
              <a:rPr sz="3200" dirty="0">
                <a:solidFill>
                  <a:srgbClr val="FFFFFF"/>
                </a:solidFill>
              </a:rPr>
              <a:t>did </a:t>
            </a:r>
            <a:r>
              <a:rPr sz="3200" spc="-5" dirty="0">
                <a:solidFill>
                  <a:srgbClr val="FFFFFF"/>
                </a:solidFill>
              </a:rPr>
              <a:t>that  would keep </a:t>
            </a:r>
            <a:r>
              <a:rPr sz="3200" dirty="0">
                <a:solidFill>
                  <a:srgbClr val="FFFFFF"/>
                </a:solidFill>
              </a:rPr>
              <a:t>him in</a:t>
            </a:r>
            <a:r>
              <a:rPr sz="3200" spc="-5" dirty="0">
                <a:solidFill>
                  <a:srgbClr val="FFFFFF"/>
                </a:solidFill>
              </a:rPr>
              <a:t> shape?</a:t>
            </a:r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442462" y="3042713"/>
            <a:ext cx="8165465" cy="13030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algn="ctr">
              <a:lnSpc>
                <a:spcPts val="3300"/>
              </a:lnSpc>
              <a:spcBef>
                <a:spcPts val="260"/>
              </a:spcBef>
            </a:pPr>
            <a:r>
              <a:rPr sz="2800" spc="-5" dirty="0">
                <a:latin typeface="Century Gothic"/>
                <a:cs typeface="Century Gothic"/>
              </a:rPr>
              <a:t>What could </a:t>
            </a:r>
            <a:r>
              <a:rPr sz="2800" dirty="0">
                <a:latin typeface="Century Gothic"/>
                <a:cs typeface="Century Gothic"/>
              </a:rPr>
              <a:t>the </a:t>
            </a:r>
            <a:r>
              <a:rPr sz="2800" spc="-5" dirty="0">
                <a:latin typeface="Century Gothic"/>
                <a:cs typeface="Century Gothic"/>
              </a:rPr>
              <a:t>boys </a:t>
            </a:r>
            <a:r>
              <a:rPr sz="2800" dirty="0">
                <a:latin typeface="Century Gothic"/>
                <a:cs typeface="Century Gothic"/>
              </a:rPr>
              <a:t>do </a:t>
            </a:r>
            <a:r>
              <a:rPr sz="2800" spc="-5" dirty="0">
                <a:latin typeface="Century Gothic"/>
                <a:cs typeface="Century Gothic"/>
              </a:rPr>
              <a:t>instead </a:t>
            </a:r>
            <a:r>
              <a:rPr sz="2800" dirty="0">
                <a:latin typeface="Century Gothic"/>
                <a:cs typeface="Century Gothic"/>
              </a:rPr>
              <a:t>of </a:t>
            </a:r>
            <a:r>
              <a:rPr sz="2800" spc="-5" dirty="0">
                <a:latin typeface="Century Gothic"/>
                <a:cs typeface="Century Gothic"/>
              </a:rPr>
              <a:t>playing </a:t>
            </a:r>
            <a:r>
              <a:rPr sz="2800" dirty="0">
                <a:latin typeface="Century Gothic"/>
                <a:cs typeface="Century Gothic"/>
              </a:rPr>
              <a:t>with  toys?</a:t>
            </a:r>
            <a:endParaRPr sz="2800">
              <a:latin typeface="Century Gothic"/>
              <a:cs typeface="Century Gothic"/>
            </a:endParaRPr>
          </a:p>
          <a:p>
            <a:pPr algn="ctr">
              <a:lnSpc>
                <a:spcPts val="3300"/>
              </a:lnSpc>
            </a:pPr>
            <a:r>
              <a:rPr sz="2800" spc="-5" dirty="0">
                <a:latin typeface="Century Gothic"/>
                <a:cs typeface="Century Gothic"/>
              </a:rPr>
              <a:t>What would keep </a:t>
            </a:r>
            <a:r>
              <a:rPr sz="2800" dirty="0">
                <a:latin typeface="Century Gothic"/>
                <a:cs typeface="Century Gothic"/>
              </a:rPr>
              <a:t>them </a:t>
            </a:r>
            <a:r>
              <a:rPr sz="2800" spc="-5" dirty="0">
                <a:latin typeface="Century Gothic"/>
                <a:cs typeface="Century Gothic"/>
              </a:rPr>
              <a:t>active and </a:t>
            </a:r>
            <a:r>
              <a:rPr sz="2800" dirty="0">
                <a:latin typeface="Century Gothic"/>
                <a:cs typeface="Century Gothic"/>
              </a:rPr>
              <a:t>in</a:t>
            </a:r>
            <a:r>
              <a:rPr sz="2800" spc="1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shape?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453" y="4890098"/>
            <a:ext cx="2588804" cy="19226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00023" y="6229818"/>
            <a:ext cx="30499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entury Gothic"/>
                <a:cs typeface="Century Gothic"/>
              </a:rPr>
              <a:t>Use the </a:t>
            </a:r>
            <a:r>
              <a:rPr sz="1800" spc="-5" dirty="0">
                <a:latin typeface="Century Gothic"/>
                <a:cs typeface="Century Gothic"/>
              </a:rPr>
              <a:t>photos </a:t>
            </a:r>
            <a:r>
              <a:rPr sz="1800" dirty="0">
                <a:latin typeface="Century Gothic"/>
                <a:cs typeface="Century Gothic"/>
              </a:rPr>
              <a:t>to help</a:t>
            </a:r>
            <a:r>
              <a:rPr sz="1800" spc="-90" dirty="0">
                <a:latin typeface="Century Gothic"/>
                <a:cs typeface="Century Gothic"/>
              </a:rPr>
              <a:t> </a:t>
            </a:r>
            <a:r>
              <a:rPr sz="1800" spc="-5" dirty="0">
                <a:latin typeface="Century Gothic"/>
                <a:cs typeface="Century Gothic"/>
              </a:rPr>
              <a:t>you!</a:t>
            </a:r>
            <a:endParaRPr sz="1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5349" y="1122217"/>
            <a:ext cx="7743304" cy="1421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1811" y="1332364"/>
            <a:ext cx="6958965" cy="9956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555875" marR="5080" indent="-2543810">
              <a:lnSpc>
                <a:spcPts val="3800"/>
              </a:lnSpc>
              <a:spcBef>
                <a:spcPts val="260"/>
              </a:spcBef>
            </a:pPr>
            <a:r>
              <a:rPr sz="3200" spc="-5" dirty="0">
                <a:solidFill>
                  <a:srgbClr val="FFFFFF"/>
                </a:solidFill>
              </a:rPr>
              <a:t>Predicting what </a:t>
            </a:r>
            <a:r>
              <a:rPr sz="3200" dirty="0">
                <a:solidFill>
                  <a:srgbClr val="FFFFFF"/>
                </a:solidFill>
              </a:rPr>
              <a:t>will </a:t>
            </a:r>
            <a:r>
              <a:rPr sz="3200" spc="-5" dirty="0">
                <a:solidFill>
                  <a:srgbClr val="FFFFFF"/>
                </a:solidFill>
              </a:rPr>
              <a:t>happen before  and after</a:t>
            </a:r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6495650" y="268122"/>
            <a:ext cx="1461609" cy="5178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22951" y="3799328"/>
            <a:ext cx="7745095" cy="1303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35" algn="ctr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latin typeface="Century Gothic"/>
                <a:cs typeface="Century Gothic"/>
              </a:rPr>
              <a:t>What </a:t>
            </a:r>
            <a:r>
              <a:rPr sz="2800" dirty="0">
                <a:latin typeface="Century Gothic"/>
                <a:cs typeface="Century Gothic"/>
              </a:rPr>
              <a:t>does </a:t>
            </a:r>
            <a:r>
              <a:rPr sz="2800" spc="-5" dirty="0">
                <a:latin typeface="Century Gothic"/>
                <a:cs typeface="Century Gothic"/>
              </a:rPr>
              <a:t>predicting mean?</a:t>
            </a:r>
            <a:endParaRPr sz="2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9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800" spc="-5" dirty="0">
                <a:latin typeface="Century Gothic"/>
                <a:cs typeface="Century Gothic"/>
              </a:rPr>
              <a:t>How does </a:t>
            </a:r>
            <a:r>
              <a:rPr sz="2800" dirty="0">
                <a:latin typeface="Century Gothic"/>
                <a:cs typeface="Century Gothic"/>
              </a:rPr>
              <a:t>this help us </a:t>
            </a:r>
            <a:r>
              <a:rPr sz="2800" spc="-5" dirty="0">
                <a:latin typeface="Century Gothic"/>
                <a:cs typeface="Century Gothic"/>
              </a:rPr>
              <a:t>when we read </a:t>
            </a:r>
            <a:r>
              <a:rPr sz="2800" dirty="0">
                <a:latin typeface="Century Gothic"/>
                <a:cs typeface="Century Gothic"/>
              </a:rPr>
              <a:t>a</a:t>
            </a:r>
            <a:r>
              <a:rPr sz="2800" spc="-5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story?</a:t>
            </a:r>
            <a:endParaRPr sz="2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95650" y="268122"/>
            <a:ext cx="1461609" cy="517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04947" y="3386328"/>
            <a:ext cx="2484119" cy="34716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46373" y="1418478"/>
            <a:ext cx="3657598" cy="24383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1883" y="1436766"/>
            <a:ext cx="3657598" cy="24201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83434" y="367982"/>
            <a:ext cx="5847715" cy="845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sz="1800" spc="-5" dirty="0">
                <a:latin typeface="Century Gothic"/>
                <a:cs typeface="Century Gothic"/>
              </a:rPr>
              <a:t>Let’s discuss!</a:t>
            </a:r>
            <a:endParaRPr sz="1800">
              <a:latin typeface="Century Gothic"/>
              <a:cs typeface="Century Gothic"/>
            </a:endParaRPr>
          </a:p>
          <a:p>
            <a:pPr marL="12700" marR="5080">
              <a:lnSpc>
                <a:spcPts val="2200"/>
              </a:lnSpc>
              <a:spcBef>
                <a:spcPts val="10"/>
              </a:spcBef>
            </a:pPr>
            <a:r>
              <a:rPr sz="1800" spc="-5" dirty="0">
                <a:latin typeface="Century Gothic"/>
                <a:cs typeface="Century Gothic"/>
              </a:rPr>
              <a:t>What </a:t>
            </a:r>
            <a:r>
              <a:rPr sz="1800" dirty="0">
                <a:latin typeface="Century Gothic"/>
                <a:cs typeface="Century Gothic"/>
              </a:rPr>
              <a:t>do </a:t>
            </a:r>
            <a:r>
              <a:rPr sz="1800" spc="-5" dirty="0">
                <a:latin typeface="Century Gothic"/>
                <a:cs typeface="Century Gothic"/>
              </a:rPr>
              <a:t>you </a:t>
            </a:r>
            <a:r>
              <a:rPr sz="1800" dirty="0">
                <a:latin typeface="Century Gothic"/>
                <a:cs typeface="Century Gothic"/>
              </a:rPr>
              <a:t>think </a:t>
            </a:r>
            <a:r>
              <a:rPr sz="1800" spc="-5" dirty="0">
                <a:latin typeface="Century Gothic"/>
                <a:cs typeface="Century Gothic"/>
              </a:rPr>
              <a:t>happened before </a:t>
            </a:r>
            <a:r>
              <a:rPr sz="1800" dirty="0">
                <a:latin typeface="Century Gothic"/>
                <a:cs typeface="Century Gothic"/>
              </a:rPr>
              <a:t>these </a:t>
            </a:r>
            <a:r>
              <a:rPr sz="1800" spc="-5" dirty="0">
                <a:latin typeface="Century Gothic"/>
                <a:cs typeface="Century Gothic"/>
              </a:rPr>
              <a:t>pictures?  What </a:t>
            </a:r>
            <a:r>
              <a:rPr sz="1800" dirty="0">
                <a:latin typeface="Century Gothic"/>
                <a:cs typeface="Century Gothic"/>
              </a:rPr>
              <a:t>do </a:t>
            </a:r>
            <a:r>
              <a:rPr sz="1800" spc="-5" dirty="0">
                <a:latin typeface="Century Gothic"/>
                <a:cs typeface="Century Gothic"/>
              </a:rPr>
              <a:t>you </a:t>
            </a:r>
            <a:r>
              <a:rPr sz="1800" dirty="0">
                <a:latin typeface="Century Gothic"/>
                <a:cs typeface="Century Gothic"/>
              </a:rPr>
              <a:t>think </a:t>
            </a:r>
            <a:r>
              <a:rPr sz="1800" spc="-5" dirty="0">
                <a:latin typeface="Century Gothic"/>
                <a:cs typeface="Century Gothic"/>
              </a:rPr>
              <a:t>happened after </a:t>
            </a:r>
            <a:r>
              <a:rPr sz="1800" dirty="0">
                <a:latin typeface="Century Gothic"/>
                <a:cs typeface="Century Gothic"/>
              </a:rPr>
              <a:t>these</a:t>
            </a:r>
            <a:r>
              <a:rPr sz="1800" spc="10" dirty="0">
                <a:latin typeface="Century Gothic"/>
                <a:cs typeface="Century Gothic"/>
              </a:rPr>
              <a:t> </a:t>
            </a:r>
            <a:r>
              <a:rPr sz="1800" spc="-5" dirty="0">
                <a:latin typeface="Century Gothic"/>
                <a:cs typeface="Century Gothic"/>
              </a:rPr>
              <a:t>pictures?</a:t>
            </a:r>
            <a:endParaRPr sz="1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95650" y="268122"/>
            <a:ext cx="1461609" cy="517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1316" y="764771"/>
            <a:ext cx="8857209" cy="8728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88804" y="1731335"/>
            <a:ext cx="5074035" cy="49033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78803" y="2670846"/>
            <a:ext cx="2513965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500"/>
              </a:lnSpc>
              <a:spcBef>
                <a:spcPts val="110"/>
              </a:spcBef>
            </a:pPr>
            <a:r>
              <a:rPr sz="1800" spc="-5" dirty="0">
                <a:latin typeface="Century Gothic"/>
                <a:cs typeface="Century Gothic"/>
              </a:rPr>
              <a:t>Look </a:t>
            </a:r>
            <a:r>
              <a:rPr sz="1800" dirty="0">
                <a:latin typeface="Century Gothic"/>
                <a:cs typeface="Century Gothic"/>
              </a:rPr>
              <a:t>at the </a:t>
            </a:r>
            <a:r>
              <a:rPr sz="1800" spc="-5" dirty="0">
                <a:latin typeface="Century Gothic"/>
                <a:cs typeface="Century Gothic"/>
              </a:rPr>
              <a:t>pictures.  What </a:t>
            </a:r>
            <a:r>
              <a:rPr sz="1800" dirty="0">
                <a:latin typeface="Century Gothic"/>
                <a:cs typeface="Century Gothic"/>
              </a:rPr>
              <a:t>do </a:t>
            </a:r>
            <a:r>
              <a:rPr sz="1800" spc="-5" dirty="0">
                <a:latin typeface="Century Gothic"/>
                <a:cs typeface="Century Gothic"/>
              </a:rPr>
              <a:t>you </a:t>
            </a:r>
            <a:r>
              <a:rPr sz="1800" dirty="0">
                <a:latin typeface="Century Gothic"/>
                <a:cs typeface="Century Gothic"/>
              </a:rPr>
              <a:t>think will  </a:t>
            </a:r>
            <a:r>
              <a:rPr sz="1800" spc="-5" dirty="0">
                <a:latin typeface="Century Gothic"/>
                <a:cs typeface="Century Gothic"/>
              </a:rPr>
              <a:t>Happen next? Draw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it!</a:t>
            </a:r>
            <a:endParaRPr sz="1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316" y="112222"/>
            <a:ext cx="8857209" cy="13674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5799" y="1504604"/>
            <a:ext cx="3437312" cy="38321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50723" y="1504604"/>
            <a:ext cx="3520438" cy="38155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1316" y="5428210"/>
            <a:ext cx="8857209" cy="1371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316" y="116379"/>
            <a:ext cx="8857209" cy="8728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5799" y="1504604"/>
            <a:ext cx="3437312" cy="38321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50723" y="1504604"/>
            <a:ext cx="3520438" cy="38155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1316" y="5432367"/>
            <a:ext cx="8857209" cy="8728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95650" y="268122"/>
            <a:ext cx="1461609" cy="517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What </a:t>
            </a:r>
            <a:r>
              <a:rPr spc="-10" dirty="0"/>
              <a:t>are </a:t>
            </a:r>
            <a:r>
              <a:rPr dirty="0"/>
              <a:t>the five</a:t>
            </a:r>
            <a:r>
              <a:rPr spc="-45" dirty="0"/>
              <a:t> </a:t>
            </a:r>
            <a:r>
              <a:rPr spc="-5" dirty="0"/>
              <a:t>senses?</a:t>
            </a:r>
          </a:p>
        </p:txBody>
      </p:sp>
      <p:sp>
        <p:nvSpPr>
          <p:cNvPr id="4" name="object 4"/>
          <p:cNvSpPr/>
          <p:nvPr/>
        </p:nvSpPr>
        <p:spPr>
          <a:xfrm>
            <a:off x="279100" y="2972000"/>
            <a:ext cx="1300952" cy="17740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09533" y="3504969"/>
            <a:ext cx="3966269" cy="24821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37747" y="2709522"/>
            <a:ext cx="2818904" cy="18720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47118" y="4756960"/>
            <a:ext cx="1709533" cy="11402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7524" y="5362749"/>
            <a:ext cx="1604822" cy="10689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95650" y="268122"/>
            <a:ext cx="1461609" cy="517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970" y="211975"/>
            <a:ext cx="6247013" cy="14256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76301" y="423255"/>
            <a:ext cx="4858385" cy="9956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705610" marR="5080" indent="-1693545">
              <a:lnSpc>
                <a:spcPts val="3800"/>
              </a:lnSpc>
              <a:spcBef>
                <a:spcPts val="260"/>
              </a:spcBef>
            </a:pPr>
            <a:r>
              <a:rPr sz="3200" spc="-5" dirty="0">
                <a:solidFill>
                  <a:srgbClr val="FFFFFF"/>
                </a:solidFill>
              </a:rPr>
              <a:t>What </a:t>
            </a:r>
            <a:r>
              <a:rPr sz="3200" dirty="0">
                <a:solidFill>
                  <a:srgbClr val="FFFFFF"/>
                </a:solidFill>
              </a:rPr>
              <a:t>will we </a:t>
            </a:r>
            <a:r>
              <a:rPr sz="3200" spc="-5" dirty="0">
                <a:solidFill>
                  <a:srgbClr val="FFFFFF"/>
                </a:solidFill>
              </a:rPr>
              <a:t>be</a:t>
            </a:r>
            <a:r>
              <a:rPr sz="3200" spc="-60" dirty="0">
                <a:solidFill>
                  <a:srgbClr val="FFFFFF"/>
                </a:solidFill>
              </a:rPr>
              <a:t> </a:t>
            </a:r>
            <a:r>
              <a:rPr sz="3200" spc="0" dirty="0">
                <a:solidFill>
                  <a:srgbClr val="FFFFFF"/>
                </a:solidFill>
              </a:rPr>
              <a:t>learning  </a:t>
            </a:r>
            <a:r>
              <a:rPr sz="3200" spc="-5" dirty="0">
                <a:solidFill>
                  <a:srgbClr val="FFFFFF"/>
                </a:solidFill>
              </a:rPr>
              <a:t>about?</a:t>
            </a:r>
            <a:endParaRPr sz="3200"/>
          </a:p>
        </p:txBody>
      </p:sp>
      <p:sp>
        <p:nvSpPr>
          <p:cNvPr id="5" name="object 5"/>
          <p:cNvSpPr txBox="1"/>
          <p:nvPr/>
        </p:nvSpPr>
        <p:spPr>
          <a:xfrm>
            <a:off x="482814" y="1995239"/>
            <a:ext cx="7970520" cy="3375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200" indent="-571500">
              <a:lnSpc>
                <a:spcPts val="5240"/>
              </a:lnSpc>
              <a:spcBef>
                <a:spcPts val="100"/>
              </a:spcBef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sz="4400" dirty="0">
                <a:latin typeface="Century Gothic"/>
                <a:cs typeface="Century Gothic"/>
              </a:rPr>
              <a:t>“OY”</a:t>
            </a:r>
            <a:r>
              <a:rPr sz="4400" spc="-5" dirty="0">
                <a:latin typeface="Century Gothic"/>
                <a:cs typeface="Century Gothic"/>
              </a:rPr>
              <a:t> Sounds</a:t>
            </a:r>
            <a:endParaRPr sz="4400">
              <a:latin typeface="Century Gothic"/>
              <a:cs typeface="Century Gothic"/>
            </a:endParaRPr>
          </a:p>
          <a:p>
            <a:pPr marL="584200" marR="302260" indent="-571500">
              <a:lnSpc>
                <a:spcPts val="5300"/>
              </a:lnSpc>
              <a:spcBef>
                <a:spcPts val="120"/>
              </a:spcBef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sz="4400" spc="-5" dirty="0">
                <a:latin typeface="Century Gothic"/>
                <a:cs typeface="Century Gothic"/>
              </a:rPr>
              <a:t>Predicting events </a:t>
            </a:r>
            <a:r>
              <a:rPr sz="4400" dirty="0">
                <a:latin typeface="Century Gothic"/>
                <a:cs typeface="Century Gothic"/>
              </a:rPr>
              <a:t>– </a:t>
            </a:r>
            <a:r>
              <a:rPr sz="4400" spc="-10" dirty="0">
                <a:latin typeface="Century Gothic"/>
                <a:cs typeface="Century Gothic"/>
              </a:rPr>
              <a:t>before  </a:t>
            </a:r>
            <a:r>
              <a:rPr sz="4400" dirty="0">
                <a:latin typeface="Century Gothic"/>
                <a:cs typeface="Century Gothic"/>
              </a:rPr>
              <a:t>or </a:t>
            </a:r>
            <a:r>
              <a:rPr sz="4400" spc="-5" dirty="0">
                <a:latin typeface="Century Gothic"/>
                <a:cs typeface="Century Gothic"/>
              </a:rPr>
              <a:t>after </a:t>
            </a:r>
            <a:r>
              <a:rPr sz="4400" dirty="0">
                <a:latin typeface="Century Gothic"/>
                <a:cs typeface="Century Gothic"/>
              </a:rPr>
              <a:t>a</a:t>
            </a:r>
            <a:r>
              <a:rPr sz="4400" spc="-10" dirty="0">
                <a:latin typeface="Century Gothic"/>
                <a:cs typeface="Century Gothic"/>
              </a:rPr>
              <a:t> </a:t>
            </a:r>
            <a:r>
              <a:rPr sz="4400" spc="-5" dirty="0">
                <a:latin typeface="Century Gothic"/>
                <a:cs typeface="Century Gothic"/>
              </a:rPr>
              <a:t>picture</a:t>
            </a:r>
            <a:endParaRPr sz="4400">
              <a:latin typeface="Century Gothic"/>
              <a:cs typeface="Century Gothic"/>
            </a:endParaRPr>
          </a:p>
          <a:p>
            <a:pPr marL="584200" marR="5080" indent="-571500">
              <a:lnSpc>
                <a:spcPts val="5300"/>
              </a:lnSpc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sz="4400" spc="-5" dirty="0">
                <a:latin typeface="Century Gothic"/>
                <a:cs typeface="Century Gothic"/>
              </a:rPr>
              <a:t>Describing events using </a:t>
            </a:r>
            <a:r>
              <a:rPr sz="4400" dirty="0">
                <a:latin typeface="Century Gothic"/>
                <a:cs typeface="Century Gothic"/>
              </a:rPr>
              <a:t>the  five</a:t>
            </a:r>
            <a:r>
              <a:rPr sz="4400" spc="-5" dirty="0">
                <a:latin typeface="Century Gothic"/>
                <a:cs typeface="Century Gothic"/>
              </a:rPr>
              <a:t> senses</a:t>
            </a:r>
            <a:endParaRPr sz="44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95650" y="268122"/>
            <a:ext cx="1461609" cy="517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7160" y="1030779"/>
            <a:ext cx="8769925" cy="51705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88824" y="1895219"/>
            <a:ext cx="6471285" cy="34340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95" dirty="0">
                <a:solidFill>
                  <a:srgbClr val="FFFFFF"/>
                </a:solidFill>
                <a:latin typeface="Century Gothic"/>
                <a:cs typeface="Century Gothic"/>
              </a:rPr>
              <a:t>You </a:t>
            </a:r>
            <a:r>
              <a:rPr sz="3200" spc="-10" dirty="0">
                <a:solidFill>
                  <a:srgbClr val="FFFFFF"/>
                </a:solidFill>
                <a:latin typeface="Century Gothic"/>
                <a:cs typeface="Century Gothic"/>
              </a:rPr>
              <a:t>are </a:t>
            </a:r>
            <a:r>
              <a:rPr sz="3200" dirty="0">
                <a:solidFill>
                  <a:srgbClr val="FFFFFF"/>
                </a:solidFill>
                <a:latin typeface="Century Gothic"/>
                <a:cs typeface="Century Gothic"/>
              </a:rPr>
              <a:t>right! The five senses</a:t>
            </a:r>
            <a:r>
              <a:rPr sz="3200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entury Gothic"/>
                <a:cs typeface="Century Gothic"/>
              </a:rPr>
              <a:t>are:</a:t>
            </a:r>
            <a:endParaRPr sz="32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250">
              <a:latin typeface="Times New Roman"/>
              <a:cs typeface="Times New Roman"/>
            </a:endParaRPr>
          </a:p>
          <a:p>
            <a:pPr marL="2646045" marR="2639060" indent="116839" algn="just">
              <a:lnSpc>
                <a:spcPct val="100299"/>
              </a:lnSpc>
            </a:pPr>
            <a:r>
              <a:rPr sz="3200" spc="-5" dirty="0">
                <a:solidFill>
                  <a:srgbClr val="FFFFFF"/>
                </a:solidFill>
                <a:latin typeface="Century Gothic"/>
                <a:cs typeface="Century Gothic"/>
              </a:rPr>
              <a:t>Sight  Smell  </a:t>
            </a:r>
            <a:r>
              <a:rPr sz="3200" spc="-160" dirty="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sz="3200" dirty="0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sz="3200" spc="-5" dirty="0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r>
              <a:rPr sz="3200" dirty="0">
                <a:solidFill>
                  <a:srgbClr val="FFFFFF"/>
                </a:solidFill>
                <a:latin typeface="Century Gothic"/>
                <a:cs typeface="Century Gothic"/>
              </a:rPr>
              <a:t>ch  </a:t>
            </a:r>
            <a:r>
              <a:rPr sz="3200" spc="-35" dirty="0">
                <a:solidFill>
                  <a:srgbClr val="FFFFFF"/>
                </a:solidFill>
                <a:latin typeface="Century Gothic"/>
                <a:cs typeface="Century Gothic"/>
              </a:rPr>
              <a:t>Taste  </a:t>
            </a:r>
            <a:r>
              <a:rPr sz="3200" spc="-5" dirty="0">
                <a:solidFill>
                  <a:srgbClr val="FFFFFF"/>
                </a:solidFill>
                <a:latin typeface="Century Gothic"/>
                <a:cs typeface="Century Gothic"/>
              </a:rPr>
              <a:t>Hear</a:t>
            </a:r>
            <a:endParaRPr sz="32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00128" y="2501614"/>
            <a:ext cx="1604822" cy="10689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23535" y="3244790"/>
            <a:ext cx="1158261" cy="651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92080" y="3461759"/>
            <a:ext cx="1308666" cy="8691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21235" y="4116796"/>
            <a:ext cx="1360561" cy="8514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92352" y="4398115"/>
            <a:ext cx="1709531" cy="114025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160" y="802179"/>
            <a:ext cx="8769925" cy="58687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242118" y="3961174"/>
            <a:ext cx="4564380" cy="24561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9370" marR="5080" indent="-27305" algn="just">
              <a:lnSpc>
                <a:spcPct val="100299"/>
              </a:lnSpc>
              <a:spcBef>
                <a:spcPts val="85"/>
              </a:spcBef>
            </a:pPr>
            <a:r>
              <a:rPr sz="3200" spc="-5" dirty="0">
                <a:solidFill>
                  <a:srgbClr val="FFFFFF"/>
                </a:solidFill>
                <a:latin typeface="Century Gothic"/>
                <a:cs typeface="Century Gothic"/>
              </a:rPr>
              <a:t>What would you smell?  What would you hear?  What would you</a:t>
            </a:r>
            <a:r>
              <a:rPr sz="320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entury Gothic"/>
                <a:cs typeface="Century Gothic"/>
              </a:rPr>
              <a:t>feel?</a:t>
            </a:r>
            <a:endParaRPr sz="3200">
              <a:latin typeface="Century Gothic"/>
              <a:cs typeface="Century Gothic"/>
            </a:endParaRPr>
          </a:p>
          <a:p>
            <a:pPr algn="ctr">
              <a:lnSpc>
                <a:spcPts val="3779"/>
              </a:lnSpc>
            </a:pPr>
            <a:r>
              <a:rPr sz="3200" spc="-5" dirty="0">
                <a:solidFill>
                  <a:srgbClr val="FFFFFF"/>
                </a:solidFill>
                <a:latin typeface="Century Gothic"/>
                <a:cs typeface="Century Gothic"/>
              </a:rPr>
              <a:t>Could you</a:t>
            </a:r>
            <a:r>
              <a:rPr sz="320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entury Gothic"/>
                <a:cs typeface="Century Gothic"/>
              </a:rPr>
              <a:t>taste?</a:t>
            </a:r>
            <a:endParaRPr sz="3200">
              <a:latin typeface="Century Gothic"/>
              <a:cs typeface="Century Gothic"/>
            </a:endParaRPr>
          </a:p>
          <a:p>
            <a:pPr algn="ctr">
              <a:lnSpc>
                <a:spcPts val="3820"/>
              </a:lnSpc>
            </a:pPr>
            <a:r>
              <a:rPr sz="3200" spc="-5" dirty="0">
                <a:solidFill>
                  <a:srgbClr val="FFFFFF"/>
                </a:solidFill>
                <a:latin typeface="Century Gothic"/>
                <a:cs typeface="Century Gothic"/>
              </a:rPr>
              <a:t>What would you</a:t>
            </a:r>
            <a:r>
              <a:rPr sz="32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200" dirty="0">
                <a:solidFill>
                  <a:srgbClr val="FFFFFF"/>
                </a:solidFill>
                <a:latin typeface="Century Gothic"/>
                <a:cs typeface="Century Gothic"/>
              </a:rPr>
              <a:t>see?</a:t>
            </a:r>
            <a:endParaRPr sz="32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47199" y="228286"/>
            <a:ext cx="1550436" cy="5895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7364" y="995322"/>
            <a:ext cx="6271895" cy="22123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4300"/>
              </a:lnSpc>
              <a:spcBef>
                <a:spcPts val="260"/>
              </a:spcBef>
            </a:pPr>
            <a:r>
              <a:rPr sz="3600" spc="-5" dirty="0"/>
              <a:t>Describe what you would  </a:t>
            </a:r>
            <a:r>
              <a:rPr sz="3600" dirty="0"/>
              <a:t>experience with </a:t>
            </a:r>
            <a:r>
              <a:rPr sz="3600" spc="-5" dirty="0"/>
              <a:t>your </a:t>
            </a:r>
            <a:r>
              <a:rPr sz="3600" dirty="0"/>
              <a:t>five  senses when </a:t>
            </a:r>
            <a:r>
              <a:rPr sz="3600" spc="-5" dirty="0"/>
              <a:t>you walk </a:t>
            </a:r>
            <a:r>
              <a:rPr sz="3600" dirty="0"/>
              <a:t>into</a:t>
            </a:r>
            <a:r>
              <a:rPr sz="3600" spc="-65" dirty="0"/>
              <a:t> </a:t>
            </a:r>
            <a:r>
              <a:rPr sz="3600" dirty="0"/>
              <a:t>a  </a:t>
            </a:r>
            <a:r>
              <a:rPr sz="3600" spc="-5" dirty="0"/>
              <a:t>grocery store.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7090827" y="817859"/>
            <a:ext cx="1798492" cy="20489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0420" y="1245165"/>
            <a:ext cx="50996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/>
              <a:t>Use these </a:t>
            </a:r>
            <a:r>
              <a:rPr sz="2800" spc="-5" dirty="0"/>
              <a:t>photos </a:t>
            </a:r>
            <a:r>
              <a:rPr sz="2800" dirty="0"/>
              <a:t>to help</a:t>
            </a:r>
            <a:r>
              <a:rPr sz="2800" spc="-95" dirty="0"/>
              <a:t> </a:t>
            </a:r>
            <a:r>
              <a:rPr sz="2800" spc="-5" dirty="0"/>
              <a:t>you!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6495650" y="268122"/>
            <a:ext cx="1461609" cy="517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51443" y="1735364"/>
            <a:ext cx="3121151" cy="26456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61668" y="4646314"/>
            <a:ext cx="3121150" cy="19659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08799" y="1700706"/>
            <a:ext cx="1475232" cy="31211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30428" y="2212591"/>
            <a:ext cx="3121151" cy="23774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26281" y="4210449"/>
            <a:ext cx="3121150" cy="24018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52601" y="2820452"/>
            <a:ext cx="2773679" cy="31211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22847" y="3696967"/>
            <a:ext cx="3121150" cy="23225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22847" y="871471"/>
            <a:ext cx="3121150" cy="26822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160" y="1030779"/>
            <a:ext cx="8769925" cy="51705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91999" y="1651379"/>
            <a:ext cx="8064500" cy="391667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indent="32384">
              <a:lnSpc>
                <a:spcPts val="3800"/>
              </a:lnSpc>
              <a:spcBef>
                <a:spcPts val="260"/>
              </a:spcBef>
            </a:pPr>
            <a:r>
              <a:rPr sz="3200" dirty="0">
                <a:solidFill>
                  <a:srgbClr val="FFFFFF"/>
                </a:solidFill>
                <a:latin typeface="Century Gothic"/>
                <a:cs typeface="Century Gothic"/>
              </a:rPr>
              <a:t>Use </a:t>
            </a:r>
            <a:r>
              <a:rPr sz="3200" spc="-5" dirty="0">
                <a:solidFill>
                  <a:srgbClr val="FFFFFF"/>
                </a:solidFill>
                <a:latin typeface="Century Gothic"/>
                <a:cs typeface="Century Gothic"/>
              </a:rPr>
              <a:t>your </a:t>
            </a:r>
            <a:r>
              <a:rPr sz="3200" dirty="0">
                <a:solidFill>
                  <a:srgbClr val="FFFFFF"/>
                </a:solidFill>
                <a:latin typeface="Century Gothic"/>
                <a:cs typeface="Century Gothic"/>
              </a:rPr>
              <a:t>five senses to tell </a:t>
            </a:r>
            <a:r>
              <a:rPr sz="3200" spc="-5" dirty="0">
                <a:solidFill>
                  <a:srgbClr val="FFFFFF"/>
                </a:solidFill>
                <a:latin typeface="Century Gothic"/>
                <a:cs typeface="Century Gothic"/>
              </a:rPr>
              <a:t>us what would  happen </a:t>
            </a:r>
            <a:r>
              <a:rPr sz="3200" dirty="0">
                <a:solidFill>
                  <a:srgbClr val="FFFFFF"/>
                </a:solidFill>
                <a:latin typeface="Century Gothic"/>
                <a:cs typeface="Century Gothic"/>
              </a:rPr>
              <a:t>if </a:t>
            </a:r>
            <a:r>
              <a:rPr sz="3200" spc="-5" dirty="0">
                <a:solidFill>
                  <a:srgbClr val="FFFFFF"/>
                </a:solidFill>
                <a:latin typeface="Century Gothic"/>
                <a:cs typeface="Century Gothic"/>
              </a:rPr>
              <a:t>you walked </a:t>
            </a:r>
            <a:r>
              <a:rPr sz="3200" dirty="0">
                <a:solidFill>
                  <a:srgbClr val="FFFFFF"/>
                </a:solidFill>
                <a:latin typeface="Century Gothic"/>
                <a:cs typeface="Century Gothic"/>
              </a:rPr>
              <a:t>into a</a:t>
            </a:r>
            <a:r>
              <a:rPr sz="320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entury Gothic"/>
                <a:cs typeface="Century Gothic"/>
              </a:rPr>
              <a:t>gymnasium.</a:t>
            </a:r>
            <a:endParaRPr sz="32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250">
              <a:latin typeface="Times New Roman"/>
              <a:cs typeface="Times New Roman"/>
            </a:endParaRPr>
          </a:p>
          <a:p>
            <a:pPr marL="3442970" marR="3435985" indent="116839" algn="just">
              <a:lnSpc>
                <a:spcPct val="99600"/>
              </a:lnSpc>
            </a:pPr>
            <a:r>
              <a:rPr sz="3200" spc="-5" dirty="0">
                <a:solidFill>
                  <a:srgbClr val="FFFFFF"/>
                </a:solidFill>
                <a:latin typeface="Century Gothic"/>
                <a:cs typeface="Century Gothic"/>
              </a:rPr>
              <a:t>Sight  Smell  </a:t>
            </a:r>
            <a:r>
              <a:rPr sz="3200" spc="-160" dirty="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sz="3200" dirty="0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sz="3200" spc="-5" dirty="0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r>
              <a:rPr sz="3200" dirty="0">
                <a:solidFill>
                  <a:srgbClr val="FFFFFF"/>
                </a:solidFill>
                <a:latin typeface="Century Gothic"/>
                <a:cs typeface="Century Gothic"/>
              </a:rPr>
              <a:t>ch  </a:t>
            </a:r>
            <a:r>
              <a:rPr sz="3200" spc="-35" dirty="0">
                <a:solidFill>
                  <a:srgbClr val="FFFFFF"/>
                </a:solidFill>
                <a:latin typeface="Century Gothic"/>
                <a:cs typeface="Century Gothic"/>
              </a:rPr>
              <a:t>Taste  </a:t>
            </a:r>
            <a:r>
              <a:rPr sz="3200" spc="-5" dirty="0">
                <a:solidFill>
                  <a:srgbClr val="FFFFFF"/>
                </a:solidFill>
                <a:latin typeface="Century Gothic"/>
                <a:cs typeface="Century Gothic"/>
              </a:rPr>
              <a:t>Hear</a:t>
            </a:r>
            <a:endParaRPr sz="32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20991" y="2686704"/>
            <a:ext cx="918183" cy="2412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80082" y="3678737"/>
            <a:ext cx="2209237" cy="29765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816581"/>
            <a:ext cx="2871817" cy="13322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95650" y="268122"/>
            <a:ext cx="1461609" cy="5178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3505" y="4477091"/>
            <a:ext cx="3269288" cy="21781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160" y="1030779"/>
            <a:ext cx="8769925" cy="51705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98202" y="2382899"/>
            <a:ext cx="5652135" cy="2456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Century Gothic"/>
                <a:cs typeface="Century Gothic"/>
              </a:rPr>
              <a:t>Let’s</a:t>
            </a:r>
            <a:r>
              <a:rPr sz="3200" spc="-1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200" dirty="0">
                <a:solidFill>
                  <a:srgbClr val="FFFFFF"/>
                </a:solidFill>
                <a:latin typeface="Century Gothic"/>
                <a:cs typeface="Century Gothic"/>
              </a:rPr>
              <a:t>Review!</a:t>
            </a:r>
            <a:endParaRPr sz="32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2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3200" dirty="0">
                <a:solidFill>
                  <a:srgbClr val="FFFFFF"/>
                </a:solidFill>
                <a:latin typeface="Century Gothic"/>
                <a:cs typeface="Century Gothic"/>
              </a:rPr>
              <a:t>- </a:t>
            </a:r>
            <a:r>
              <a:rPr sz="3200" spc="-5" dirty="0">
                <a:solidFill>
                  <a:srgbClr val="FFFFFF"/>
                </a:solidFill>
                <a:latin typeface="Century Gothic"/>
                <a:cs typeface="Century Gothic"/>
              </a:rPr>
              <a:t>OY</a:t>
            </a:r>
            <a:r>
              <a:rPr sz="3200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entury Gothic"/>
                <a:cs typeface="Century Gothic"/>
              </a:rPr>
              <a:t>Sounds</a:t>
            </a:r>
            <a:endParaRPr sz="3200">
              <a:latin typeface="Century Gothic"/>
              <a:cs typeface="Century Gothic"/>
            </a:endParaRPr>
          </a:p>
          <a:p>
            <a:pPr algn="ctr">
              <a:lnSpc>
                <a:spcPts val="3820"/>
              </a:lnSpc>
              <a:spcBef>
                <a:spcPts val="60"/>
              </a:spcBef>
            </a:pPr>
            <a:r>
              <a:rPr sz="3200" dirty="0">
                <a:solidFill>
                  <a:srgbClr val="FFFFFF"/>
                </a:solidFill>
                <a:latin typeface="Century Gothic"/>
                <a:cs typeface="Century Gothic"/>
              </a:rPr>
              <a:t>- </a:t>
            </a:r>
            <a:r>
              <a:rPr sz="3200" spc="-5" dirty="0">
                <a:solidFill>
                  <a:srgbClr val="FFFFFF"/>
                </a:solidFill>
                <a:latin typeface="Century Gothic"/>
                <a:cs typeface="Century Gothic"/>
              </a:rPr>
              <a:t>Predicting before and</a:t>
            </a:r>
            <a:r>
              <a:rPr sz="320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entury Gothic"/>
                <a:cs typeface="Century Gothic"/>
              </a:rPr>
              <a:t>after</a:t>
            </a:r>
            <a:endParaRPr sz="3200">
              <a:latin typeface="Century Gothic"/>
              <a:cs typeface="Century Gothic"/>
            </a:endParaRPr>
          </a:p>
          <a:p>
            <a:pPr algn="ctr">
              <a:lnSpc>
                <a:spcPts val="3820"/>
              </a:lnSpc>
            </a:pPr>
            <a:r>
              <a:rPr sz="3200" dirty="0">
                <a:solidFill>
                  <a:srgbClr val="FFFFFF"/>
                </a:solidFill>
                <a:latin typeface="Century Gothic"/>
                <a:cs typeface="Century Gothic"/>
              </a:rPr>
              <a:t>- Using </a:t>
            </a:r>
            <a:r>
              <a:rPr sz="3200" spc="-5" dirty="0">
                <a:solidFill>
                  <a:srgbClr val="FFFFFF"/>
                </a:solidFill>
                <a:latin typeface="Century Gothic"/>
                <a:cs typeface="Century Gothic"/>
              </a:rPr>
              <a:t>our </a:t>
            </a:r>
            <a:r>
              <a:rPr sz="3200" dirty="0">
                <a:solidFill>
                  <a:srgbClr val="FFFFFF"/>
                </a:solidFill>
                <a:latin typeface="Century Gothic"/>
                <a:cs typeface="Century Gothic"/>
              </a:rPr>
              <a:t>five</a:t>
            </a:r>
            <a:r>
              <a:rPr sz="320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200" dirty="0">
                <a:solidFill>
                  <a:srgbClr val="FFFFFF"/>
                </a:solidFill>
                <a:latin typeface="Century Gothic"/>
                <a:cs typeface="Century Gothic"/>
              </a:rPr>
              <a:t>senses</a:t>
            </a:r>
            <a:endParaRPr sz="32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95650" y="268122"/>
            <a:ext cx="1461609" cy="5178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95650" y="268122"/>
            <a:ext cx="1461609" cy="517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48578" y="481547"/>
            <a:ext cx="15633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/>
              <a:t>“OY”</a:t>
            </a:r>
            <a:r>
              <a:rPr sz="1800" spc="-70" dirty="0"/>
              <a:t> </a:t>
            </a:r>
            <a:r>
              <a:rPr sz="1800" spc="-5" dirty="0"/>
              <a:t>SOUNDS</a:t>
            </a:r>
            <a:endParaRPr sz="1800"/>
          </a:p>
        </p:txBody>
      </p:sp>
      <p:sp>
        <p:nvSpPr>
          <p:cNvPr id="4" name="object 4"/>
          <p:cNvSpPr/>
          <p:nvPr/>
        </p:nvSpPr>
        <p:spPr>
          <a:xfrm>
            <a:off x="0" y="665018"/>
            <a:ext cx="9143998" cy="61929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69433" y="1273827"/>
            <a:ext cx="2038350" cy="3855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latin typeface="Century Gothic"/>
                <a:cs typeface="Century Gothic"/>
              </a:rPr>
              <a:t>“OY”</a:t>
            </a:r>
            <a:r>
              <a:rPr sz="2800" b="1" spc="-65" dirty="0">
                <a:latin typeface="Century Gothic"/>
                <a:cs typeface="Century Gothic"/>
              </a:rPr>
              <a:t> </a:t>
            </a:r>
            <a:r>
              <a:rPr sz="2800" b="1" spc="-5" dirty="0">
                <a:latin typeface="Century Gothic"/>
                <a:cs typeface="Century Gothic"/>
              </a:rPr>
              <a:t>Words</a:t>
            </a:r>
            <a:endParaRPr sz="2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850">
              <a:latin typeface="Times New Roman"/>
              <a:cs typeface="Times New Roman"/>
            </a:endParaRPr>
          </a:p>
          <a:p>
            <a:pPr marL="471170" marR="463550" algn="ctr">
              <a:lnSpc>
                <a:spcPct val="100200"/>
              </a:lnSpc>
            </a:pPr>
            <a:r>
              <a:rPr sz="2800" b="1" dirty="0">
                <a:latin typeface="Century Gothic"/>
                <a:cs typeface="Century Gothic"/>
              </a:rPr>
              <a:t>TOY  </a:t>
            </a:r>
            <a:r>
              <a:rPr sz="2800" b="1" spc="-5" dirty="0">
                <a:latin typeface="Century Gothic"/>
                <a:cs typeface="Century Gothic"/>
              </a:rPr>
              <a:t>BOY  JOY  </a:t>
            </a:r>
            <a:r>
              <a:rPr sz="2800" b="1" dirty="0">
                <a:latin typeface="Century Gothic"/>
                <a:cs typeface="Century Gothic"/>
              </a:rPr>
              <a:t>LOYAL</a:t>
            </a:r>
            <a:endParaRPr sz="2800">
              <a:latin typeface="Century Gothic"/>
              <a:cs typeface="Century Gothic"/>
            </a:endParaRPr>
          </a:p>
          <a:p>
            <a:pPr marL="396240" indent="-135255">
              <a:lnSpc>
                <a:spcPts val="3300"/>
              </a:lnSpc>
            </a:pPr>
            <a:r>
              <a:rPr sz="2800" b="1" spc="-5" dirty="0">
                <a:latin typeface="Century Gothic"/>
                <a:cs typeface="Century Gothic"/>
              </a:rPr>
              <a:t>VOYAGE</a:t>
            </a:r>
            <a:endParaRPr sz="2800">
              <a:latin typeface="Century Gothic"/>
              <a:cs typeface="Century Gothic"/>
            </a:endParaRPr>
          </a:p>
          <a:p>
            <a:pPr marL="328930" marR="321310" indent="-635" algn="ctr">
              <a:lnSpc>
                <a:spcPts val="3300"/>
              </a:lnSpc>
              <a:spcBef>
                <a:spcPts val="200"/>
              </a:spcBef>
            </a:pPr>
            <a:r>
              <a:rPr sz="2800" b="1" spc="-5" dirty="0">
                <a:latin typeface="Century Gothic"/>
                <a:cs typeface="Century Gothic"/>
              </a:rPr>
              <a:t>OYSTER  EM</a:t>
            </a:r>
            <a:r>
              <a:rPr sz="2800" b="1" dirty="0">
                <a:latin typeface="Century Gothic"/>
                <a:cs typeface="Century Gothic"/>
              </a:rPr>
              <a:t>P</a:t>
            </a:r>
            <a:r>
              <a:rPr sz="2800" b="1" spc="-5" dirty="0">
                <a:latin typeface="Century Gothic"/>
                <a:cs typeface="Century Gothic"/>
              </a:rPr>
              <a:t>LO</a:t>
            </a:r>
            <a:r>
              <a:rPr sz="2800" b="1" dirty="0">
                <a:latin typeface="Century Gothic"/>
                <a:cs typeface="Century Gothic"/>
              </a:rPr>
              <a:t>Y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19293" y="1997513"/>
            <a:ext cx="3121149" cy="2843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05340" y="2624160"/>
            <a:ext cx="1990343" cy="33406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77240" y="925450"/>
            <a:ext cx="1554859" cy="23264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95650" y="268122"/>
            <a:ext cx="1461609" cy="517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65018"/>
            <a:ext cx="9143998" cy="61929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97453" y="1135491"/>
            <a:ext cx="7223759" cy="5516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065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latin typeface="Century Gothic"/>
                <a:cs typeface="Century Gothic"/>
              </a:rPr>
              <a:t>“OI” Words</a:t>
            </a:r>
            <a:endParaRPr sz="2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900">
              <a:latin typeface="Times New Roman"/>
              <a:cs typeface="Times New Roman"/>
            </a:endParaRPr>
          </a:p>
          <a:p>
            <a:pPr marL="920750" marR="4950460" algn="ctr">
              <a:lnSpc>
                <a:spcPct val="100000"/>
              </a:lnSpc>
            </a:pPr>
            <a:r>
              <a:rPr sz="2800" b="1" dirty="0">
                <a:latin typeface="Century Gothic"/>
                <a:cs typeface="Century Gothic"/>
              </a:rPr>
              <a:t>COIN  COIL  OIL  P</a:t>
            </a:r>
            <a:r>
              <a:rPr sz="2800" b="1" spc="-5" dirty="0">
                <a:latin typeface="Century Gothic"/>
                <a:cs typeface="Century Gothic"/>
              </a:rPr>
              <a:t>O</a:t>
            </a:r>
            <a:r>
              <a:rPr sz="2800" b="1" dirty="0">
                <a:latin typeface="Century Gothic"/>
                <a:cs typeface="Century Gothic"/>
              </a:rPr>
              <a:t>I</a:t>
            </a:r>
            <a:r>
              <a:rPr sz="2800" b="1" spc="-5" dirty="0">
                <a:latin typeface="Century Gothic"/>
                <a:cs typeface="Century Gothic"/>
              </a:rPr>
              <a:t>SO</a:t>
            </a:r>
            <a:r>
              <a:rPr sz="2800" b="1" dirty="0">
                <a:latin typeface="Century Gothic"/>
                <a:cs typeface="Century Gothic"/>
              </a:rPr>
              <a:t>N  </a:t>
            </a:r>
            <a:r>
              <a:rPr sz="2800" b="1" spc="-5" dirty="0">
                <a:latin typeface="Century Gothic"/>
                <a:cs typeface="Century Gothic"/>
              </a:rPr>
              <a:t>POINT  TOILET</a:t>
            </a:r>
            <a:endParaRPr sz="2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3400">
              <a:latin typeface="Times New Roman"/>
              <a:cs typeface="Times New Roman"/>
            </a:endParaRPr>
          </a:p>
          <a:p>
            <a:pPr marL="12700" marR="5080">
              <a:lnSpc>
                <a:spcPts val="3300"/>
              </a:lnSpc>
              <a:spcBef>
                <a:spcPts val="2560"/>
              </a:spcBef>
            </a:pPr>
            <a:r>
              <a:rPr sz="2800" spc="-5" dirty="0">
                <a:latin typeface="Century Gothic"/>
                <a:cs typeface="Century Gothic"/>
              </a:rPr>
              <a:t>What </a:t>
            </a:r>
            <a:r>
              <a:rPr sz="2800" dirty="0">
                <a:latin typeface="Century Gothic"/>
                <a:cs typeface="Century Gothic"/>
              </a:rPr>
              <a:t>do </a:t>
            </a:r>
            <a:r>
              <a:rPr sz="2800" spc="-5" dirty="0">
                <a:latin typeface="Century Gothic"/>
                <a:cs typeface="Century Gothic"/>
              </a:rPr>
              <a:t>you </a:t>
            </a:r>
            <a:r>
              <a:rPr sz="2800" dirty="0">
                <a:latin typeface="Century Gothic"/>
                <a:cs typeface="Century Gothic"/>
              </a:rPr>
              <a:t>notice </a:t>
            </a:r>
            <a:r>
              <a:rPr sz="2800" spc="-5" dirty="0">
                <a:latin typeface="Century Gothic"/>
                <a:cs typeface="Century Gothic"/>
              </a:rPr>
              <a:t>about </a:t>
            </a:r>
            <a:r>
              <a:rPr sz="2800" dirty="0">
                <a:latin typeface="Century Gothic"/>
                <a:cs typeface="Century Gothic"/>
              </a:rPr>
              <a:t>“OY” </a:t>
            </a:r>
            <a:r>
              <a:rPr sz="2800" spc="-5" dirty="0">
                <a:latin typeface="Century Gothic"/>
                <a:cs typeface="Century Gothic"/>
              </a:rPr>
              <a:t>and</a:t>
            </a:r>
            <a:r>
              <a:rPr sz="2800" spc="-50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“OI”  </a:t>
            </a:r>
            <a:r>
              <a:rPr sz="2800" spc="-10" dirty="0">
                <a:latin typeface="Century Gothic"/>
                <a:cs typeface="Century Gothic"/>
              </a:rPr>
              <a:t>words?</a:t>
            </a:r>
            <a:endParaRPr sz="2800">
              <a:latin typeface="Century Gothic"/>
              <a:cs typeface="Century Gothic"/>
            </a:endParaRPr>
          </a:p>
          <a:p>
            <a:pPr marL="12700">
              <a:lnSpc>
                <a:spcPts val="3300"/>
              </a:lnSpc>
            </a:pPr>
            <a:r>
              <a:rPr sz="2800" spc="-5" dirty="0">
                <a:latin typeface="Century Gothic"/>
                <a:cs typeface="Century Gothic"/>
              </a:rPr>
              <a:t>Do </a:t>
            </a:r>
            <a:r>
              <a:rPr sz="2800" dirty="0">
                <a:latin typeface="Century Gothic"/>
                <a:cs typeface="Century Gothic"/>
              </a:rPr>
              <a:t>they </a:t>
            </a:r>
            <a:r>
              <a:rPr sz="2800" spc="-5" dirty="0">
                <a:latin typeface="Century Gothic"/>
                <a:cs typeface="Century Gothic"/>
              </a:rPr>
              <a:t>sound </a:t>
            </a:r>
            <a:r>
              <a:rPr sz="2800" dirty="0">
                <a:latin typeface="Century Gothic"/>
                <a:cs typeface="Century Gothic"/>
              </a:rPr>
              <a:t>the </a:t>
            </a:r>
            <a:r>
              <a:rPr sz="2800" spc="-5" dirty="0">
                <a:latin typeface="Century Gothic"/>
                <a:cs typeface="Century Gothic"/>
              </a:rPr>
              <a:t>same?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47199" y="994388"/>
            <a:ext cx="2470491" cy="26703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95650" y="268122"/>
            <a:ext cx="1461609" cy="517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46198" y="275263"/>
            <a:ext cx="5831840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sz="1800" spc="-5" dirty="0">
                <a:latin typeface="Century Gothic"/>
                <a:cs typeface="Century Gothic"/>
              </a:rPr>
              <a:t>Let’s </a:t>
            </a:r>
            <a:r>
              <a:rPr sz="1800" dirty="0">
                <a:latin typeface="Century Gothic"/>
                <a:cs typeface="Century Gothic"/>
              </a:rPr>
              <a:t>brainstorm some “OY” and “OI”</a:t>
            </a:r>
            <a:r>
              <a:rPr sz="1800" spc="-10" dirty="0">
                <a:latin typeface="Century Gothic"/>
                <a:cs typeface="Century Gothic"/>
              </a:rPr>
              <a:t> </a:t>
            </a:r>
            <a:r>
              <a:rPr sz="1800" spc="-5" dirty="0">
                <a:latin typeface="Century Gothic"/>
                <a:cs typeface="Century Gothic"/>
              </a:rPr>
              <a:t>words.</a:t>
            </a:r>
            <a:endParaRPr sz="1800">
              <a:latin typeface="Century Gothic"/>
              <a:cs typeface="Century Gothic"/>
            </a:endParaRPr>
          </a:p>
          <a:p>
            <a:pPr marL="12700">
              <a:lnSpc>
                <a:spcPts val="2130"/>
              </a:lnSpc>
            </a:pPr>
            <a:r>
              <a:rPr sz="1800" spc="-5" dirty="0">
                <a:latin typeface="Century Gothic"/>
                <a:cs typeface="Century Gothic"/>
              </a:rPr>
              <a:t>What </a:t>
            </a:r>
            <a:r>
              <a:rPr sz="1800" dirty="0">
                <a:latin typeface="Century Gothic"/>
                <a:cs typeface="Century Gothic"/>
              </a:rPr>
              <a:t>can </a:t>
            </a:r>
            <a:r>
              <a:rPr sz="1800" spc="-5" dirty="0">
                <a:latin typeface="Century Gothic"/>
                <a:cs typeface="Century Gothic"/>
              </a:rPr>
              <a:t>you </a:t>
            </a:r>
            <a:r>
              <a:rPr sz="1800" dirty="0">
                <a:latin typeface="Century Gothic"/>
                <a:cs typeface="Century Gothic"/>
              </a:rPr>
              <a:t>think of? </a:t>
            </a:r>
            <a:r>
              <a:rPr sz="1800" spc="-15" dirty="0">
                <a:latin typeface="Century Gothic"/>
                <a:cs typeface="Century Gothic"/>
              </a:rPr>
              <a:t>Write </a:t>
            </a:r>
            <a:r>
              <a:rPr sz="1800" dirty="0">
                <a:latin typeface="Century Gothic"/>
                <a:cs typeface="Century Gothic"/>
              </a:rPr>
              <a:t>them in the </a:t>
            </a:r>
            <a:r>
              <a:rPr sz="1800" spc="-5" dirty="0">
                <a:latin typeface="Century Gothic"/>
                <a:cs typeface="Century Gothic"/>
              </a:rPr>
              <a:t>box</a:t>
            </a:r>
            <a:r>
              <a:rPr sz="1800" dirty="0">
                <a:latin typeface="Century Gothic"/>
                <a:cs typeface="Century Gothic"/>
              </a:rPr>
              <a:t> </a:t>
            </a:r>
            <a:r>
              <a:rPr sz="1800" spc="-5" dirty="0">
                <a:latin typeface="Century Gothic"/>
                <a:cs typeface="Century Gothic"/>
              </a:rPr>
              <a:t>below.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8600" y="1263535"/>
            <a:ext cx="8682642" cy="35162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95650" y="268122"/>
            <a:ext cx="1461609" cy="517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11790" y="3248691"/>
            <a:ext cx="4514923" cy="23414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28965" y="5796050"/>
            <a:ext cx="430267" cy="3777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66767" y="5981723"/>
            <a:ext cx="133350" cy="263525"/>
          </a:xfrm>
          <a:custGeom>
            <a:avLst/>
            <a:gdLst/>
            <a:ahLst/>
            <a:cxnLst/>
            <a:rect l="l" t="t" r="r" b="b"/>
            <a:pathLst>
              <a:path w="133350" h="263525">
                <a:moveTo>
                  <a:pt x="17293" y="204126"/>
                </a:moveTo>
                <a:lnTo>
                  <a:pt x="11885" y="206212"/>
                </a:lnTo>
                <a:lnTo>
                  <a:pt x="7062" y="211502"/>
                </a:lnTo>
                <a:lnTo>
                  <a:pt x="3599" y="218540"/>
                </a:lnTo>
                <a:lnTo>
                  <a:pt x="2273" y="225873"/>
                </a:lnTo>
                <a:lnTo>
                  <a:pt x="9310" y="243216"/>
                </a:lnTo>
                <a:lnTo>
                  <a:pt x="25938" y="254762"/>
                </a:lnTo>
                <a:lnTo>
                  <a:pt x="45433" y="261190"/>
                </a:lnTo>
                <a:lnTo>
                  <a:pt x="61071" y="263182"/>
                </a:lnTo>
                <a:lnTo>
                  <a:pt x="90207" y="257553"/>
                </a:lnTo>
                <a:lnTo>
                  <a:pt x="112882" y="240688"/>
                </a:lnTo>
                <a:lnTo>
                  <a:pt x="123901" y="219663"/>
                </a:lnTo>
                <a:lnTo>
                  <a:pt x="63917" y="219663"/>
                </a:lnTo>
                <a:lnTo>
                  <a:pt x="49237" y="217235"/>
                </a:lnTo>
                <a:lnTo>
                  <a:pt x="37011" y="211894"/>
                </a:lnTo>
                <a:lnTo>
                  <a:pt x="26581" y="206554"/>
                </a:lnTo>
                <a:lnTo>
                  <a:pt x="17293" y="204126"/>
                </a:lnTo>
                <a:close/>
              </a:path>
              <a:path w="133350" h="263525">
                <a:moveTo>
                  <a:pt x="132830" y="168542"/>
                </a:moveTo>
                <a:lnTo>
                  <a:pt x="95521" y="168542"/>
                </a:lnTo>
                <a:lnTo>
                  <a:pt x="95521" y="180284"/>
                </a:lnTo>
                <a:lnTo>
                  <a:pt x="93134" y="197078"/>
                </a:lnTo>
                <a:lnTo>
                  <a:pt x="86521" y="209432"/>
                </a:lnTo>
                <a:lnTo>
                  <a:pt x="76507" y="217057"/>
                </a:lnTo>
                <a:lnTo>
                  <a:pt x="63917" y="219663"/>
                </a:lnTo>
                <a:lnTo>
                  <a:pt x="123901" y="219663"/>
                </a:lnTo>
                <a:lnTo>
                  <a:pt x="127592" y="212620"/>
                </a:lnTo>
                <a:lnTo>
                  <a:pt x="132830" y="173384"/>
                </a:lnTo>
                <a:lnTo>
                  <a:pt x="132830" y="168542"/>
                </a:lnTo>
                <a:close/>
              </a:path>
              <a:path w="133350" h="263525">
                <a:moveTo>
                  <a:pt x="61330" y="0"/>
                </a:moveTo>
                <a:lnTo>
                  <a:pt x="16548" y="29567"/>
                </a:lnTo>
                <a:lnTo>
                  <a:pt x="55" y="95674"/>
                </a:lnTo>
                <a:lnTo>
                  <a:pt x="0" y="97399"/>
                </a:lnTo>
                <a:lnTo>
                  <a:pt x="3416" y="132436"/>
                </a:lnTo>
                <a:lnTo>
                  <a:pt x="14016" y="162887"/>
                </a:lnTo>
                <a:lnTo>
                  <a:pt x="31953" y="184078"/>
                </a:lnTo>
                <a:lnTo>
                  <a:pt x="57449" y="192026"/>
                </a:lnTo>
                <a:lnTo>
                  <a:pt x="69435" y="190495"/>
                </a:lnTo>
                <a:lnTo>
                  <a:pt x="79724" y="185986"/>
                </a:lnTo>
                <a:lnTo>
                  <a:pt x="88265" y="178626"/>
                </a:lnTo>
                <a:lnTo>
                  <a:pt x="95004" y="168542"/>
                </a:lnTo>
                <a:lnTo>
                  <a:pt x="132830" y="168542"/>
                </a:lnTo>
                <a:lnTo>
                  <a:pt x="132830" y="146438"/>
                </a:lnTo>
                <a:lnTo>
                  <a:pt x="66245" y="146438"/>
                </a:lnTo>
                <a:lnTo>
                  <a:pt x="53516" y="142245"/>
                </a:lnTo>
                <a:lnTo>
                  <a:pt x="44457" y="131027"/>
                </a:lnTo>
                <a:lnTo>
                  <a:pt x="39041" y="114823"/>
                </a:lnTo>
                <a:lnTo>
                  <a:pt x="37241" y="95674"/>
                </a:lnTo>
                <a:lnTo>
                  <a:pt x="39041" y="78081"/>
                </a:lnTo>
                <a:lnTo>
                  <a:pt x="44457" y="61949"/>
                </a:lnTo>
                <a:lnTo>
                  <a:pt x="53516" y="50158"/>
                </a:lnTo>
                <a:lnTo>
                  <a:pt x="66245" y="45588"/>
                </a:lnTo>
                <a:lnTo>
                  <a:pt x="132830" y="45588"/>
                </a:lnTo>
                <a:lnTo>
                  <a:pt x="132815" y="29567"/>
                </a:lnTo>
                <a:lnTo>
                  <a:pt x="131985" y="22794"/>
                </a:lnTo>
                <a:lnTo>
                  <a:pt x="95521" y="22794"/>
                </a:lnTo>
                <a:lnTo>
                  <a:pt x="89016" y="12818"/>
                </a:lnTo>
                <a:lnTo>
                  <a:pt x="80565" y="5695"/>
                </a:lnTo>
                <a:lnTo>
                  <a:pt x="71044" y="1423"/>
                </a:lnTo>
                <a:lnTo>
                  <a:pt x="61330" y="0"/>
                </a:lnTo>
                <a:close/>
              </a:path>
              <a:path w="133350" h="263525">
                <a:moveTo>
                  <a:pt x="132830" y="45588"/>
                </a:moveTo>
                <a:lnTo>
                  <a:pt x="66245" y="45588"/>
                </a:lnTo>
                <a:lnTo>
                  <a:pt x="79454" y="50284"/>
                </a:lnTo>
                <a:lnTo>
                  <a:pt x="88559" y="62428"/>
                </a:lnTo>
                <a:lnTo>
                  <a:pt x="93825" y="79105"/>
                </a:lnTo>
                <a:lnTo>
                  <a:pt x="95521" y="97399"/>
                </a:lnTo>
                <a:lnTo>
                  <a:pt x="93752" y="115260"/>
                </a:lnTo>
                <a:lnTo>
                  <a:pt x="88364" y="130984"/>
                </a:lnTo>
                <a:lnTo>
                  <a:pt x="79236" y="142175"/>
                </a:lnTo>
                <a:lnTo>
                  <a:pt x="66245" y="146438"/>
                </a:lnTo>
                <a:lnTo>
                  <a:pt x="132830" y="146438"/>
                </a:lnTo>
                <a:lnTo>
                  <a:pt x="132830" y="45588"/>
                </a:lnTo>
                <a:close/>
              </a:path>
              <a:path w="133350" h="263525">
                <a:moveTo>
                  <a:pt x="114176" y="2069"/>
                </a:moveTo>
                <a:lnTo>
                  <a:pt x="107219" y="3462"/>
                </a:lnTo>
                <a:lnTo>
                  <a:pt x="101841" y="7511"/>
                </a:lnTo>
                <a:lnTo>
                  <a:pt x="97967" y="14020"/>
                </a:lnTo>
                <a:lnTo>
                  <a:pt x="95521" y="22794"/>
                </a:lnTo>
                <a:lnTo>
                  <a:pt x="131985" y="22794"/>
                </a:lnTo>
                <a:lnTo>
                  <a:pt x="131445" y="18386"/>
                </a:lnTo>
                <a:lnTo>
                  <a:pt x="127583" y="9667"/>
                </a:lnTo>
                <a:lnTo>
                  <a:pt x="121681" y="4055"/>
                </a:lnTo>
                <a:lnTo>
                  <a:pt x="114176" y="2069"/>
                </a:lnTo>
                <a:close/>
              </a:path>
            </a:pathLst>
          </a:custGeom>
          <a:solidFill>
            <a:srgbClr val="ED21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17749" y="5981720"/>
            <a:ext cx="122795" cy="1899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24491" y="5817724"/>
            <a:ext cx="117271" cy="1199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85387" y="5903660"/>
            <a:ext cx="133350" cy="270510"/>
          </a:xfrm>
          <a:custGeom>
            <a:avLst/>
            <a:gdLst/>
            <a:ahLst/>
            <a:cxnLst/>
            <a:rect l="l" t="t" r="r" b="b"/>
            <a:pathLst>
              <a:path w="133350" h="270510">
                <a:moveTo>
                  <a:pt x="60102" y="78055"/>
                </a:moveTo>
                <a:lnTo>
                  <a:pt x="33771" y="86636"/>
                </a:lnTo>
                <a:lnTo>
                  <a:pt x="14993" y="109143"/>
                </a:lnTo>
                <a:lnTo>
                  <a:pt x="3744" y="140717"/>
                </a:lnTo>
                <a:lnTo>
                  <a:pt x="0" y="176502"/>
                </a:lnTo>
                <a:lnTo>
                  <a:pt x="4312" y="210940"/>
                </a:lnTo>
                <a:lnTo>
                  <a:pt x="16615" y="240911"/>
                </a:lnTo>
                <a:lnTo>
                  <a:pt x="35960" y="262075"/>
                </a:lnTo>
                <a:lnTo>
                  <a:pt x="61396" y="270094"/>
                </a:lnTo>
                <a:lnTo>
                  <a:pt x="71111" y="268669"/>
                </a:lnTo>
                <a:lnTo>
                  <a:pt x="80632" y="264394"/>
                </a:lnTo>
                <a:lnTo>
                  <a:pt x="89083" y="257270"/>
                </a:lnTo>
                <a:lnTo>
                  <a:pt x="95589" y="247300"/>
                </a:lnTo>
                <a:lnTo>
                  <a:pt x="132051" y="247300"/>
                </a:lnTo>
                <a:lnTo>
                  <a:pt x="132833" y="240911"/>
                </a:lnTo>
                <a:lnTo>
                  <a:pt x="132897" y="224505"/>
                </a:lnTo>
                <a:lnTo>
                  <a:pt x="66325" y="224505"/>
                </a:lnTo>
                <a:lnTo>
                  <a:pt x="53594" y="219933"/>
                </a:lnTo>
                <a:lnTo>
                  <a:pt x="44530" y="208140"/>
                </a:lnTo>
                <a:lnTo>
                  <a:pt x="39110" y="192007"/>
                </a:lnTo>
                <a:lnTo>
                  <a:pt x="37308" y="174419"/>
                </a:lnTo>
                <a:lnTo>
                  <a:pt x="39110" y="156578"/>
                </a:lnTo>
                <a:lnTo>
                  <a:pt x="44530" y="140225"/>
                </a:lnTo>
                <a:lnTo>
                  <a:pt x="53594" y="128275"/>
                </a:lnTo>
                <a:lnTo>
                  <a:pt x="66325" y="123643"/>
                </a:lnTo>
                <a:lnTo>
                  <a:pt x="132897" y="123643"/>
                </a:lnTo>
                <a:lnTo>
                  <a:pt x="132897" y="95329"/>
                </a:lnTo>
                <a:lnTo>
                  <a:pt x="95589" y="95329"/>
                </a:lnTo>
                <a:lnTo>
                  <a:pt x="87712" y="87822"/>
                </a:lnTo>
                <a:lnTo>
                  <a:pt x="79010" y="82418"/>
                </a:lnTo>
                <a:lnTo>
                  <a:pt x="69726" y="79151"/>
                </a:lnTo>
                <a:lnTo>
                  <a:pt x="60102" y="78055"/>
                </a:lnTo>
                <a:close/>
              </a:path>
              <a:path w="133350" h="270510">
                <a:moveTo>
                  <a:pt x="132051" y="247300"/>
                </a:moveTo>
                <a:lnTo>
                  <a:pt x="95589" y="247300"/>
                </a:lnTo>
                <a:lnTo>
                  <a:pt x="98034" y="256074"/>
                </a:lnTo>
                <a:lnTo>
                  <a:pt x="101907" y="262583"/>
                </a:lnTo>
                <a:lnTo>
                  <a:pt x="107285" y="266631"/>
                </a:lnTo>
                <a:lnTo>
                  <a:pt x="114242" y="268024"/>
                </a:lnTo>
                <a:lnTo>
                  <a:pt x="121747" y="266036"/>
                </a:lnTo>
                <a:lnTo>
                  <a:pt x="127650" y="260420"/>
                </a:lnTo>
                <a:lnTo>
                  <a:pt x="131513" y="251697"/>
                </a:lnTo>
                <a:lnTo>
                  <a:pt x="132051" y="247300"/>
                </a:lnTo>
                <a:close/>
              </a:path>
              <a:path w="133350" h="270510">
                <a:moveTo>
                  <a:pt x="132897" y="123643"/>
                </a:moveTo>
                <a:lnTo>
                  <a:pt x="66325" y="123643"/>
                </a:lnTo>
                <a:lnTo>
                  <a:pt x="79313" y="127906"/>
                </a:lnTo>
                <a:lnTo>
                  <a:pt x="88437" y="139099"/>
                </a:lnTo>
                <a:lnTo>
                  <a:pt x="93821" y="154826"/>
                </a:lnTo>
                <a:lnTo>
                  <a:pt x="95589" y="172694"/>
                </a:lnTo>
                <a:lnTo>
                  <a:pt x="93892" y="190988"/>
                </a:lnTo>
                <a:lnTo>
                  <a:pt x="88627" y="207665"/>
                </a:lnTo>
                <a:lnTo>
                  <a:pt x="79526" y="219809"/>
                </a:lnTo>
                <a:lnTo>
                  <a:pt x="66325" y="224505"/>
                </a:lnTo>
                <a:lnTo>
                  <a:pt x="132897" y="224505"/>
                </a:lnTo>
                <a:lnTo>
                  <a:pt x="132897" y="123643"/>
                </a:lnTo>
                <a:close/>
              </a:path>
              <a:path w="133350" h="270510">
                <a:moveTo>
                  <a:pt x="114242" y="0"/>
                </a:moveTo>
                <a:lnTo>
                  <a:pt x="106738" y="1986"/>
                </a:lnTo>
                <a:lnTo>
                  <a:pt x="100835" y="7599"/>
                </a:lnTo>
                <a:lnTo>
                  <a:pt x="96973" y="16321"/>
                </a:lnTo>
                <a:lnTo>
                  <a:pt x="95589" y="27636"/>
                </a:lnTo>
                <a:lnTo>
                  <a:pt x="95589" y="95329"/>
                </a:lnTo>
                <a:lnTo>
                  <a:pt x="132897" y="95329"/>
                </a:lnTo>
                <a:lnTo>
                  <a:pt x="132897" y="27636"/>
                </a:lnTo>
                <a:lnTo>
                  <a:pt x="131513" y="16321"/>
                </a:lnTo>
                <a:lnTo>
                  <a:pt x="127650" y="7599"/>
                </a:lnTo>
                <a:lnTo>
                  <a:pt x="121747" y="1986"/>
                </a:lnTo>
                <a:lnTo>
                  <a:pt x="114242" y="0"/>
                </a:lnTo>
                <a:close/>
              </a:path>
            </a:pathLst>
          </a:custGeom>
          <a:solidFill>
            <a:srgbClr val="ED21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47032" y="5909185"/>
            <a:ext cx="42545" cy="56515"/>
          </a:xfrm>
          <a:custGeom>
            <a:avLst/>
            <a:gdLst/>
            <a:ahLst/>
            <a:cxnLst/>
            <a:rect l="l" t="t" r="r" b="b"/>
            <a:pathLst>
              <a:path w="42545" h="56514">
                <a:moveTo>
                  <a:pt x="20984" y="0"/>
                </a:moveTo>
                <a:lnTo>
                  <a:pt x="13006" y="2271"/>
                </a:lnTo>
                <a:lnTo>
                  <a:pt x="6314" y="8332"/>
                </a:lnTo>
                <a:lnTo>
                  <a:pt x="1712" y="17049"/>
                </a:lnTo>
                <a:lnTo>
                  <a:pt x="0" y="27291"/>
                </a:lnTo>
                <a:lnTo>
                  <a:pt x="1712" y="38178"/>
                </a:lnTo>
                <a:lnTo>
                  <a:pt x="6314" y="47318"/>
                </a:lnTo>
                <a:lnTo>
                  <a:pt x="13006" y="53609"/>
                </a:lnTo>
                <a:lnTo>
                  <a:pt x="20984" y="55950"/>
                </a:lnTo>
                <a:lnTo>
                  <a:pt x="29180" y="53657"/>
                </a:lnTo>
                <a:lnTo>
                  <a:pt x="35846" y="47447"/>
                </a:lnTo>
                <a:lnTo>
                  <a:pt x="40327" y="38324"/>
                </a:lnTo>
                <a:lnTo>
                  <a:pt x="41967" y="27291"/>
                </a:lnTo>
                <a:lnTo>
                  <a:pt x="40254" y="16903"/>
                </a:lnTo>
                <a:lnTo>
                  <a:pt x="35652" y="8202"/>
                </a:lnTo>
                <a:lnTo>
                  <a:pt x="28961" y="2223"/>
                </a:lnTo>
                <a:lnTo>
                  <a:pt x="20984" y="0"/>
                </a:lnTo>
                <a:close/>
              </a:path>
            </a:pathLst>
          </a:custGeom>
          <a:solidFill>
            <a:srgbClr val="ED21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49362" y="5983793"/>
            <a:ext cx="37465" cy="187960"/>
          </a:xfrm>
          <a:custGeom>
            <a:avLst/>
            <a:gdLst/>
            <a:ahLst/>
            <a:cxnLst/>
            <a:rect l="l" t="t" r="r" b="b"/>
            <a:pathLst>
              <a:path w="37464" h="187960">
                <a:moveTo>
                  <a:pt x="18655" y="0"/>
                </a:moveTo>
                <a:lnTo>
                  <a:pt x="11150" y="1985"/>
                </a:lnTo>
                <a:lnTo>
                  <a:pt x="5247" y="7597"/>
                </a:lnTo>
                <a:lnTo>
                  <a:pt x="1384" y="16316"/>
                </a:lnTo>
                <a:lnTo>
                  <a:pt x="0" y="27624"/>
                </a:lnTo>
                <a:lnTo>
                  <a:pt x="0" y="160250"/>
                </a:lnTo>
                <a:lnTo>
                  <a:pt x="1384" y="171567"/>
                </a:lnTo>
                <a:lnTo>
                  <a:pt x="5247" y="180293"/>
                </a:lnTo>
                <a:lnTo>
                  <a:pt x="11150" y="185911"/>
                </a:lnTo>
                <a:lnTo>
                  <a:pt x="18655" y="187899"/>
                </a:lnTo>
                <a:lnTo>
                  <a:pt x="26159" y="185911"/>
                </a:lnTo>
                <a:lnTo>
                  <a:pt x="32061" y="180293"/>
                </a:lnTo>
                <a:lnTo>
                  <a:pt x="35924" y="171567"/>
                </a:lnTo>
                <a:lnTo>
                  <a:pt x="37308" y="160250"/>
                </a:lnTo>
                <a:lnTo>
                  <a:pt x="37308" y="27624"/>
                </a:lnTo>
                <a:lnTo>
                  <a:pt x="35924" y="16316"/>
                </a:lnTo>
                <a:lnTo>
                  <a:pt x="32061" y="7597"/>
                </a:lnTo>
                <a:lnTo>
                  <a:pt x="26159" y="1985"/>
                </a:lnTo>
                <a:lnTo>
                  <a:pt x="18655" y="0"/>
                </a:lnTo>
                <a:close/>
              </a:path>
            </a:pathLst>
          </a:custGeom>
          <a:solidFill>
            <a:srgbClr val="ED21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00873" y="5920591"/>
            <a:ext cx="413410" cy="25213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411790" y="3232188"/>
            <a:ext cx="4536133" cy="2387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455739" y="6208940"/>
            <a:ext cx="4451350" cy="247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15" dirty="0">
                <a:latin typeface="Calibri"/>
                <a:cs typeface="Calibri"/>
              </a:rPr>
              <a:t>Visit </a:t>
            </a:r>
            <a:r>
              <a:rPr sz="1450" spc="25" dirty="0">
                <a:latin typeface="Calibri"/>
                <a:cs typeface="Calibri"/>
                <a:hlinkClick r:id="rId10"/>
              </a:rPr>
              <a:t>www.readinga-z.com </a:t>
            </a:r>
            <a:r>
              <a:rPr sz="1150" spc="15" dirty="0">
                <a:latin typeface="Calibri"/>
                <a:cs typeface="Calibri"/>
              </a:rPr>
              <a:t>for </a:t>
            </a:r>
            <a:r>
              <a:rPr sz="1150" spc="5" dirty="0">
                <a:latin typeface="Calibri"/>
                <a:cs typeface="Calibri"/>
              </a:rPr>
              <a:t>thousands </a:t>
            </a:r>
            <a:r>
              <a:rPr sz="1150" spc="25" dirty="0">
                <a:latin typeface="Calibri"/>
                <a:cs typeface="Calibri"/>
              </a:rPr>
              <a:t>of </a:t>
            </a:r>
            <a:r>
              <a:rPr sz="1150" spc="10" dirty="0">
                <a:latin typeface="Calibri"/>
                <a:cs typeface="Calibri"/>
              </a:rPr>
              <a:t>books </a:t>
            </a:r>
            <a:r>
              <a:rPr sz="1150" spc="30" dirty="0">
                <a:latin typeface="Calibri"/>
                <a:cs typeface="Calibri"/>
              </a:rPr>
              <a:t>and</a:t>
            </a:r>
            <a:r>
              <a:rPr sz="1150" spc="240" dirty="0">
                <a:latin typeface="Calibri"/>
                <a:cs typeface="Calibri"/>
              </a:rPr>
              <a:t> </a:t>
            </a:r>
            <a:r>
              <a:rPr sz="1150" spc="0" dirty="0">
                <a:latin typeface="Calibri"/>
                <a:cs typeface="Calibri"/>
              </a:rPr>
              <a:t>materials.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97227" y="2223718"/>
            <a:ext cx="3763645" cy="810260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90"/>
              </a:spcBef>
            </a:pPr>
            <a:r>
              <a:rPr sz="3200" spc="-55" dirty="0">
                <a:latin typeface="Calibri"/>
                <a:cs typeface="Calibri"/>
              </a:rPr>
              <a:t>Toys </a:t>
            </a:r>
            <a:r>
              <a:rPr sz="3200" spc="40" dirty="0">
                <a:latin typeface="Calibri"/>
                <a:cs typeface="Calibri"/>
              </a:rPr>
              <a:t>for</a:t>
            </a:r>
            <a:r>
              <a:rPr sz="3200" spc="-13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Boys</a:t>
            </a:r>
            <a:endParaRPr sz="3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45"/>
              </a:spcBef>
            </a:pPr>
            <a:r>
              <a:rPr sz="1250" i="1" spc="155" dirty="0">
                <a:latin typeface="Calibri"/>
                <a:cs typeface="Calibri"/>
              </a:rPr>
              <a:t>A </a:t>
            </a:r>
            <a:r>
              <a:rPr sz="1250" i="1" spc="40" dirty="0">
                <a:latin typeface="Calibri"/>
                <a:cs typeface="Calibri"/>
              </a:rPr>
              <a:t>Reading </a:t>
            </a:r>
            <a:r>
              <a:rPr sz="1250" i="1" spc="100" dirty="0">
                <a:latin typeface="Calibri"/>
                <a:cs typeface="Calibri"/>
              </a:rPr>
              <a:t>A–Z </a:t>
            </a:r>
            <a:r>
              <a:rPr sz="1250" i="1" spc="65" dirty="0">
                <a:latin typeface="Calibri"/>
                <a:cs typeface="Calibri"/>
              </a:rPr>
              <a:t>Decodable </a:t>
            </a:r>
            <a:r>
              <a:rPr sz="1250" i="1" spc="30" dirty="0">
                <a:latin typeface="Calibri"/>
                <a:cs typeface="Calibri"/>
              </a:rPr>
              <a:t>Book </a:t>
            </a:r>
            <a:r>
              <a:rPr sz="1250" i="1" spc="-114" dirty="0">
                <a:latin typeface="Calibri"/>
                <a:cs typeface="Calibri"/>
              </a:rPr>
              <a:t>• </a:t>
            </a:r>
            <a:r>
              <a:rPr sz="1250" i="1" spc="25" dirty="0">
                <a:latin typeface="Calibri"/>
                <a:cs typeface="Calibri"/>
              </a:rPr>
              <a:t>Word </a:t>
            </a:r>
            <a:r>
              <a:rPr sz="1250" i="1" spc="55" dirty="0">
                <a:latin typeface="Calibri"/>
                <a:cs typeface="Calibri"/>
              </a:rPr>
              <a:t>Count:</a:t>
            </a:r>
            <a:r>
              <a:rPr sz="1250" i="1" spc="130" dirty="0">
                <a:latin typeface="Calibri"/>
                <a:cs typeface="Calibri"/>
              </a:rPr>
              <a:t> </a:t>
            </a:r>
            <a:r>
              <a:rPr sz="1250" i="1" spc="5" dirty="0">
                <a:latin typeface="Calibri"/>
                <a:cs typeface="Calibri"/>
              </a:rPr>
              <a:t>234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72319" y="1321706"/>
            <a:ext cx="872744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Let’s read </a:t>
            </a:r>
            <a:r>
              <a:rPr sz="3200" dirty="0"/>
              <a:t>a </a:t>
            </a:r>
            <a:r>
              <a:rPr sz="3200" spc="-5" dirty="0"/>
              <a:t>book! Look out for </a:t>
            </a:r>
            <a:r>
              <a:rPr sz="3200" dirty="0"/>
              <a:t>“OY”</a:t>
            </a:r>
            <a:r>
              <a:rPr sz="3200" spc="30" dirty="0"/>
              <a:t> </a:t>
            </a:r>
            <a:r>
              <a:rPr sz="3200" spc="-5" dirty="0"/>
              <a:t>sounds!</a:t>
            </a:r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2298468" y="5690061"/>
            <a:ext cx="4900352" cy="9601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95650" y="268122"/>
            <a:ext cx="1461609" cy="517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3454" y="311727"/>
            <a:ext cx="4364182" cy="17145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3454" y="311728"/>
            <a:ext cx="4364355" cy="1715135"/>
          </a:xfrm>
          <a:custGeom>
            <a:avLst/>
            <a:gdLst/>
            <a:ahLst/>
            <a:cxnLst/>
            <a:rect l="l" t="t" r="r" b="b"/>
            <a:pathLst>
              <a:path w="4364355" h="1715135">
                <a:moveTo>
                  <a:pt x="0" y="1714506"/>
                </a:moveTo>
                <a:lnTo>
                  <a:pt x="4364181" y="1714506"/>
                </a:lnTo>
                <a:lnTo>
                  <a:pt x="4364181" y="0"/>
                </a:lnTo>
                <a:lnTo>
                  <a:pt x="0" y="0"/>
                </a:lnTo>
                <a:lnTo>
                  <a:pt x="0" y="1714506"/>
                </a:lnTo>
                <a:close/>
              </a:path>
            </a:pathLst>
          </a:custGeom>
          <a:ln w="865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915171" y="2983356"/>
            <a:ext cx="85725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spc="-15" dirty="0">
                <a:solidFill>
                  <a:srgbClr val="231F20"/>
                </a:solidFill>
                <a:latin typeface="Calibri"/>
                <a:cs typeface="Calibri"/>
              </a:rPr>
              <a:t>3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0754" y="2153734"/>
            <a:ext cx="3014345" cy="9906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15595" marR="193675">
              <a:lnSpc>
                <a:spcPct val="121800"/>
              </a:lnSpc>
              <a:spcBef>
                <a:spcPts val="90"/>
              </a:spcBef>
            </a:pPr>
            <a:r>
              <a:rPr sz="1400" spc="-25" dirty="0">
                <a:solidFill>
                  <a:srgbClr val="231F20"/>
                </a:solidFill>
                <a:latin typeface="Calibri"/>
                <a:cs typeface="Calibri"/>
              </a:rPr>
              <a:t>Most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boys </a:t>
            </a:r>
            <a:r>
              <a:rPr sz="1400" spc="-25" dirty="0">
                <a:solidFill>
                  <a:srgbClr val="231F20"/>
                </a:solidFill>
                <a:latin typeface="Calibri"/>
                <a:cs typeface="Calibri"/>
              </a:rPr>
              <a:t>like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400" spc="50" dirty="0">
                <a:solidFill>
                  <a:srgbClr val="231F20"/>
                </a:solidFill>
                <a:latin typeface="Calibri"/>
                <a:cs typeface="Calibri"/>
              </a:rPr>
              <a:t>play </a:t>
            </a:r>
            <a:r>
              <a:rPr sz="1400" spc="-15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toys.  </a:t>
            </a:r>
            <a:r>
              <a:rPr sz="1400" spc="-25" dirty="0">
                <a:solidFill>
                  <a:srgbClr val="231F20"/>
                </a:solidFill>
                <a:latin typeface="Calibri"/>
                <a:cs typeface="Calibri"/>
              </a:rPr>
              <a:t>But </a:t>
            </a: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not</a:t>
            </a:r>
            <a:r>
              <a:rPr sz="1400" spc="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231F20"/>
                </a:solidFill>
                <a:latin typeface="Calibri"/>
                <a:cs typeface="Calibri"/>
              </a:rPr>
              <a:t>Roy.</a:t>
            </a:r>
            <a:endParaRPr sz="1400">
              <a:latin typeface="Calibri"/>
              <a:cs typeface="Calibri"/>
            </a:endParaRPr>
          </a:p>
          <a:p>
            <a:pPr marL="315595">
              <a:lnSpc>
                <a:spcPct val="100000"/>
              </a:lnSpc>
              <a:spcBef>
                <a:spcPts val="370"/>
              </a:spcBef>
            </a:pP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He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was the only </a:t>
            </a:r>
            <a:r>
              <a:rPr sz="1400" spc="55" dirty="0">
                <a:solidFill>
                  <a:srgbClr val="231F20"/>
                </a:solidFill>
                <a:latin typeface="Calibri"/>
                <a:cs typeface="Calibri"/>
              </a:rPr>
              <a:t>boy </a:t>
            </a:r>
            <a:r>
              <a:rPr sz="1400" spc="-15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400" spc="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no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toys.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550" spc="-15" dirty="0">
                <a:solidFill>
                  <a:srgbClr val="231F20"/>
                </a:solidFill>
                <a:latin typeface="Articulate Narrow"/>
                <a:cs typeface="Articulate Narrow"/>
              </a:rPr>
              <a:t>Toys </a:t>
            </a:r>
            <a:r>
              <a:rPr sz="550" spc="-5" dirty="0">
                <a:solidFill>
                  <a:srgbClr val="231F20"/>
                </a:solidFill>
                <a:latin typeface="Articulate Narrow"/>
                <a:cs typeface="Articulate Narrow"/>
              </a:rPr>
              <a:t>for Boys • Dipthong</a:t>
            </a:r>
            <a:r>
              <a:rPr sz="550" dirty="0">
                <a:solidFill>
                  <a:srgbClr val="231F20"/>
                </a:solidFill>
                <a:latin typeface="Articulate Narrow"/>
                <a:cs typeface="Articulate Narrow"/>
              </a:rPr>
              <a:t> </a:t>
            </a:r>
            <a:r>
              <a:rPr sz="550" spc="-20" dirty="0">
                <a:solidFill>
                  <a:srgbClr val="231F20"/>
                </a:solidFill>
                <a:latin typeface="Articulate Narrow"/>
                <a:cs typeface="Articulate Narrow"/>
              </a:rPr>
              <a:t>/oi/</a:t>
            </a:r>
            <a:endParaRPr sz="550">
              <a:latin typeface="Articulate Narrow"/>
              <a:cs typeface="Articulate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46857" y="3688832"/>
            <a:ext cx="4359473" cy="17082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46858" y="3688832"/>
            <a:ext cx="4359910" cy="1708785"/>
          </a:xfrm>
          <a:custGeom>
            <a:avLst/>
            <a:gdLst/>
            <a:ahLst/>
            <a:cxnLst/>
            <a:rect l="l" t="t" r="r" b="b"/>
            <a:pathLst>
              <a:path w="4359909" h="1708785">
                <a:moveTo>
                  <a:pt x="0" y="1708221"/>
                </a:moveTo>
                <a:lnTo>
                  <a:pt x="4359471" y="1708221"/>
                </a:lnTo>
                <a:lnTo>
                  <a:pt x="4359471" y="0"/>
                </a:lnTo>
                <a:lnTo>
                  <a:pt x="0" y="0"/>
                </a:lnTo>
                <a:lnTo>
                  <a:pt x="0" y="1708221"/>
                </a:lnTo>
                <a:close/>
              </a:path>
            </a:pathLst>
          </a:custGeom>
          <a:ln w="904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132706" y="5531236"/>
            <a:ext cx="3618865" cy="8051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429259">
              <a:lnSpc>
                <a:spcPct val="121800"/>
              </a:lnSpc>
              <a:spcBef>
                <a:spcPts val="90"/>
              </a:spcBef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Roy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thought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toys </a:t>
            </a:r>
            <a:r>
              <a:rPr sz="1400" spc="75" dirty="0">
                <a:solidFill>
                  <a:srgbClr val="231F20"/>
                </a:solidFill>
                <a:latin typeface="Calibri"/>
                <a:cs typeface="Calibri"/>
              </a:rPr>
              <a:t>made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too </a:t>
            </a:r>
            <a:r>
              <a:rPr sz="1400" spc="40" dirty="0">
                <a:solidFill>
                  <a:srgbClr val="231F20"/>
                </a:solidFill>
                <a:latin typeface="Calibri"/>
                <a:cs typeface="Calibri"/>
              </a:rPr>
              <a:t>much </a:t>
            </a:r>
            <a:r>
              <a:rPr sz="1400" spc="0" dirty="0">
                <a:solidFill>
                  <a:srgbClr val="231F20"/>
                </a:solidFill>
                <a:latin typeface="Calibri"/>
                <a:cs typeface="Calibri"/>
              </a:rPr>
              <a:t>noise. 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He thought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they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cost</a:t>
            </a:r>
            <a:r>
              <a:rPr sz="1400" spc="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too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much.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He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did </a:t>
            </a: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not </a:t>
            </a:r>
            <a:r>
              <a:rPr sz="1400" spc="55" dirty="0">
                <a:solidFill>
                  <a:srgbClr val="231F20"/>
                </a:solidFill>
                <a:latin typeface="Calibri"/>
                <a:cs typeface="Calibri"/>
              </a:rPr>
              <a:t>see </a:t>
            </a:r>
            <a:r>
              <a:rPr sz="1400" spc="60" dirty="0">
                <a:solidFill>
                  <a:srgbClr val="231F20"/>
                </a:solidFill>
                <a:latin typeface="Calibri"/>
                <a:cs typeface="Calibri"/>
              </a:rPr>
              <a:t>any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point 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400" spc="50" dirty="0">
                <a:solidFill>
                  <a:srgbClr val="231F20"/>
                </a:solidFill>
                <a:latin typeface="Calibri"/>
                <a:cs typeface="Calibri"/>
              </a:rPr>
              <a:t>playing </a:t>
            </a:r>
            <a:r>
              <a:rPr sz="1400" spc="-15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40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toys.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29638" y="6360846"/>
            <a:ext cx="83820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spc="-25" dirty="0">
                <a:solidFill>
                  <a:srgbClr val="231F20"/>
                </a:solidFill>
                <a:latin typeface="Calibri"/>
                <a:cs typeface="Calibri"/>
              </a:rPr>
              <a:t>4</a:t>
            </a:r>
            <a:endParaRPr sz="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95650" y="268122"/>
            <a:ext cx="1461609" cy="517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2286" y="279271"/>
            <a:ext cx="3903743" cy="17578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2278" y="279264"/>
            <a:ext cx="3903979" cy="1758314"/>
          </a:xfrm>
          <a:custGeom>
            <a:avLst/>
            <a:gdLst/>
            <a:ahLst/>
            <a:cxnLst/>
            <a:rect l="l" t="t" r="r" b="b"/>
            <a:pathLst>
              <a:path w="3903979" h="1758314">
                <a:moveTo>
                  <a:pt x="0" y="1757887"/>
                </a:moveTo>
                <a:lnTo>
                  <a:pt x="3903750" y="1757887"/>
                </a:lnTo>
                <a:lnTo>
                  <a:pt x="3903750" y="0"/>
                </a:lnTo>
                <a:lnTo>
                  <a:pt x="0" y="0"/>
                </a:lnTo>
                <a:lnTo>
                  <a:pt x="0" y="1757887"/>
                </a:lnTo>
                <a:close/>
              </a:path>
            </a:pathLst>
          </a:custGeom>
          <a:ln w="801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398860" y="2670078"/>
            <a:ext cx="80010" cy="1562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50" spc="-5" dirty="0">
                <a:solidFill>
                  <a:srgbClr val="231F20"/>
                </a:solidFill>
                <a:latin typeface="Calibri"/>
                <a:cs typeface="Calibri"/>
              </a:rPr>
              <a:t>5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5570" y="2159815"/>
            <a:ext cx="3433445" cy="6572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83845">
              <a:lnSpc>
                <a:spcPct val="100000"/>
              </a:lnSpc>
              <a:spcBef>
                <a:spcPts val="425"/>
              </a:spcBef>
            </a:pPr>
            <a:r>
              <a:rPr sz="1250" spc="25" dirty="0">
                <a:solidFill>
                  <a:srgbClr val="231F20"/>
                </a:solidFill>
                <a:latin typeface="Calibri"/>
                <a:cs typeface="Calibri"/>
              </a:rPr>
              <a:t>Roy </a:t>
            </a:r>
            <a:r>
              <a:rPr sz="1250" spc="35" dirty="0">
                <a:solidFill>
                  <a:srgbClr val="231F20"/>
                </a:solidFill>
                <a:latin typeface="Calibri"/>
                <a:cs typeface="Calibri"/>
              </a:rPr>
              <a:t>saw no </a:t>
            </a:r>
            <a:r>
              <a:rPr sz="1250" spc="40" dirty="0">
                <a:solidFill>
                  <a:srgbClr val="231F20"/>
                </a:solidFill>
                <a:latin typeface="Calibri"/>
                <a:cs typeface="Calibri"/>
              </a:rPr>
              <a:t>joy </a:t>
            </a:r>
            <a:r>
              <a:rPr sz="1250" spc="-20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250" spc="50" dirty="0">
                <a:solidFill>
                  <a:srgbClr val="231F20"/>
                </a:solidFill>
                <a:latin typeface="Calibri"/>
                <a:cs typeface="Calibri"/>
              </a:rPr>
              <a:t>playing </a:t>
            </a:r>
            <a:r>
              <a:rPr sz="1250" spc="-5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25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rgbClr val="231F20"/>
                </a:solidFill>
                <a:latin typeface="Calibri"/>
                <a:cs typeface="Calibri"/>
              </a:rPr>
              <a:t>toys.</a:t>
            </a:r>
            <a:endParaRPr sz="1250">
              <a:latin typeface="Calibri"/>
              <a:cs typeface="Calibri"/>
            </a:endParaRPr>
          </a:p>
          <a:p>
            <a:pPr marL="283845">
              <a:lnSpc>
                <a:spcPct val="100000"/>
              </a:lnSpc>
              <a:spcBef>
                <a:spcPts val="330"/>
              </a:spcBef>
            </a:pPr>
            <a:r>
              <a:rPr sz="1250" spc="30" dirty="0">
                <a:solidFill>
                  <a:srgbClr val="231F20"/>
                </a:solidFill>
                <a:latin typeface="Calibri"/>
                <a:cs typeface="Calibri"/>
              </a:rPr>
              <a:t>He</a:t>
            </a:r>
            <a:r>
              <a:rPr sz="1250" spc="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50" spc="30" dirty="0">
                <a:solidFill>
                  <a:srgbClr val="231F20"/>
                </a:solidFill>
                <a:latin typeface="Calibri"/>
                <a:cs typeface="Calibri"/>
              </a:rPr>
              <a:t>thought</a:t>
            </a:r>
            <a:r>
              <a:rPr sz="1250" spc="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50" spc="25" dirty="0">
                <a:solidFill>
                  <a:srgbClr val="231F20"/>
                </a:solidFill>
                <a:latin typeface="Calibri"/>
                <a:cs typeface="Calibri"/>
              </a:rPr>
              <a:t>only</a:t>
            </a:r>
            <a:r>
              <a:rPr sz="1250" spc="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50" spc="30" dirty="0">
                <a:solidFill>
                  <a:srgbClr val="231F20"/>
                </a:solidFill>
                <a:latin typeface="Calibri"/>
                <a:cs typeface="Calibri"/>
              </a:rPr>
              <a:t>spoiled</a:t>
            </a:r>
            <a:r>
              <a:rPr sz="1250" spc="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50" spc="30" dirty="0">
                <a:solidFill>
                  <a:srgbClr val="231F20"/>
                </a:solidFill>
                <a:latin typeface="Calibri"/>
                <a:cs typeface="Calibri"/>
              </a:rPr>
              <a:t>boys</a:t>
            </a:r>
            <a:r>
              <a:rPr sz="1250" spc="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231F20"/>
                </a:solidFill>
                <a:latin typeface="Calibri"/>
                <a:cs typeface="Calibri"/>
              </a:rPr>
              <a:t>play</a:t>
            </a:r>
            <a:r>
              <a:rPr sz="1250" spc="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50" spc="-5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250" spc="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rgbClr val="231F20"/>
                </a:solidFill>
                <a:latin typeface="Calibri"/>
                <a:cs typeface="Calibri"/>
              </a:rPr>
              <a:t>toys.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450" spc="0" dirty="0">
                <a:solidFill>
                  <a:srgbClr val="231F20"/>
                </a:solidFill>
                <a:latin typeface="Articulate Narrow"/>
                <a:cs typeface="Articulate Narrow"/>
              </a:rPr>
              <a:t>Toys </a:t>
            </a:r>
            <a:r>
              <a:rPr sz="450" spc="5" dirty="0">
                <a:solidFill>
                  <a:srgbClr val="231F20"/>
                </a:solidFill>
                <a:latin typeface="Articulate Narrow"/>
                <a:cs typeface="Articulate Narrow"/>
              </a:rPr>
              <a:t>for </a:t>
            </a:r>
            <a:r>
              <a:rPr sz="450" spc="10" dirty="0">
                <a:solidFill>
                  <a:srgbClr val="231F20"/>
                </a:solidFill>
                <a:latin typeface="Articulate Narrow"/>
                <a:cs typeface="Articulate Narrow"/>
              </a:rPr>
              <a:t>Boys • Dipthong</a:t>
            </a:r>
            <a:r>
              <a:rPr sz="450" spc="-25" dirty="0">
                <a:solidFill>
                  <a:srgbClr val="231F20"/>
                </a:solidFill>
                <a:latin typeface="Articulate Narrow"/>
                <a:cs typeface="Articulate Narrow"/>
              </a:rPr>
              <a:t> </a:t>
            </a:r>
            <a:r>
              <a:rPr sz="450" spc="-5" dirty="0">
                <a:solidFill>
                  <a:srgbClr val="231F20"/>
                </a:solidFill>
                <a:latin typeface="Articulate Narrow"/>
                <a:cs typeface="Articulate Narrow"/>
              </a:rPr>
              <a:t>/oi/</a:t>
            </a:r>
            <a:endParaRPr sz="450">
              <a:latin typeface="Articulate Narrow"/>
              <a:cs typeface="Articulate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185711" y="3470869"/>
            <a:ext cx="4354351" cy="16916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85712" y="3470868"/>
            <a:ext cx="4354830" cy="1692275"/>
          </a:xfrm>
          <a:custGeom>
            <a:avLst/>
            <a:gdLst/>
            <a:ahLst/>
            <a:cxnLst/>
            <a:rect l="l" t="t" r="r" b="b"/>
            <a:pathLst>
              <a:path w="4354830" h="1692275">
                <a:moveTo>
                  <a:pt x="0" y="1691662"/>
                </a:moveTo>
                <a:lnTo>
                  <a:pt x="4354350" y="1691662"/>
                </a:lnTo>
                <a:lnTo>
                  <a:pt x="4354350" y="0"/>
                </a:lnTo>
                <a:lnTo>
                  <a:pt x="0" y="0"/>
                </a:lnTo>
                <a:lnTo>
                  <a:pt x="0" y="1691662"/>
                </a:lnTo>
                <a:close/>
              </a:path>
            </a:pathLst>
          </a:custGeom>
          <a:ln w="983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479820" y="5307936"/>
            <a:ext cx="3724910" cy="8051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918844">
              <a:lnSpc>
                <a:spcPct val="121800"/>
              </a:lnSpc>
              <a:spcBef>
                <a:spcPts val="90"/>
              </a:spcBef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400" spc="40" dirty="0">
                <a:solidFill>
                  <a:srgbClr val="231F20"/>
                </a:solidFill>
                <a:latin typeface="Calibri"/>
                <a:cs typeface="Calibri"/>
              </a:rPr>
              <a:t>real </a:t>
            </a:r>
            <a:r>
              <a:rPr sz="1400" spc="0" dirty="0">
                <a:solidFill>
                  <a:srgbClr val="231F20"/>
                </a:solidFill>
                <a:latin typeface="Calibri"/>
                <a:cs typeface="Calibri"/>
              </a:rPr>
              <a:t>truth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was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Roy did </a:t>
            </a: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not  </a:t>
            </a:r>
            <a:r>
              <a:rPr sz="1400" spc="65" dirty="0">
                <a:solidFill>
                  <a:srgbClr val="231F20"/>
                </a:solidFill>
                <a:latin typeface="Calibri"/>
                <a:cs typeface="Calibri"/>
              </a:rPr>
              <a:t>have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time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400" spc="50" dirty="0">
                <a:solidFill>
                  <a:srgbClr val="231F20"/>
                </a:solidFill>
                <a:latin typeface="Calibri"/>
                <a:cs typeface="Calibri"/>
              </a:rPr>
              <a:t>play </a:t>
            </a:r>
            <a:r>
              <a:rPr sz="1400" spc="-15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400" spc="1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toys.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He </a:t>
            </a:r>
            <a:r>
              <a:rPr sz="1400" spc="65" dirty="0">
                <a:solidFill>
                  <a:srgbClr val="231F20"/>
                </a:solidFill>
                <a:latin typeface="Calibri"/>
                <a:cs typeface="Calibri"/>
              </a:rPr>
              <a:t>had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no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time </a:t>
            </a:r>
            <a:r>
              <a:rPr sz="1400" spc="55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400" spc="65" dirty="0">
                <a:solidFill>
                  <a:srgbClr val="231F20"/>
                </a:solidFill>
                <a:latin typeface="Calibri"/>
                <a:cs typeface="Calibri"/>
              </a:rPr>
              <a:t>cash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400" spc="100" dirty="0">
                <a:solidFill>
                  <a:srgbClr val="231F20"/>
                </a:solidFill>
                <a:latin typeface="Calibri"/>
                <a:cs typeface="Calibri"/>
              </a:rPr>
              <a:t>go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toy</a:t>
            </a:r>
            <a:r>
              <a:rPr sz="1400" spc="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shop.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68092" y="6137549"/>
            <a:ext cx="86995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spc="-5" dirty="0">
                <a:solidFill>
                  <a:srgbClr val="231F20"/>
                </a:solidFill>
                <a:latin typeface="Calibri"/>
                <a:cs typeface="Calibri"/>
              </a:rPr>
              <a:t>6</a:t>
            </a:r>
            <a:endParaRPr sz="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95650" y="268122"/>
            <a:ext cx="1461609" cy="517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3454" y="311727"/>
            <a:ext cx="4364182" cy="14439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3454" y="311729"/>
            <a:ext cx="4364355" cy="1443990"/>
          </a:xfrm>
          <a:custGeom>
            <a:avLst/>
            <a:gdLst/>
            <a:ahLst/>
            <a:cxnLst/>
            <a:rect l="l" t="t" r="r" b="b"/>
            <a:pathLst>
              <a:path w="4364355" h="1443989">
                <a:moveTo>
                  <a:pt x="0" y="1443905"/>
                </a:moveTo>
                <a:lnTo>
                  <a:pt x="4364181" y="1443905"/>
                </a:lnTo>
                <a:lnTo>
                  <a:pt x="4364181" y="0"/>
                </a:lnTo>
                <a:lnTo>
                  <a:pt x="0" y="0"/>
                </a:lnTo>
                <a:lnTo>
                  <a:pt x="0" y="1443905"/>
                </a:lnTo>
                <a:close/>
              </a:path>
            </a:pathLst>
          </a:custGeom>
          <a:ln w="865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921718" y="2983350"/>
            <a:ext cx="78740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spc="-65" dirty="0">
                <a:solidFill>
                  <a:srgbClr val="231F20"/>
                </a:solidFill>
                <a:latin typeface="Calibri"/>
                <a:cs typeface="Calibri"/>
              </a:rPr>
              <a:t>7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0754" y="1893956"/>
            <a:ext cx="3489325" cy="12503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23850" marR="403225">
              <a:lnSpc>
                <a:spcPct val="121800"/>
              </a:lnSpc>
              <a:spcBef>
                <a:spcPts val="90"/>
              </a:spcBef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Roy </a:t>
            </a:r>
            <a:r>
              <a:rPr sz="1400" spc="65" dirty="0">
                <a:solidFill>
                  <a:srgbClr val="231F20"/>
                </a:solidFill>
                <a:latin typeface="Calibri"/>
                <a:cs typeface="Calibri"/>
              </a:rPr>
              <a:t>had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help </a:t>
            </a:r>
            <a:r>
              <a:rPr sz="1400" spc="-20" dirty="0">
                <a:solidFill>
                  <a:srgbClr val="231F20"/>
                </a:solidFill>
                <a:latin typeface="Calibri"/>
                <a:cs typeface="Calibri"/>
              </a:rPr>
              <a:t>his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mom </a:t>
            </a:r>
            <a:r>
              <a:rPr sz="1400" spc="65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400" spc="55" dirty="0">
                <a:solidFill>
                  <a:srgbClr val="231F20"/>
                </a:solidFill>
                <a:latin typeface="Calibri"/>
                <a:cs typeface="Calibri"/>
              </a:rPr>
              <a:t>dad. 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They </a:t>
            </a:r>
            <a:r>
              <a:rPr sz="1400" spc="50" dirty="0">
                <a:solidFill>
                  <a:srgbClr val="231F20"/>
                </a:solidFill>
                <a:latin typeface="Calibri"/>
                <a:cs typeface="Calibri"/>
              </a:rPr>
              <a:t>were </a:t>
            </a: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not</a:t>
            </a:r>
            <a:r>
              <a:rPr sz="1400" spc="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231F20"/>
                </a:solidFill>
                <a:latin typeface="Calibri"/>
                <a:cs typeface="Calibri"/>
              </a:rPr>
              <a:t>well.</a:t>
            </a:r>
            <a:endParaRPr sz="1400">
              <a:latin typeface="Calibri"/>
              <a:cs typeface="Calibri"/>
            </a:endParaRPr>
          </a:p>
          <a:p>
            <a:pPr marL="323850" marR="5080">
              <a:lnSpc>
                <a:spcPct val="121800"/>
              </a:lnSpc>
            </a:pP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They </a:t>
            </a:r>
            <a:r>
              <a:rPr sz="1400" spc="65" dirty="0">
                <a:solidFill>
                  <a:srgbClr val="231F20"/>
                </a:solidFill>
                <a:latin typeface="Calibri"/>
                <a:cs typeface="Calibri"/>
              </a:rPr>
              <a:t>had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problems </a:t>
            </a:r>
            <a:r>
              <a:rPr sz="1400" spc="-15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their </a:t>
            </a:r>
            <a:r>
              <a:rPr sz="1400" spc="50" dirty="0">
                <a:solidFill>
                  <a:srgbClr val="231F20"/>
                </a:solidFill>
                <a:latin typeface="Calibri"/>
                <a:cs typeface="Calibri"/>
              </a:rPr>
              <a:t>leg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joints. 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Roy </a:t>
            </a:r>
            <a:r>
              <a:rPr sz="1400" spc="65" dirty="0">
                <a:solidFill>
                  <a:srgbClr val="231F20"/>
                </a:solidFill>
                <a:latin typeface="Calibri"/>
                <a:cs typeface="Calibri"/>
              </a:rPr>
              <a:t>had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jobs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help </a:t>
            </a:r>
            <a:r>
              <a:rPr sz="1400" spc="85" dirty="0">
                <a:solidFill>
                  <a:srgbClr val="231F20"/>
                </a:solidFill>
                <a:latin typeface="Calibri"/>
                <a:cs typeface="Calibri"/>
              </a:rPr>
              <a:t>pay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bills.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550" spc="-15" dirty="0">
                <a:solidFill>
                  <a:srgbClr val="231F20"/>
                </a:solidFill>
                <a:latin typeface="Articulate Narrow"/>
                <a:cs typeface="Articulate Narrow"/>
              </a:rPr>
              <a:t>Toys </a:t>
            </a:r>
            <a:r>
              <a:rPr sz="550" spc="-5" dirty="0">
                <a:solidFill>
                  <a:srgbClr val="231F20"/>
                </a:solidFill>
                <a:latin typeface="Articulate Narrow"/>
                <a:cs typeface="Articulate Narrow"/>
              </a:rPr>
              <a:t>for Boys • Dipthong</a:t>
            </a:r>
            <a:r>
              <a:rPr sz="550" dirty="0">
                <a:solidFill>
                  <a:srgbClr val="231F20"/>
                </a:solidFill>
                <a:latin typeface="Articulate Narrow"/>
                <a:cs typeface="Articulate Narrow"/>
              </a:rPr>
              <a:t> </a:t>
            </a:r>
            <a:r>
              <a:rPr sz="550" spc="-20" dirty="0">
                <a:solidFill>
                  <a:srgbClr val="231F20"/>
                </a:solidFill>
                <a:latin typeface="Articulate Narrow"/>
                <a:cs typeface="Articulate Narrow"/>
              </a:rPr>
              <a:t>/oi/</a:t>
            </a:r>
            <a:endParaRPr sz="550">
              <a:latin typeface="Articulate Narrow"/>
              <a:cs typeface="Articulate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44328" y="3557967"/>
            <a:ext cx="4364181" cy="17101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44327" y="3557967"/>
            <a:ext cx="4364355" cy="1710689"/>
          </a:xfrm>
          <a:custGeom>
            <a:avLst/>
            <a:gdLst/>
            <a:ahLst/>
            <a:cxnLst/>
            <a:rect l="l" t="t" r="r" b="b"/>
            <a:pathLst>
              <a:path w="4364355" h="1710689">
                <a:moveTo>
                  <a:pt x="0" y="1710167"/>
                </a:moveTo>
                <a:lnTo>
                  <a:pt x="4364182" y="1710167"/>
                </a:lnTo>
                <a:lnTo>
                  <a:pt x="4364182" y="0"/>
                </a:lnTo>
                <a:lnTo>
                  <a:pt x="0" y="0"/>
                </a:lnTo>
                <a:lnTo>
                  <a:pt x="0" y="1710167"/>
                </a:lnTo>
                <a:close/>
              </a:path>
            </a:pathLst>
          </a:custGeom>
          <a:ln w="865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43354" y="5399963"/>
            <a:ext cx="2786380" cy="8051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1800"/>
              </a:lnSpc>
              <a:spcBef>
                <a:spcPts val="90"/>
              </a:spcBef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Roy </a:t>
            </a:r>
            <a:r>
              <a:rPr sz="1400" spc="50" dirty="0">
                <a:solidFill>
                  <a:srgbClr val="231F20"/>
                </a:solidFill>
                <a:latin typeface="Calibri"/>
                <a:cs typeface="Calibri"/>
              </a:rPr>
              <a:t>helped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hoist </a:t>
            </a:r>
            <a:r>
              <a:rPr sz="1400" spc="75" dirty="0">
                <a:solidFill>
                  <a:srgbClr val="231F20"/>
                </a:solidFill>
                <a:latin typeface="Calibri"/>
                <a:cs typeface="Calibri"/>
              </a:rPr>
              <a:t>hay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onto </a:t>
            </a:r>
            <a:r>
              <a:rPr sz="1400" spc="9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truck.  Roy </a:t>
            </a:r>
            <a:r>
              <a:rPr sz="1400" spc="50" dirty="0">
                <a:solidFill>
                  <a:srgbClr val="231F20"/>
                </a:solidFill>
                <a:latin typeface="Calibri"/>
                <a:cs typeface="Calibri"/>
              </a:rPr>
              <a:t>helped dig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holes 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400" spc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231F20"/>
                </a:solidFill>
                <a:latin typeface="Calibri"/>
                <a:cs typeface="Calibri"/>
              </a:rPr>
              <a:t>soil.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Roy was </a:t>
            </a:r>
            <a:r>
              <a:rPr sz="1400" spc="9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400" spc="35" dirty="0">
                <a:solidFill>
                  <a:srgbClr val="231F20"/>
                </a:solidFill>
                <a:latin typeface="Calibri"/>
                <a:cs typeface="Calibri"/>
              </a:rPr>
              <a:t>strong</a:t>
            </a:r>
            <a:r>
              <a:rPr sz="1400" spc="-1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boy.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31627" y="6229580"/>
            <a:ext cx="84455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spc="-25" dirty="0">
                <a:solidFill>
                  <a:srgbClr val="231F20"/>
                </a:solidFill>
                <a:latin typeface="Calibri"/>
                <a:cs typeface="Calibri"/>
              </a:rPr>
              <a:t>8</a:t>
            </a:r>
            <a:endParaRPr sz="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RATE_QUIZZES" val="0"/>
  <p:tag name="ISPRING_SCORM_PASSING_SCORE" val="100.000000"/>
  <p:tag name="ISPRING_ULTRA_SCORM_COURSE_ID" val="BC89B8AB-AD2B-4E04-B92E-31EEF22B4F1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Beth\eslao-nc\stage-1\unit-6\lesson-6-1"/>
  <p:tag name="ISPRING_PRESENTATION_TITLE" val="ESLAO-6-1-Slides-Student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702</Words>
  <Application>Microsoft Office PowerPoint</Application>
  <PresentationFormat>On-screen Show (4:3)</PresentationFormat>
  <Paragraphs>116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Articulate Narrow</vt:lpstr>
      <vt:lpstr>Calibri</vt:lpstr>
      <vt:lpstr>Century Gothic</vt:lpstr>
      <vt:lpstr>Times New Roman</vt:lpstr>
      <vt:lpstr>Office Theme</vt:lpstr>
      <vt:lpstr>PowerPoint Presentation</vt:lpstr>
      <vt:lpstr>What will we be learning  about?</vt:lpstr>
      <vt:lpstr>“OY” SOUNDS</vt:lpstr>
      <vt:lpstr>PowerPoint Presentation</vt:lpstr>
      <vt:lpstr>PowerPoint Presentation</vt:lpstr>
      <vt:lpstr>Let’s read a book! Look out for “OY” sounds!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some activities Roy did that  would keep him in shape?</vt:lpstr>
      <vt:lpstr>Predicting what will happen before  and after</vt:lpstr>
      <vt:lpstr>PowerPoint Presentation</vt:lpstr>
      <vt:lpstr>PowerPoint Presentation</vt:lpstr>
      <vt:lpstr>PowerPoint Presentation</vt:lpstr>
      <vt:lpstr>PowerPoint Presentation</vt:lpstr>
      <vt:lpstr>What are the five senses?</vt:lpstr>
      <vt:lpstr>PowerPoint Presentation</vt:lpstr>
      <vt:lpstr>Describe what you would  experience with your five  senses when you walk into a  grocery store.</vt:lpstr>
      <vt:lpstr>Use these photos to help you!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ESLAO-6-1-Slides-Student</dc:title>
  <cp:lastModifiedBy>Lakshmi Priya</cp:lastModifiedBy>
  <cp:revision>2</cp:revision>
  <dcterms:created xsi:type="dcterms:W3CDTF">2018-06-26T14:52:38Z</dcterms:created>
  <dcterms:modified xsi:type="dcterms:W3CDTF">2018-06-26T14:57:23Z</dcterms:modified>
</cp:coreProperties>
</file>