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4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0177-6E36-4233-9953-ED2A578F792F}" type="datetimeFigureOut">
              <a:rPr lang="en-CA" smtClean="0"/>
              <a:t>2018-06-26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762B5-8F03-4A04-97BB-C8FD0AA2BB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686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78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219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2310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157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0386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891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535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30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640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833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888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894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64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7067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9183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762B5-8F03-4A04-97BB-C8FD0AA2BB7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246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58683" y="268224"/>
            <a:ext cx="1099185" cy="6350635"/>
          </a:xfrm>
          <a:custGeom>
            <a:avLst/>
            <a:gdLst/>
            <a:ahLst/>
            <a:cxnLst/>
            <a:rect l="l" t="t" r="r" b="b"/>
            <a:pathLst>
              <a:path w="1099184" h="6350634">
                <a:moveTo>
                  <a:pt x="0" y="0"/>
                </a:moveTo>
                <a:lnTo>
                  <a:pt x="1098803" y="0"/>
                </a:lnTo>
                <a:lnTo>
                  <a:pt x="1098803" y="6350508"/>
                </a:lnTo>
                <a:lnTo>
                  <a:pt x="0" y="6350508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8724" y="388489"/>
            <a:ext cx="6966551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215" y="2305593"/>
            <a:ext cx="8497569" cy="3331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6683" y="268224"/>
            <a:ext cx="5669280" cy="3900170"/>
          </a:xfrm>
          <a:custGeom>
            <a:avLst/>
            <a:gdLst/>
            <a:ahLst/>
            <a:cxnLst/>
            <a:rect l="l" t="t" r="r" b="b"/>
            <a:pathLst>
              <a:path w="5669280" h="3900170">
                <a:moveTo>
                  <a:pt x="0" y="0"/>
                </a:moveTo>
                <a:lnTo>
                  <a:pt x="5669280" y="0"/>
                </a:lnTo>
                <a:lnTo>
                  <a:pt x="5669280" y="3899916"/>
                </a:lnTo>
                <a:lnTo>
                  <a:pt x="0" y="3899916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224" y="268224"/>
            <a:ext cx="182880" cy="3886200"/>
          </a:xfrm>
          <a:custGeom>
            <a:avLst/>
            <a:gdLst/>
            <a:ahLst/>
            <a:cxnLst/>
            <a:rect l="l" t="t" r="r" b="b"/>
            <a:pathLst>
              <a:path w="182879" h="3886200">
                <a:moveTo>
                  <a:pt x="0" y="0"/>
                </a:moveTo>
                <a:lnTo>
                  <a:pt x="182880" y="0"/>
                </a:lnTo>
                <a:lnTo>
                  <a:pt x="182880" y="3886200"/>
                </a:lnTo>
                <a:lnTo>
                  <a:pt x="0" y="3886200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79140" y="4198400"/>
            <a:ext cx="5028565" cy="1356995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60"/>
              </a:spcBef>
            </a:pPr>
            <a:r>
              <a:rPr sz="4600" spc="-5" dirty="0">
                <a:solidFill>
                  <a:srgbClr val="990000"/>
                </a:solidFill>
                <a:latin typeface="Century Gothic"/>
                <a:cs typeface="Century Gothic"/>
              </a:rPr>
              <a:t>Keeping In</a:t>
            </a:r>
            <a:r>
              <a:rPr sz="4600" spc="-85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4600" spc="-5" dirty="0">
                <a:solidFill>
                  <a:srgbClr val="990000"/>
                </a:solidFill>
                <a:latin typeface="Century Gothic"/>
                <a:cs typeface="Century Gothic"/>
              </a:rPr>
              <a:t>Shape</a:t>
            </a:r>
            <a:endParaRPr sz="4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600" spc="-15" dirty="0">
                <a:solidFill>
                  <a:srgbClr val="303030"/>
                </a:solidFill>
                <a:latin typeface="Century Gothic"/>
                <a:cs typeface="Century Gothic"/>
              </a:rPr>
              <a:t>Unit </a:t>
            </a:r>
            <a:r>
              <a:rPr sz="1600" spc="-5" dirty="0">
                <a:solidFill>
                  <a:srgbClr val="303030"/>
                </a:solidFill>
                <a:latin typeface="Century Gothic"/>
                <a:cs typeface="Century Gothic"/>
              </a:rPr>
              <a:t>6: </a:t>
            </a:r>
            <a:r>
              <a:rPr sz="1600" spc="-10" dirty="0">
                <a:solidFill>
                  <a:srgbClr val="303030"/>
                </a:solidFill>
                <a:latin typeface="Century Gothic"/>
                <a:cs typeface="Century Gothic"/>
              </a:rPr>
              <a:t>Lesson</a:t>
            </a:r>
            <a:r>
              <a:rPr sz="1600" spc="30" dirty="0">
                <a:solidFill>
                  <a:srgbClr val="303030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03030"/>
                </a:solidFill>
                <a:latin typeface="Century Gothic"/>
                <a:cs typeface="Century Gothic"/>
              </a:rPr>
              <a:t>10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0352" y="179831"/>
            <a:ext cx="2328671" cy="26289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0351" y="5129784"/>
            <a:ext cx="7717535" cy="1728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57600" y="816864"/>
            <a:ext cx="5015482" cy="2308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46520" y="228600"/>
            <a:ext cx="1551431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9462" y="581648"/>
            <a:ext cx="5819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/>
              <a:t>Write </a:t>
            </a:r>
            <a:r>
              <a:rPr sz="2800" spc="-5" dirty="0"/>
              <a:t>a </a:t>
            </a:r>
            <a:r>
              <a:rPr sz="2800" spc="-10" dirty="0"/>
              <a:t>sentence </a:t>
            </a:r>
            <a:r>
              <a:rPr sz="2800" spc="-5" dirty="0"/>
              <a:t>using the</a:t>
            </a:r>
            <a:r>
              <a:rPr sz="2800" spc="130" dirty="0"/>
              <a:t> </a:t>
            </a:r>
            <a:r>
              <a:rPr sz="2800" spc="-5" dirty="0"/>
              <a:t>words: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803292" y="5097353"/>
            <a:ext cx="826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entury Gothic"/>
                <a:cs typeface="Century Gothic"/>
              </a:rPr>
              <a:t>Bl</a:t>
            </a:r>
            <a:r>
              <a:rPr sz="2800" spc="-15" dirty="0">
                <a:latin typeface="Century Gothic"/>
                <a:cs typeface="Century Gothic"/>
              </a:rPr>
              <a:t>ew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03381" y="5136768"/>
            <a:ext cx="10547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entury Gothic"/>
                <a:cs typeface="Century Gothic"/>
              </a:rPr>
              <a:t>C</a:t>
            </a:r>
            <a:r>
              <a:rPr sz="2800" spc="-10" dirty="0">
                <a:latin typeface="Century Gothic"/>
                <a:cs typeface="Century Gothic"/>
              </a:rPr>
              <a:t>h</a:t>
            </a:r>
            <a:r>
              <a:rPr sz="2800" spc="-15" dirty="0">
                <a:latin typeface="Century Gothic"/>
                <a:cs typeface="Century Gothic"/>
              </a:rPr>
              <a:t>ew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5632" y="1810512"/>
            <a:ext cx="2746247" cy="3134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61688" y="1833372"/>
            <a:ext cx="2482595" cy="32384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" y="496824"/>
            <a:ext cx="7379207" cy="4619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46520" y="228600"/>
            <a:ext cx="1551431" cy="5897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01985" y="5546472"/>
            <a:ext cx="51187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Did you</a:t>
            </a:r>
            <a:r>
              <a:rPr sz="3600" spc="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notice:</a:t>
            </a:r>
            <a:endParaRPr sz="3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Who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is being</a:t>
            </a: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thanked?</a:t>
            </a:r>
            <a:endParaRPr sz="3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48828" y="268224"/>
            <a:ext cx="718185" cy="567055"/>
          </a:xfrm>
          <a:custGeom>
            <a:avLst/>
            <a:gdLst/>
            <a:ahLst/>
            <a:cxnLst/>
            <a:rect l="l" t="t" r="r" b="b"/>
            <a:pathLst>
              <a:path w="718184" h="567055">
                <a:moveTo>
                  <a:pt x="0" y="0"/>
                </a:moveTo>
                <a:lnTo>
                  <a:pt x="717803" y="0"/>
                </a:lnTo>
                <a:lnTo>
                  <a:pt x="717803" y="566927"/>
                </a:lnTo>
                <a:lnTo>
                  <a:pt x="0" y="566927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3547" y="396240"/>
            <a:ext cx="6865620" cy="3721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2072" y="570847"/>
            <a:ext cx="7326630" cy="574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entury Gothic"/>
                <a:cs typeface="Century Gothic"/>
              </a:rPr>
              <a:t>Dear Grandma and</a:t>
            </a:r>
            <a:r>
              <a:rPr sz="2800" spc="40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Papa,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86690" marR="1184275" indent="211454" algn="just">
              <a:lnSpc>
                <a:spcPct val="100000"/>
              </a:lnSpc>
            </a:pPr>
            <a:r>
              <a:rPr sz="2800" spc="-10" dirty="0">
                <a:latin typeface="Century Gothic"/>
                <a:cs typeface="Century Gothic"/>
              </a:rPr>
              <a:t>Thank </a:t>
            </a:r>
            <a:r>
              <a:rPr sz="2800" spc="-5" dirty="0">
                <a:latin typeface="Century Gothic"/>
                <a:cs typeface="Century Gothic"/>
              </a:rPr>
              <a:t>you for the </a:t>
            </a:r>
            <a:r>
              <a:rPr sz="2800" spc="-10" dirty="0">
                <a:latin typeface="Century Gothic"/>
                <a:cs typeface="Century Gothic"/>
              </a:rPr>
              <a:t>Castle </a:t>
            </a:r>
            <a:r>
              <a:rPr sz="2800" spc="-5" dirty="0">
                <a:latin typeface="Century Gothic"/>
                <a:cs typeface="Century Gothic"/>
              </a:rPr>
              <a:t>Lego. It  was the </a:t>
            </a:r>
            <a:r>
              <a:rPr sz="2800" spc="-10" dirty="0">
                <a:latin typeface="Century Gothic"/>
                <a:cs typeface="Century Gothic"/>
              </a:rPr>
              <a:t>number </a:t>
            </a:r>
            <a:r>
              <a:rPr sz="2800" spc="-5" dirty="0">
                <a:latin typeface="Century Gothic"/>
                <a:cs typeface="Century Gothic"/>
              </a:rPr>
              <a:t>one thing on my  </a:t>
            </a:r>
            <a:r>
              <a:rPr sz="2800" spc="-20" dirty="0">
                <a:latin typeface="Century Gothic"/>
                <a:cs typeface="Century Gothic"/>
              </a:rPr>
              <a:t>Wish </a:t>
            </a:r>
            <a:r>
              <a:rPr sz="2800" spc="-5" dirty="0">
                <a:latin typeface="Century Gothic"/>
                <a:cs typeface="Century Gothic"/>
              </a:rPr>
              <a:t>List. I love </a:t>
            </a:r>
            <a:r>
              <a:rPr sz="2800" dirty="0">
                <a:latin typeface="Century Gothic"/>
                <a:cs typeface="Century Gothic"/>
              </a:rPr>
              <a:t>it! </a:t>
            </a:r>
            <a:r>
              <a:rPr sz="2800" spc="-5" dirty="0">
                <a:latin typeface="Century Gothic"/>
                <a:cs typeface="Century Gothic"/>
              </a:rPr>
              <a:t>I play </a:t>
            </a:r>
            <a:r>
              <a:rPr sz="2800" dirty="0">
                <a:latin typeface="Century Gothic"/>
                <a:cs typeface="Century Gothic"/>
              </a:rPr>
              <a:t>with it </a:t>
            </a:r>
            <a:r>
              <a:rPr sz="2800" spc="-5" dirty="0">
                <a:latin typeface="Century Gothic"/>
                <a:cs typeface="Century Gothic"/>
              </a:rPr>
              <a:t>a</a:t>
            </a:r>
            <a:r>
              <a:rPr sz="2800" spc="80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lot.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6382385">
              <a:lnSpc>
                <a:spcPct val="100000"/>
              </a:lnSpc>
            </a:pPr>
            <a:r>
              <a:rPr sz="2800" spc="-5" dirty="0">
                <a:latin typeface="Century Gothic"/>
                <a:cs typeface="Century Gothic"/>
              </a:rPr>
              <a:t>L</a:t>
            </a:r>
            <a:r>
              <a:rPr sz="2800" dirty="0">
                <a:latin typeface="Century Gothic"/>
                <a:cs typeface="Century Gothic"/>
              </a:rPr>
              <a:t>o</a:t>
            </a:r>
            <a:r>
              <a:rPr sz="2800" spc="-10" dirty="0">
                <a:latin typeface="Century Gothic"/>
                <a:cs typeface="Century Gothic"/>
              </a:rPr>
              <a:t>v</a:t>
            </a:r>
            <a:r>
              <a:rPr sz="2800" spc="-15" dirty="0">
                <a:latin typeface="Century Gothic"/>
                <a:cs typeface="Century Gothic"/>
              </a:rPr>
              <a:t>e</a:t>
            </a:r>
            <a:r>
              <a:rPr sz="2800" spc="-5" dirty="0">
                <a:latin typeface="Century Gothic"/>
                <a:cs typeface="Century Gothic"/>
              </a:rPr>
              <a:t>,  </a:t>
            </a:r>
            <a:r>
              <a:rPr sz="2800" dirty="0">
                <a:latin typeface="Century Gothic"/>
                <a:cs typeface="Century Gothic"/>
              </a:rPr>
              <a:t>Billy</a:t>
            </a:r>
            <a:endParaRPr sz="2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50">
              <a:latin typeface="Times New Roman"/>
              <a:cs typeface="Times New Roman"/>
            </a:endParaRPr>
          </a:p>
          <a:p>
            <a:pPr marL="868044" marR="5080">
              <a:lnSpc>
                <a:spcPct val="100000"/>
              </a:lnSpc>
            </a:pPr>
            <a:r>
              <a:rPr sz="2800" spc="-20" dirty="0">
                <a:solidFill>
                  <a:srgbClr val="990000"/>
                </a:solidFill>
                <a:latin typeface="Century Gothic"/>
                <a:cs typeface="Century Gothic"/>
              </a:rPr>
              <a:t>What </a:t>
            </a:r>
            <a:r>
              <a:rPr sz="2800" spc="-5" dirty="0">
                <a:solidFill>
                  <a:srgbClr val="990000"/>
                </a:solidFill>
                <a:latin typeface="Century Gothic"/>
                <a:cs typeface="Century Gothic"/>
              </a:rPr>
              <a:t>similarities </a:t>
            </a:r>
            <a:r>
              <a:rPr sz="2800" dirty="0">
                <a:solidFill>
                  <a:srgbClr val="990000"/>
                </a:solidFill>
                <a:latin typeface="Century Gothic"/>
                <a:cs typeface="Century Gothic"/>
              </a:rPr>
              <a:t>did </a:t>
            </a:r>
            <a:r>
              <a:rPr sz="2800" spc="-5" dirty="0">
                <a:solidFill>
                  <a:srgbClr val="990000"/>
                </a:solidFill>
                <a:latin typeface="Century Gothic"/>
                <a:cs typeface="Century Gothic"/>
              </a:rPr>
              <a:t>you </a:t>
            </a:r>
            <a:r>
              <a:rPr sz="2800" spc="-10" dirty="0">
                <a:solidFill>
                  <a:srgbClr val="990000"/>
                </a:solidFill>
                <a:latin typeface="Century Gothic"/>
                <a:cs typeface="Century Gothic"/>
              </a:rPr>
              <a:t>see between  </a:t>
            </a:r>
            <a:r>
              <a:rPr sz="2800" spc="-5" dirty="0">
                <a:solidFill>
                  <a:srgbClr val="990000"/>
                </a:solidFill>
                <a:latin typeface="Century Gothic"/>
                <a:cs typeface="Century Gothic"/>
              </a:rPr>
              <a:t>this </a:t>
            </a:r>
            <a:r>
              <a:rPr sz="2800" spc="-10" dirty="0">
                <a:solidFill>
                  <a:srgbClr val="990000"/>
                </a:solidFill>
                <a:latin typeface="Century Gothic"/>
                <a:cs typeface="Century Gothic"/>
              </a:rPr>
              <a:t>letter and </a:t>
            </a:r>
            <a:r>
              <a:rPr sz="2800" spc="-5" dirty="0">
                <a:solidFill>
                  <a:srgbClr val="990000"/>
                </a:solidFill>
                <a:latin typeface="Century Gothic"/>
                <a:cs typeface="Century Gothic"/>
              </a:rPr>
              <a:t>the last</a:t>
            </a:r>
            <a:r>
              <a:rPr sz="2800" spc="75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990000"/>
                </a:solidFill>
                <a:latin typeface="Century Gothic"/>
                <a:cs typeface="Century Gothic"/>
              </a:rPr>
              <a:t>one?</a:t>
            </a:r>
            <a:endParaRPr sz="2800">
              <a:latin typeface="Century Gothic"/>
              <a:cs typeface="Century Gothic"/>
            </a:endParaRPr>
          </a:p>
          <a:p>
            <a:pPr marL="868044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990000"/>
                </a:solidFill>
                <a:latin typeface="Century Gothic"/>
                <a:cs typeface="Century Gothic"/>
              </a:rPr>
              <a:t>Circle important lines of the</a:t>
            </a:r>
            <a:r>
              <a:rPr sz="2800" spc="35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990000"/>
                </a:solidFill>
                <a:latin typeface="Century Gothic"/>
                <a:cs typeface="Century Gothic"/>
              </a:rPr>
              <a:t>letter.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46520" y="228600"/>
            <a:ext cx="1551431" cy="5897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732" y="272831"/>
            <a:ext cx="698436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990000"/>
                </a:solidFill>
              </a:rPr>
              <a:t>Nice job! </a:t>
            </a:r>
            <a:r>
              <a:rPr sz="3600" dirty="0">
                <a:solidFill>
                  <a:srgbClr val="990000"/>
                </a:solidFill>
              </a:rPr>
              <a:t>What do </a:t>
            </a:r>
            <a:r>
              <a:rPr sz="3600" spc="-5" dirty="0">
                <a:solidFill>
                  <a:srgbClr val="990000"/>
                </a:solidFill>
              </a:rPr>
              <a:t>you think we  should include in a </a:t>
            </a:r>
            <a:r>
              <a:rPr sz="3600" dirty="0">
                <a:solidFill>
                  <a:srgbClr val="990000"/>
                </a:solidFill>
              </a:rPr>
              <a:t>thank </a:t>
            </a:r>
            <a:r>
              <a:rPr sz="3600" spc="-5" dirty="0">
                <a:solidFill>
                  <a:srgbClr val="990000"/>
                </a:solidFill>
              </a:rPr>
              <a:t>you  letter?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450835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37715" y="2186940"/>
            <a:ext cx="4657343" cy="46573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0296" y="2723669"/>
            <a:ext cx="309245" cy="3644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entury Gothic"/>
                <a:cs typeface="Century Gothic"/>
              </a:rPr>
              <a:t>1)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26670">
              <a:lnSpc>
                <a:spcPct val="100000"/>
              </a:lnSpc>
              <a:spcBef>
                <a:spcPts val="1645"/>
              </a:spcBef>
            </a:pPr>
            <a:r>
              <a:rPr sz="1800" spc="-10" dirty="0">
                <a:latin typeface="Century Gothic"/>
                <a:cs typeface="Century Gothic"/>
              </a:rPr>
              <a:t>2)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54610">
              <a:lnSpc>
                <a:spcPct val="100000"/>
              </a:lnSpc>
            </a:pPr>
            <a:r>
              <a:rPr sz="1800" spc="-10" dirty="0">
                <a:latin typeface="Century Gothic"/>
                <a:cs typeface="Century Gothic"/>
              </a:rPr>
              <a:t>3)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54610">
              <a:lnSpc>
                <a:spcPct val="100000"/>
              </a:lnSpc>
              <a:spcBef>
                <a:spcPts val="1650"/>
              </a:spcBef>
            </a:pPr>
            <a:r>
              <a:rPr sz="1800" spc="-10" dirty="0">
                <a:latin typeface="Century Gothic"/>
                <a:cs typeface="Century Gothic"/>
              </a:rPr>
              <a:t>4)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Times New Roman"/>
              <a:cs typeface="Times New Roman"/>
            </a:endParaRPr>
          </a:p>
          <a:p>
            <a:pPr marL="85725">
              <a:lnSpc>
                <a:spcPct val="100000"/>
              </a:lnSpc>
            </a:pPr>
            <a:r>
              <a:rPr sz="1800" spc="-10" dirty="0">
                <a:latin typeface="Century Gothic"/>
                <a:cs typeface="Century Gothic"/>
              </a:rPr>
              <a:t>5)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79564" y="228600"/>
            <a:ext cx="1551431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8724" y="388489"/>
            <a:ext cx="5538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How can we </a:t>
            </a:r>
            <a:r>
              <a:rPr spc="-5" dirty="0"/>
              <a:t>thank</a:t>
            </a:r>
            <a:r>
              <a:rPr spc="-65" dirty="0"/>
              <a:t> </a:t>
            </a:r>
            <a:r>
              <a:rPr dirty="0"/>
              <a:t>people?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3215" y="2305593"/>
            <a:ext cx="7148830" cy="3331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entury Gothic"/>
                <a:cs typeface="Century Gothic"/>
              </a:rPr>
              <a:t>“Thank you so</a:t>
            </a:r>
            <a:r>
              <a:rPr sz="2400" spc="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much”</a:t>
            </a:r>
            <a:endParaRPr sz="2400">
              <a:latin typeface="Century Gothic"/>
              <a:cs typeface="Century Gothic"/>
            </a:endParaRPr>
          </a:p>
          <a:p>
            <a:pPr marL="659130" marR="5080" indent="1365885">
              <a:lnSpc>
                <a:spcPts val="7940"/>
              </a:lnSpc>
              <a:spcBef>
                <a:spcPts val="705"/>
              </a:spcBef>
            </a:pPr>
            <a:r>
              <a:rPr sz="2400" spc="-5" dirty="0">
                <a:latin typeface="Century Gothic"/>
                <a:cs typeface="Century Gothic"/>
              </a:rPr>
              <a:t>“I appreciate your </a:t>
            </a:r>
            <a:r>
              <a:rPr sz="2400" dirty="0">
                <a:latin typeface="Century Gothic"/>
                <a:cs typeface="Century Gothic"/>
              </a:rPr>
              <a:t>gift </a:t>
            </a:r>
            <a:r>
              <a:rPr sz="2400" spc="-5" dirty="0">
                <a:latin typeface="Century Gothic"/>
                <a:cs typeface="Century Gothic"/>
              </a:rPr>
              <a:t>because…”  </a:t>
            </a:r>
            <a:r>
              <a:rPr sz="2400" dirty="0">
                <a:latin typeface="Century Gothic"/>
                <a:cs typeface="Century Gothic"/>
              </a:rPr>
              <a:t>“You </a:t>
            </a:r>
            <a:r>
              <a:rPr sz="2400" spc="-5" dirty="0">
                <a:latin typeface="Century Gothic"/>
                <a:cs typeface="Century Gothic"/>
              </a:rPr>
              <a:t>are so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kind”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 marL="2959735">
              <a:lnSpc>
                <a:spcPct val="100000"/>
              </a:lnSpc>
            </a:pPr>
            <a:r>
              <a:rPr sz="2400" spc="-10" dirty="0">
                <a:latin typeface="Century Gothic"/>
                <a:cs typeface="Century Gothic"/>
              </a:rPr>
              <a:t>“It </a:t>
            </a:r>
            <a:r>
              <a:rPr sz="2400" spc="-5" dirty="0">
                <a:latin typeface="Century Gothic"/>
                <a:cs typeface="Century Gothic"/>
              </a:rPr>
              <a:t>was so </a:t>
            </a:r>
            <a:r>
              <a:rPr sz="2400" dirty="0">
                <a:latin typeface="Century Gothic"/>
                <a:cs typeface="Century Gothic"/>
              </a:rPr>
              <a:t>nice of </a:t>
            </a:r>
            <a:r>
              <a:rPr sz="2400" spc="-5" dirty="0">
                <a:latin typeface="Century Gothic"/>
                <a:cs typeface="Century Gothic"/>
              </a:rPr>
              <a:t>you</a:t>
            </a:r>
            <a:r>
              <a:rPr sz="2400" spc="-3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to…”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22164" y="931164"/>
            <a:ext cx="2455163" cy="20741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9679"/>
            <a:ext cx="7109459" cy="1976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Let’s practice writing </a:t>
            </a: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our own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thank  </a:t>
            </a: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you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phrase. Pretend </a:t>
            </a: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someone</a:t>
            </a:r>
            <a:r>
              <a:rPr sz="3200" spc="-7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gave  you a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delicious </a:t>
            </a: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and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healthy</a:t>
            </a:r>
            <a:r>
              <a:rPr sz="3200" spc="-5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meal.</a:t>
            </a:r>
            <a:endParaRPr sz="3200">
              <a:latin typeface="Century Gothic"/>
              <a:cs typeface="Century Gothic"/>
            </a:endParaRPr>
          </a:p>
          <a:p>
            <a:pPr marL="12700" algn="just">
              <a:lnSpc>
                <a:spcPts val="3840"/>
              </a:lnSpc>
            </a:pPr>
            <a:r>
              <a:rPr sz="3200" dirty="0">
                <a:solidFill>
                  <a:srgbClr val="990000"/>
                </a:solidFill>
                <a:latin typeface="Century Gothic"/>
                <a:cs typeface="Century Gothic"/>
              </a:rPr>
              <a:t>How would you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thank</a:t>
            </a:r>
            <a:r>
              <a:rPr sz="3200" spc="-2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200" spc="-5" dirty="0">
                <a:solidFill>
                  <a:srgbClr val="990000"/>
                </a:solidFill>
                <a:latin typeface="Century Gothic"/>
                <a:cs typeface="Century Gothic"/>
              </a:rPr>
              <a:t>them?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89293" y="108204"/>
            <a:ext cx="1549907" cy="5882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0936" y="2622804"/>
            <a:ext cx="6665975" cy="3703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27747" y="463296"/>
            <a:ext cx="1770887" cy="2017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48828" y="268224"/>
            <a:ext cx="718185" cy="567055"/>
          </a:xfrm>
          <a:custGeom>
            <a:avLst/>
            <a:gdLst/>
            <a:ahLst/>
            <a:cxnLst/>
            <a:rect l="l" t="t" r="r" b="b"/>
            <a:pathLst>
              <a:path w="718184" h="567055">
                <a:moveTo>
                  <a:pt x="0" y="0"/>
                </a:moveTo>
                <a:lnTo>
                  <a:pt x="717803" y="0"/>
                </a:lnTo>
                <a:lnTo>
                  <a:pt x="717803" y="566927"/>
                </a:lnTo>
                <a:lnTo>
                  <a:pt x="0" y="566927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25995" y="228600"/>
            <a:ext cx="1549906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0156" y="741433"/>
            <a:ext cx="7960995" cy="5681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Century Gothic"/>
                <a:cs typeface="Century Gothic"/>
              </a:rPr>
              <a:t>Great work! In our </a:t>
            </a:r>
            <a:r>
              <a:rPr sz="3600" dirty="0">
                <a:latin typeface="Century Gothic"/>
                <a:cs typeface="Century Gothic"/>
              </a:rPr>
              <a:t>next </a:t>
            </a:r>
            <a:r>
              <a:rPr sz="3600" spc="-5" dirty="0">
                <a:latin typeface="Century Gothic"/>
                <a:cs typeface="Century Gothic"/>
              </a:rPr>
              <a:t>class, we will  put our phrases together </a:t>
            </a:r>
            <a:r>
              <a:rPr sz="3600" dirty="0">
                <a:latin typeface="Century Gothic"/>
                <a:cs typeface="Century Gothic"/>
              </a:rPr>
              <a:t>to </a:t>
            </a:r>
            <a:r>
              <a:rPr sz="3600" spc="-5" dirty="0">
                <a:latin typeface="Century Gothic"/>
                <a:cs typeface="Century Gothic"/>
              </a:rPr>
              <a:t>create  our own thank you</a:t>
            </a:r>
            <a:r>
              <a:rPr sz="3600" spc="50" dirty="0">
                <a:latin typeface="Century Gothic"/>
                <a:cs typeface="Century Gothic"/>
              </a:rPr>
              <a:t> </a:t>
            </a:r>
            <a:r>
              <a:rPr sz="3600" spc="-5" dirty="0">
                <a:latin typeface="Century Gothic"/>
                <a:cs typeface="Century Gothic"/>
              </a:rPr>
              <a:t>letters.</a:t>
            </a:r>
            <a:endParaRPr sz="3600">
              <a:latin typeface="Century Gothic"/>
              <a:cs typeface="Century Gothic"/>
            </a:endParaRPr>
          </a:p>
          <a:p>
            <a:pPr marL="3455035" marR="220345" indent="-2897505">
              <a:lnSpc>
                <a:spcPct val="100000"/>
              </a:lnSpc>
              <a:spcBef>
                <a:spcPts val="1690"/>
              </a:spcBef>
            </a:pP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Here are </a:t>
            </a:r>
            <a:r>
              <a:rPr sz="3600" spc="-10" dirty="0">
                <a:solidFill>
                  <a:srgbClr val="990000"/>
                </a:solidFill>
                <a:latin typeface="Century Gothic"/>
                <a:cs typeface="Century Gothic"/>
              </a:rPr>
              <a:t>some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people we might  </a:t>
            </a: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thank:</a:t>
            </a:r>
            <a:endParaRPr sz="3600">
              <a:latin typeface="Century Gothic"/>
              <a:cs typeface="Century Gothic"/>
            </a:endParaRPr>
          </a:p>
          <a:p>
            <a:pPr marL="4717415">
              <a:lnSpc>
                <a:spcPts val="3965"/>
              </a:lnSpc>
            </a:pP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Teachers</a:t>
            </a:r>
            <a:endParaRPr sz="3600">
              <a:latin typeface="Century Gothic"/>
              <a:cs typeface="Century Gothic"/>
            </a:endParaRPr>
          </a:p>
          <a:p>
            <a:pPr marL="4330065" marR="856615" indent="-1270" algn="ctr">
              <a:lnSpc>
                <a:spcPct val="100000"/>
              </a:lnSpc>
            </a:pP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Mother  Father  </a:t>
            </a: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G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r</a:t>
            </a: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an</a:t>
            </a:r>
            <a:r>
              <a:rPr sz="3600" spc="0" dirty="0">
                <a:solidFill>
                  <a:srgbClr val="990000"/>
                </a:solidFill>
                <a:latin typeface="Century Gothic"/>
                <a:cs typeface="Century Gothic"/>
              </a:rPr>
              <a:t>d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fat</a:t>
            </a:r>
            <a:r>
              <a:rPr sz="3600" dirty="0">
                <a:solidFill>
                  <a:srgbClr val="990000"/>
                </a:solidFill>
                <a:latin typeface="Century Gothic"/>
                <a:cs typeface="Century Gothic"/>
              </a:rPr>
              <a:t>her 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Mail</a:t>
            </a:r>
            <a:r>
              <a:rPr sz="3600" spc="-20" dirty="0">
                <a:solidFill>
                  <a:srgbClr val="990000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rgbClr val="990000"/>
                </a:solidFill>
                <a:latin typeface="Century Gothic"/>
                <a:cs typeface="Century Gothic"/>
              </a:rPr>
              <a:t>Carrier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1123" y="4332732"/>
            <a:ext cx="2633471" cy="20970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1568" y="268224"/>
            <a:ext cx="1645920" cy="1645920"/>
          </a:xfrm>
          <a:custGeom>
            <a:avLst/>
            <a:gdLst/>
            <a:ahLst/>
            <a:cxnLst/>
            <a:rect l="l" t="t" r="r" b="b"/>
            <a:pathLst>
              <a:path w="1645920" h="1645920">
                <a:moveTo>
                  <a:pt x="0" y="0"/>
                </a:moveTo>
                <a:lnTo>
                  <a:pt x="1645920" y="0"/>
                </a:lnTo>
                <a:lnTo>
                  <a:pt x="1645920" y="1645920"/>
                </a:lnTo>
                <a:lnTo>
                  <a:pt x="0" y="1645920"/>
                </a:lnTo>
                <a:lnTo>
                  <a:pt x="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9932" y="867035"/>
            <a:ext cx="572262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990000"/>
                </a:solidFill>
              </a:rPr>
              <a:t>What sound </a:t>
            </a:r>
            <a:r>
              <a:rPr sz="3600" dirty="0">
                <a:solidFill>
                  <a:srgbClr val="990000"/>
                </a:solidFill>
              </a:rPr>
              <a:t>do the </a:t>
            </a:r>
            <a:r>
              <a:rPr sz="3600" spc="-5" dirty="0">
                <a:solidFill>
                  <a:srgbClr val="990000"/>
                </a:solidFill>
              </a:rPr>
              <a:t>letters  “E” </a:t>
            </a:r>
            <a:r>
              <a:rPr sz="3600" dirty="0">
                <a:solidFill>
                  <a:srgbClr val="990000"/>
                </a:solidFill>
              </a:rPr>
              <a:t>and “W” </a:t>
            </a:r>
            <a:r>
              <a:rPr sz="3600" spc="-5" dirty="0">
                <a:solidFill>
                  <a:srgbClr val="990000"/>
                </a:solidFill>
              </a:rPr>
              <a:t>make when  </a:t>
            </a:r>
            <a:r>
              <a:rPr sz="3600" dirty="0">
                <a:solidFill>
                  <a:srgbClr val="990000"/>
                </a:solidFill>
              </a:rPr>
              <a:t>they </a:t>
            </a:r>
            <a:r>
              <a:rPr sz="3600" spc="-5" dirty="0">
                <a:solidFill>
                  <a:srgbClr val="990000"/>
                </a:solidFill>
              </a:rPr>
              <a:t>are</a:t>
            </a:r>
            <a:r>
              <a:rPr sz="3600" dirty="0">
                <a:solidFill>
                  <a:srgbClr val="990000"/>
                </a:solidFill>
              </a:rPr>
              <a:t> </a:t>
            </a:r>
            <a:r>
              <a:rPr sz="3600" spc="-5" dirty="0">
                <a:solidFill>
                  <a:srgbClr val="990000"/>
                </a:solidFill>
              </a:rPr>
              <a:t>together?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65976" y="2183892"/>
            <a:ext cx="2340863" cy="37536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261" y="3199892"/>
            <a:ext cx="4571542" cy="34035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839" y="381594"/>
            <a:ext cx="576961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r>
              <a:rPr sz="2800" spc="0" dirty="0"/>
              <a:t>You </a:t>
            </a:r>
            <a:r>
              <a:rPr sz="2800" spc="-10" dirty="0"/>
              <a:t>have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1 minute</a:t>
            </a:r>
            <a:r>
              <a:rPr sz="2800" spc="-5" dirty="0"/>
              <a:t>. </a:t>
            </a:r>
            <a:r>
              <a:rPr sz="2800" spc="-10" dirty="0"/>
              <a:t>Race against  </a:t>
            </a:r>
            <a:r>
              <a:rPr sz="2800" spc="-5" dirty="0"/>
              <a:t>your </a:t>
            </a:r>
            <a:r>
              <a:rPr sz="2800" spc="-10" dirty="0"/>
              <a:t>classmates and </a:t>
            </a:r>
            <a:r>
              <a:rPr sz="2800" spc="-5" dirty="0"/>
              <a:t>write a list of  </a:t>
            </a:r>
            <a:r>
              <a:rPr sz="2800" spc="-10" dirty="0"/>
              <a:t>as many </a:t>
            </a:r>
            <a:r>
              <a:rPr sz="2800" spc="-5" dirty="0"/>
              <a:t>“ew” words </a:t>
            </a:r>
            <a:r>
              <a:rPr sz="2800" spc="-10" dirty="0"/>
              <a:t>as </a:t>
            </a:r>
            <a:r>
              <a:rPr sz="2800" spc="-5" dirty="0"/>
              <a:t>you can  think</a:t>
            </a:r>
            <a:r>
              <a:rPr sz="2800" dirty="0"/>
              <a:t> </a:t>
            </a:r>
            <a:r>
              <a:rPr sz="2800" spc="-5" dirty="0"/>
              <a:t>of.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5071" y="4181855"/>
            <a:ext cx="7191755" cy="23881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93307" y="954023"/>
            <a:ext cx="3250691" cy="32506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247" y="4802578"/>
            <a:ext cx="2333243" cy="20554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5290" y="139273"/>
            <a:ext cx="5529580" cy="612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995" marR="207645" algn="ctr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entury Gothic"/>
                <a:cs typeface="Century Gothic"/>
              </a:rPr>
              <a:t>Nice </a:t>
            </a:r>
            <a:r>
              <a:rPr sz="3200" spc="-5" dirty="0">
                <a:latin typeface="Century Gothic"/>
                <a:cs typeface="Century Gothic"/>
              </a:rPr>
              <a:t>job! </a:t>
            </a:r>
            <a:r>
              <a:rPr sz="3200" dirty="0">
                <a:latin typeface="Century Gothic"/>
                <a:cs typeface="Century Gothic"/>
              </a:rPr>
              <a:t>That was a </a:t>
            </a:r>
            <a:r>
              <a:rPr sz="3200" spc="-5" dirty="0">
                <a:latin typeface="Century Gothic"/>
                <a:cs typeface="Century Gothic"/>
              </a:rPr>
              <a:t>lot</a:t>
            </a:r>
            <a:r>
              <a:rPr sz="3200" spc="-65" dirty="0">
                <a:latin typeface="Century Gothic"/>
                <a:cs typeface="Century Gothic"/>
              </a:rPr>
              <a:t> </a:t>
            </a:r>
            <a:r>
              <a:rPr sz="3200" dirty="0">
                <a:latin typeface="Century Gothic"/>
                <a:cs typeface="Century Gothic"/>
              </a:rPr>
              <a:t>of  words.</a:t>
            </a:r>
            <a:endParaRPr sz="3200">
              <a:latin typeface="Century Gothic"/>
              <a:cs typeface="Century Gothic"/>
            </a:endParaRPr>
          </a:p>
          <a:p>
            <a:pPr marL="12065" marR="5080" algn="ctr">
              <a:lnSpc>
                <a:spcPts val="3840"/>
              </a:lnSpc>
              <a:spcBef>
                <a:spcPts val="125"/>
              </a:spcBef>
            </a:pPr>
            <a:r>
              <a:rPr sz="3200" dirty="0">
                <a:latin typeface="Century Gothic"/>
                <a:cs typeface="Century Gothic"/>
              </a:rPr>
              <a:t>Now </a:t>
            </a:r>
            <a:r>
              <a:rPr sz="3200" spc="-5" dirty="0">
                <a:latin typeface="Century Gothic"/>
                <a:cs typeface="Century Gothic"/>
              </a:rPr>
              <a:t>try to match the photo  with the</a:t>
            </a:r>
            <a:r>
              <a:rPr sz="3200" spc="-15" dirty="0">
                <a:latin typeface="Century Gothic"/>
                <a:cs typeface="Century Gothic"/>
              </a:rPr>
              <a:t> </a:t>
            </a:r>
            <a:r>
              <a:rPr sz="3200" dirty="0">
                <a:latin typeface="Century Gothic"/>
                <a:cs typeface="Century Gothic"/>
              </a:rPr>
              <a:t>word.</a:t>
            </a:r>
            <a:endParaRPr sz="3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 marL="4236720">
              <a:lnSpc>
                <a:spcPct val="100000"/>
              </a:lnSpc>
              <a:spcBef>
                <a:spcPts val="2460"/>
              </a:spcBef>
            </a:pPr>
            <a:r>
              <a:rPr sz="3200" dirty="0">
                <a:latin typeface="Century Gothic"/>
                <a:cs typeface="Century Gothic"/>
              </a:rPr>
              <a:t>Grew</a:t>
            </a:r>
            <a:endParaRPr sz="3200">
              <a:latin typeface="Century Gothic"/>
              <a:cs typeface="Century Gothic"/>
            </a:endParaRPr>
          </a:p>
          <a:p>
            <a:pPr marL="4293235" marR="310515" indent="-57150" algn="r">
              <a:lnSpc>
                <a:spcPct val="274800"/>
              </a:lnSpc>
              <a:spcBef>
                <a:spcPts val="760"/>
              </a:spcBef>
            </a:pPr>
            <a:r>
              <a:rPr sz="3200" dirty="0">
                <a:latin typeface="Century Gothic"/>
                <a:cs typeface="Century Gothic"/>
              </a:rPr>
              <a:t>S</a:t>
            </a:r>
            <a:r>
              <a:rPr sz="3200" spc="-10" dirty="0">
                <a:latin typeface="Century Gothic"/>
                <a:cs typeface="Century Gothic"/>
              </a:rPr>
              <a:t>t</a:t>
            </a:r>
            <a:r>
              <a:rPr sz="3200" spc="0" dirty="0">
                <a:latin typeface="Century Gothic"/>
                <a:cs typeface="Century Gothic"/>
              </a:rPr>
              <a:t>e</a:t>
            </a:r>
            <a:r>
              <a:rPr sz="3200" dirty="0">
                <a:latin typeface="Century Gothic"/>
                <a:cs typeface="Century Gothic"/>
              </a:rPr>
              <a:t>w  </a:t>
            </a:r>
            <a:r>
              <a:rPr sz="3200" spc="-5" dirty="0">
                <a:latin typeface="Century Gothic"/>
                <a:cs typeface="Century Gothic"/>
              </a:rPr>
              <a:t>B</a:t>
            </a:r>
            <a:r>
              <a:rPr sz="3200" spc="-10" dirty="0">
                <a:latin typeface="Century Gothic"/>
                <a:cs typeface="Century Gothic"/>
              </a:rPr>
              <a:t>l</a:t>
            </a:r>
            <a:r>
              <a:rPr sz="3200" spc="0" dirty="0">
                <a:latin typeface="Century Gothic"/>
                <a:cs typeface="Century Gothic"/>
              </a:rPr>
              <a:t>e</a:t>
            </a:r>
            <a:r>
              <a:rPr sz="3200" dirty="0">
                <a:latin typeface="Century Gothic"/>
                <a:cs typeface="Century Gothic"/>
              </a:rPr>
              <a:t>w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39483" y="3450335"/>
            <a:ext cx="2366771" cy="1764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3943" y="1810511"/>
            <a:ext cx="1627631" cy="18562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4488" y="3710940"/>
            <a:ext cx="1706879" cy="1490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36169" y="5750252"/>
            <a:ext cx="90614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entury Gothic"/>
                <a:cs typeface="Century Gothic"/>
              </a:rPr>
              <a:t>Fl</a:t>
            </a:r>
            <a:r>
              <a:rPr sz="3200" spc="0" dirty="0">
                <a:latin typeface="Century Gothic"/>
                <a:cs typeface="Century Gothic"/>
              </a:rPr>
              <a:t>e</a:t>
            </a:r>
            <a:r>
              <a:rPr sz="3200" dirty="0">
                <a:latin typeface="Century Gothic"/>
                <a:cs typeface="Century Gothic"/>
              </a:rPr>
              <a:t>w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191" y="72672"/>
            <a:ext cx="5956935" cy="4277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Century Gothic"/>
                <a:cs typeface="Century Gothic"/>
              </a:rPr>
              <a:t>Let’s </a:t>
            </a:r>
            <a:r>
              <a:rPr sz="3200" dirty="0">
                <a:latin typeface="Century Gothic"/>
                <a:cs typeface="Century Gothic"/>
              </a:rPr>
              <a:t>do </a:t>
            </a:r>
            <a:r>
              <a:rPr sz="3200" spc="-5" dirty="0">
                <a:latin typeface="Century Gothic"/>
                <a:cs typeface="Century Gothic"/>
              </a:rPr>
              <a:t>it again. Draw </a:t>
            </a:r>
            <a:r>
              <a:rPr sz="3200" dirty="0">
                <a:latin typeface="Century Gothic"/>
                <a:cs typeface="Century Gothic"/>
              </a:rPr>
              <a:t>a  </a:t>
            </a:r>
            <a:r>
              <a:rPr sz="3200" spc="-5" dirty="0">
                <a:latin typeface="Century Gothic"/>
                <a:cs typeface="Century Gothic"/>
              </a:rPr>
              <a:t>photo to match with the </a:t>
            </a:r>
            <a:r>
              <a:rPr sz="3200" dirty="0">
                <a:latin typeface="Century Gothic"/>
                <a:cs typeface="Century Gothic"/>
              </a:rPr>
              <a:t>“ew”  word.</a:t>
            </a:r>
            <a:endParaRPr sz="3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R="552450" algn="r">
              <a:lnSpc>
                <a:spcPct val="100000"/>
              </a:lnSpc>
            </a:pPr>
            <a:r>
              <a:rPr sz="3200" spc="-10" dirty="0">
                <a:latin typeface="Century Gothic"/>
                <a:cs typeface="Century Gothic"/>
              </a:rPr>
              <a:t>F</a:t>
            </a:r>
            <a:r>
              <a:rPr sz="3200" spc="0" dirty="0">
                <a:latin typeface="Century Gothic"/>
                <a:cs typeface="Century Gothic"/>
              </a:rPr>
              <a:t>e</a:t>
            </a:r>
            <a:r>
              <a:rPr sz="3200" dirty="0">
                <a:latin typeface="Century Gothic"/>
                <a:cs typeface="Century Gothic"/>
              </a:rPr>
              <a:t>w</a:t>
            </a:r>
            <a:endParaRPr sz="3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50">
              <a:latin typeface="Times New Roman"/>
              <a:cs typeface="Times New Roman"/>
            </a:endParaRPr>
          </a:p>
          <a:p>
            <a:pPr marR="160655" algn="r">
              <a:lnSpc>
                <a:spcPct val="100000"/>
              </a:lnSpc>
            </a:pPr>
            <a:r>
              <a:rPr sz="3200" dirty="0">
                <a:latin typeface="Century Gothic"/>
                <a:cs typeface="Century Gothic"/>
              </a:rPr>
              <a:t>Sc</a:t>
            </a:r>
            <a:r>
              <a:rPr sz="3200" spc="-5" dirty="0">
                <a:latin typeface="Century Gothic"/>
                <a:cs typeface="Century Gothic"/>
              </a:rPr>
              <a:t>r</a:t>
            </a:r>
            <a:r>
              <a:rPr sz="3200" spc="0" dirty="0">
                <a:latin typeface="Century Gothic"/>
                <a:cs typeface="Century Gothic"/>
              </a:rPr>
              <a:t>e</a:t>
            </a:r>
            <a:r>
              <a:rPr sz="3200" dirty="0">
                <a:latin typeface="Century Gothic"/>
                <a:cs typeface="Century Gothic"/>
              </a:rPr>
              <a:t>w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39483" y="1504188"/>
            <a:ext cx="2202179" cy="17632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772" y="1723644"/>
            <a:ext cx="4311396" cy="16382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772" y="3464052"/>
            <a:ext cx="4311396" cy="16398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056" y="5177028"/>
            <a:ext cx="4311396" cy="16398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648" y="841735"/>
            <a:ext cx="7414895" cy="6061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entury Gothic"/>
                <a:cs typeface="Century Gothic"/>
              </a:rPr>
              <a:t>I </a:t>
            </a:r>
            <a:r>
              <a:rPr sz="3200" spc="-5" dirty="0">
                <a:latin typeface="Century Gothic"/>
                <a:cs typeface="Century Gothic"/>
              </a:rPr>
              <a:t>planted </a:t>
            </a:r>
            <a:r>
              <a:rPr sz="3200" dirty="0">
                <a:latin typeface="Century Gothic"/>
                <a:cs typeface="Century Gothic"/>
              </a:rPr>
              <a:t>a </a:t>
            </a:r>
            <a:r>
              <a:rPr sz="3200" spc="-5" dirty="0">
                <a:latin typeface="Century Gothic"/>
                <a:cs typeface="Century Gothic"/>
              </a:rPr>
              <a:t>vegetable in the</a:t>
            </a:r>
            <a:r>
              <a:rPr sz="3200" spc="-45" dirty="0">
                <a:latin typeface="Century Gothic"/>
                <a:cs typeface="Century Gothic"/>
              </a:rPr>
              <a:t> </a:t>
            </a:r>
            <a:r>
              <a:rPr sz="3200" dirty="0">
                <a:latin typeface="Century Gothic"/>
                <a:cs typeface="Century Gothic"/>
              </a:rPr>
              <a:t>garden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00" dirty="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  <a:tabLst>
                <a:tab pos="4198620" algn="l"/>
              </a:tabLst>
            </a:pPr>
            <a:r>
              <a:rPr lang="en-CA" sz="3200" spc="-5" dirty="0">
                <a:latin typeface="Century Gothic"/>
                <a:cs typeface="Century Gothic"/>
              </a:rPr>
              <a:t>that ______________ </a:t>
            </a:r>
            <a:r>
              <a:rPr sz="3200" spc="-10" dirty="0">
                <a:latin typeface="Century Gothic"/>
                <a:cs typeface="Century Gothic"/>
              </a:rPr>
              <a:t>tall.</a:t>
            </a:r>
            <a:endParaRPr sz="32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3800" dirty="0">
              <a:latin typeface="Times New Roman"/>
              <a:cs typeface="Times New Roman"/>
            </a:endParaRPr>
          </a:p>
          <a:p>
            <a:pPr marL="29209" indent="-17145">
              <a:lnSpc>
                <a:spcPct val="100000"/>
              </a:lnSpc>
              <a:spcBef>
                <a:spcPts val="2405"/>
              </a:spcBef>
              <a:tabLst>
                <a:tab pos="3986529" algn="l"/>
              </a:tabLst>
            </a:pPr>
            <a:r>
              <a:rPr sz="3200" spc="-5" dirty="0" err="1">
                <a:latin typeface="Century Gothic"/>
                <a:cs typeface="Century Gothic"/>
              </a:rPr>
              <a:t>Tomm</a:t>
            </a:r>
            <a:r>
              <a:rPr lang="en-CA" sz="3200" spc="-5" dirty="0">
                <a:latin typeface="Century Gothic"/>
                <a:cs typeface="Century Gothic"/>
              </a:rPr>
              <a:t>y ____________ </a:t>
            </a:r>
            <a:r>
              <a:rPr sz="3200" spc="-5" dirty="0">
                <a:latin typeface="Century Gothic"/>
                <a:cs typeface="Century Gothic"/>
              </a:rPr>
              <a:t>bubbles</a:t>
            </a:r>
            <a:r>
              <a:rPr sz="3200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outside.</a:t>
            </a:r>
            <a:endParaRPr sz="32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750" dirty="0">
              <a:latin typeface="Times New Roman"/>
              <a:cs typeface="Times New Roman"/>
            </a:endParaRPr>
          </a:p>
          <a:p>
            <a:pPr marL="29209" marR="5080">
              <a:lnSpc>
                <a:spcPct val="100000"/>
              </a:lnSpc>
              <a:tabLst>
                <a:tab pos="7401559" algn="l"/>
              </a:tabLst>
            </a:pPr>
            <a:r>
              <a:rPr sz="3200" dirty="0">
                <a:latin typeface="Century Gothic"/>
                <a:cs typeface="Century Gothic"/>
              </a:rPr>
              <a:t>My mom </a:t>
            </a:r>
            <a:r>
              <a:rPr sz="3200" spc="-5" dirty="0">
                <a:latin typeface="Century Gothic"/>
                <a:cs typeface="Century Gothic"/>
              </a:rPr>
              <a:t>made</a:t>
            </a:r>
            <a:r>
              <a:rPr sz="3200" spc="-65" dirty="0">
                <a:latin typeface="Century Gothic"/>
                <a:cs typeface="Century Gothic"/>
              </a:rPr>
              <a:t> </a:t>
            </a:r>
            <a:r>
              <a:rPr sz="3200" dirty="0">
                <a:latin typeface="Century Gothic"/>
                <a:cs typeface="Century Gothic"/>
              </a:rPr>
              <a:t>a</a:t>
            </a:r>
            <a:r>
              <a:rPr sz="3200" spc="-20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healthy</a:t>
            </a:r>
            <a:r>
              <a:rPr lang="en-CA" sz="3200" spc="-5" dirty="0">
                <a:latin typeface="Century Gothic"/>
                <a:cs typeface="Century Gothic"/>
              </a:rPr>
              <a:t> ___________</a:t>
            </a:r>
            <a:r>
              <a:rPr sz="3200" dirty="0">
                <a:latin typeface="Century Gothic"/>
                <a:cs typeface="Century Gothic"/>
              </a:rPr>
              <a:t>                  for</a:t>
            </a:r>
            <a:r>
              <a:rPr sz="3200" spc="-20" dirty="0">
                <a:latin typeface="Century Gothic"/>
                <a:cs typeface="Century Gothic"/>
              </a:rPr>
              <a:t> </a:t>
            </a:r>
            <a:r>
              <a:rPr sz="3200" dirty="0">
                <a:latin typeface="Century Gothic"/>
                <a:cs typeface="Century Gothic"/>
              </a:rPr>
              <a:t>dinner.</a:t>
            </a:r>
          </a:p>
          <a:p>
            <a:pPr>
              <a:lnSpc>
                <a:spcPct val="100000"/>
              </a:lnSpc>
            </a:pPr>
            <a:endParaRPr sz="3050" dirty="0">
              <a:latin typeface="Times New Roman"/>
              <a:cs typeface="Times New Roman"/>
            </a:endParaRPr>
          </a:p>
          <a:p>
            <a:pPr marL="29209" marR="761365">
              <a:lnSpc>
                <a:spcPct val="100000"/>
              </a:lnSpc>
              <a:tabLst>
                <a:tab pos="4253230" algn="l"/>
              </a:tabLst>
            </a:pPr>
            <a:r>
              <a:rPr sz="3200" dirty="0">
                <a:latin typeface="Century Gothic"/>
                <a:cs typeface="Century Gothic"/>
              </a:rPr>
              <a:t>W</a:t>
            </a:r>
            <a:r>
              <a:rPr lang="en-CA" sz="3200" dirty="0">
                <a:latin typeface="Century Gothic"/>
                <a:cs typeface="Century Gothic"/>
              </a:rPr>
              <a:t>e _____________ </a:t>
            </a:r>
            <a:r>
              <a:rPr sz="3200" dirty="0">
                <a:latin typeface="Century Gothic"/>
                <a:cs typeface="Century Gothic"/>
              </a:rPr>
              <a:t>a </a:t>
            </a:r>
            <a:r>
              <a:rPr sz="3200" spc="-5" dirty="0">
                <a:latin typeface="Century Gothic"/>
                <a:cs typeface="Century Gothic"/>
              </a:rPr>
              <a:t>kite in the  park last</a:t>
            </a:r>
            <a:r>
              <a:rPr sz="3200" spc="0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night.</a:t>
            </a:r>
            <a:endParaRPr sz="32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63768" y="1342644"/>
            <a:ext cx="1804415" cy="1798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32776" y="2767583"/>
            <a:ext cx="1199387" cy="13670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30083" y="4134611"/>
            <a:ext cx="1613915" cy="14096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63511" y="4942332"/>
            <a:ext cx="804672" cy="16093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9976" y="1950720"/>
            <a:ext cx="6528815" cy="25740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6276" y="2117558"/>
            <a:ext cx="549529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Century Gothic"/>
                <a:cs typeface="Century Gothic"/>
              </a:rPr>
              <a:t>Which </a:t>
            </a:r>
            <a:r>
              <a:rPr sz="3600" spc="-1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3600" spc="-5" dirty="0">
                <a:solidFill>
                  <a:srgbClr val="FFFFFF"/>
                </a:solidFill>
                <a:latin typeface="Century Gothic"/>
                <a:cs typeface="Century Gothic"/>
              </a:rPr>
              <a:t>each sentence  have you</a:t>
            </a:r>
            <a:r>
              <a:rPr sz="3600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Century Gothic"/>
                <a:cs typeface="Century Gothic"/>
              </a:rPr>
              <a:t>experienced?</a:t>
            </a:r>
            <a:endParaRPr sz="3600">
              <a:latin typeface="Century Gothic"/>
              <a:cs typeface="Century Gothic"/>
            </a:endParaRPr>
          </a:p>
          <a:p>
            <a:pPr marL="600710" marR="593090" algn="ctr">
              <a:lnSpc>
                <a:spcPct val="100000"/>
              </a:lnSpc>
            </a:pPr>
            <a:r>
              <a:rPr sz="3600" spc="-5" dirty="0">
                <a:solidFill>
                  <a:srgbClr val="FFFFFF"/>
                </a:solidFill>
                <a:latin typeface="Century Gothic"/>
                <a:cs typeface="Century Gothic"/>
              </a:rPr>
              <a:t>Have you </a:t>
            </a:r>
            <a:r>
              <a:rPr sz="3600" dirty="0">
                <a:solidFill>
                  <a:srgbClr val="FFFFFF"/>
                </a:solidFill>
                <a:latin typeface="Century Gothic"/>
                <a:cs typeface="Century Gothic"/>
              </a:rPr>
              <a:t>had</a:t>
            </a:r>
            <a:r>
              <a:rPr sz="36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Century Gothic"/>
                <a:cs typeface="Century Gothic"/>
              </a:rPr>
              <a:t>stew  before?</a:t>
            </a:r>
            <a:endParaRPr sz="3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942" y="111704"/>
            <a:ext cx="6274435" cy="2708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 marR="321310" algn="ctr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990000"/>
                </a:solidFill>
              </a:rPr>
              <a:t>Let’s </a:t>
            </a:r>
            <a:r>
              <a:rPr sz="4400" spc="-5" dirty="0">
                <a:solidFill>
                  <a:srgbClr val="990000"/>
                </a:solidFill>
              </a:rPr>
              <a:t>practice</a:t>
            </a:r>
            <a:r>
              <a:rPr sz="4400" spc="-60" dirty="0">
                <a:solidFill>
                  <a:srgbClr val="990000"/>
                </a:solidFill>
              </a:rPr>
              <a:t> </a:t>
            </a:r>
            <a:r>
              <a:rPr sz="4400" spc="-5" dirty="0">
                <a:solidFill>
                  <a:srgbClr val="990000"/>
                </a:solidFill>
              </a:rPr>
              <a:t>writing  </a:t>
            </a:r>
            <a:r>
              <a:rPr sz="4400" dirty="0">
                <a:solidFill>
                  <a:srgbClr val="990000"/>
                </a:solidFill>
              </a:rPr>
              <a:t>sentences </a:t>
            </a:r>
            <a:r>
              <a:rPr sz="4400" spc="-5" dirty="0">
                <a:solidFill>
                  <a:srgbClr val="990000"/>
                </a:solidFill>
              </a:rPr>
              <a:t>using our  </a:t>
            </a:r>
            <a:r>
              <a:rPr sz="4400" dirty="0">
                <a:solidFill>
                  <a:srgbClr val="990000"/>
                </a:solidFill>
              </a:rPr>
              <a:t>“ew”</a:t>
            </a:r>
            <a:r>
              <a:rPr sz="4400" spc="-25" dirty="0">
                <a:solidFill>
                  <a:srgbClr val="990000"/>
                </a:solidFill>
              </a:rPr>
              <a:t> </a:t>
            </a:r>
            <a:r>
              <a:rPr sz="4400" spc="-5" dirty="0">
                <a:solidFill>
                  <a:srgbClr val="990000"/>
                </a:solidFill>
              </a:rPr>
              <a:t>words.</a:t>
            </a:r>
            <a:endParaRPr sz="4400"/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400" spc="-5" dirty="0">
                <a:solidFill>
                  <a:srgbClr val="990000"/>
                </a:solidFill>
              </a:rPr>
              <a:t>Remember,</a:t>
            </a:r>
            <a:r>
              <a:rPr sz="4400" spc="-40" dirty="0">
                <a:solidFill>
                  <a:srgbClr val="990000"/>
                </a:solidFill>
              </a:rPr>
              <a:t> </a:t>
            </a:r>
            <a:r>
              <a:rPr sz="4400" spc="-5" dirty="0">
                <a:solidFill>
                  <a:srgbClr val="990000"/>
                </a:solidFill>
              </a:rPr>
              <a:t>sentences: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665976" y="228600"/>
            <a:ext cx="1549907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41961" y="2958987"/>
            <a:ext cx="6428105" cy="3383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720" algn="l"/>
              </a:tabLst>
            </a:pPr>
            <a:r>
              <a:rPr sz="3200" spc="-5" dirty="0">
                <a:latin typeface="Century Gothic"/>
                <a:cs typeface="Century Gothic"/>
              </a:rPr>
              <a:t>Begin with </a:t>
            </a:r>
            <a:r>
              <a:rPr sz="3200" dirty="0">
                <a:latin typeface="Century Gothic"/>
                <a:cs typeface="Century Gothic"/>
              </a:rPr>
              <a:t>a</a:t>
            </a:r>
            <a:r>
              <a:rPr sz="3200" spc="-30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capital</a:t>
            </a:r>
            <a:endParaRPr sz="32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Century Gothic"/>
                <a:cs typeface="Century Gothic"/>
              </a:rPr>
              <a:t>End </a:t>
            </a:r>
            <a:r>
              <a:rPr sz="3200" spc="-5" dirty="0">
                <a:latin typeface="Century Gothic"/>
                <a:cs typeface="Century Gothic"/>
              </a:rPr>
              <a:t>with</a:t>
            </a:r>
            <a:r>
              <a:rPr sz="3200" spc="-15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punctuation</a:t>
            </a:r>
            <a:endParaRPr sz="3200">
              <a:latin typeface="Century Gothic"/>
              <a:cs typeface="Century Gothic"/>
            </a:endParaRPr>
          </a:p>
          <a:p>
            <a:pPr marL="299085" marR="5080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Century Gothic"/>
                <a:cs typeface="Century Gothic"/>
              </a:rPr>
              <a:t>Involve a </a:t>
            </a:r>
            <a:r>
              <a:rPr sz="3200" spc="-5" dirty="0">
                <a:latin typeface="Century Gothic"/>
                <a:cs typeface="Century Gothic"/>
              </a:rPr>
              <a:t>subject, </a:t>
            </a:r>
            <a:r>
              <a:rPr sz="3200" dirty="0">
                <a:latin typeface="Century Gothic"/>
                <a:cs typeface="Century Gothic"/>
              </a:rPr>
              <a:t>verb, and</a:t>
            </a:r>
            <a:r>
              <a:rPr sz="3200" spc="-65" dirty="0">
                <a:latin typeface="Century Gothic"/>
                <a:cs typeface="Century Gothic"/>
              </a:rPr>
              <a:t> </a:t>
            </a:r>
            <a:r>
              <a:rPr sz="3200" spc="-5" dirty="0">
                <a:latin typeface="Century Gothic"/>
                <a:cs typeface="Century Gothic"/>
              </a:rPr>
              <a:t>an  object.</a:t>
            </a:r>
            <a:endParaRPr sz="3200">
              <a:latin typeface="Century Gothic"/>
              <a:cs typeface="Century Gothic"/>
            </a:endParaRPr>
          </a:p>
          <a:p>
            <a:pPr marR="87630" algn="ctr">
              <a:lnSpc>
                <a:spcPts val="3840"/>
              </a:lnSpc>
              <a:spcBef>
                <a:spcPts val="3394"/>
              </a:spcBef>
            </a:pPr>
            <a:r>
              <a:rPr sz="3200" spc="-5" dirty="0">
                <a:latin typeface="Century Gothic"/>
                <a:cs typeface="Century Gothic"/>
              </a:rPr>
              <a:t>Example:</a:t>
            </a:r>
            <a:endParaRPr sz="3200">
              <a:latin typeface="Century Gothic"/>
              <a:cs typeface="Century Gothic"/>
            </a:endParaRPr>
          </a:p>
          <a:p>
            <a:pPr marR="89535" algn="ctr">
              <a:lnSpc>
                <a:spcPct val="100000"/>
              </a:lnSpc>
            </a:pPr>
            <a:r>
              <a:rPr sz="3200" spc="-10" dirty="0">
                <a:latin typeface="Century Gothic"/>
                <a:cs typeface="Century Gothic"/>
              </a:rPr>
              <a:t>Bill </a:t>
            </a:r>
            <a:r>
              <a:rPr sz="3200" spc="-5" dirty="0">
                <a:latin typeface="Century Gothic"/>
                <a:cs typeface="Century Gothic"/>
              </a:rPr>
              <a:t>kicked the</a:t>
            </a:r>
            <a:r>
              <a:rPr sz="3200" spc="-15" dirty="0">
                <a:latin typeface="Century Gothic"/>
                <a:cs typeface="Century Gothic"/>
              </a:rPr>
              <a:t> </a:t>
            </a:r>
            <a:r>
              <a:rPr sz="3200" spc="-10" dirty="0">
                <a:latin typeface="Century Gothic"/>
                <a:cs typeface="Century Gothic"/>
              </a:rPr>
              <a:t>ball.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1048" y="818388"/>
            <a:ext cx="1207007" cy="5394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46520" y="228600"/>
            <a:ext cx="1551431" cy="589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9462" y="581648"/>
            <a:ext cx="5819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/>
              <a:t>Write </a:t>
            </a:r>
            <a:r>
              <a:rPr sz="2800" spc="-5" dirty="0"/>
              <a:t>a </a:t>
            </a:r>
            <a:r>
              <a:rPr sz="2800" spc="-10" dirty="0"/>
              <a:t>sentence </a:t>
            </a:r>
            <a:r>
              <a:rPr sz="2800" spc="-5" dirty="0"/>
              <a:t>using the</a:t>
            </a:r>
            <a:r>
              <a:rPr sz="2800" spc="130" dirty="0"/>
              <a:t> </a:t>
            </a:r>
            <a:r>
              <a:rPr sz="2800" spc="-5" dirty="0"/>
              <a:t>words: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827532" y="1933955"/>
            <a:ext cx="2843783" cy="24825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98264" y="1849144"/>
            <a:ext cx="3066287" cy="27624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03251" y="5097476"/>
            <a:ext cx="848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entury Gothic"/>
                <a:cs typeface="Century Gothic"/>
              </a:rPr>
              <a:t>St</a:t>
            </a:r>
            <a:r>
              <a:rPr sz="2800" spc="-15" dirty="0">
                <a:latin typeface="Century Gothic"/>
                <a:cs typeface="Century Gothic"/>
              </a:rPr>
              <a:t>e</a:t>
            </a:r>
            <a:r>
              <a:rPr sz="2800" spc="-5" dirty="0">
                <a:latin typeface="Century Gothic"/>
                <a:cs typeface="Century Gothic"/>
              </a:rPr>
              <a:t>w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28249" y="5249810"/>
            <a:ext cx="96646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entury Gothic"/>
                <a:cs typeface="Century Gothic"/>
              </a:rPr>
              <a:t>Gr</a:t>
            </a:r>
            <a:r>
              <a:rPr sz="2800" spc="-15" dirty="0">
                <a:latin typeface="Century Gothic"/>
                <a:cs typeface="Century Gothic"/>
              </a:rPr>
              <a:t>ew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"/>
  <p:tag name="ISPRING_ULTRA_SCORM_COURSE_ID" val="952C72FC-EFC1-4E89-9150-484B2EC5C97C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E:\Beth\eslao-nc\stage-1\unit-6\lesson-6-10"/>
  <p:tag name="ISPRING_PRESENTATION_TITLE" val="ESLAO-6-10-Slides-Student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406</Words>
  <Application>Microsoft Office PowerPoint</Application>
  <PresentationFormat>On-screen Show (4:3)</PresentationFormat>
  <Paragraphs>90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What sound do the letters  “E” and “W” make when  they are together?</vt:lpstr>
      <vt:lpstr>You have 1 minute. Race against  your classmates and write a list of  as many “ew” words as you can  think of.</vt:lpstr>
      <vt:lpstr>PowerPoint Presentation</vt:lpstr>
      <vt:lpstr>PowerPoint Presentation</vt:lpstr>
      <vt:lpstr>PowerPoint Presentation</vt:lpstr>
      <vt:lpstr>PowerPoint Presentation</vt:lpstr>
      <vt:lpstr>Let’s practice writing  sentences using our  “ew” words. Remember, sentences:</vt:lpstr>
      <vt:lpstr>Write a sentence using the words:</vt:lpstr>
      <vt:lpstr>Write a sentence using the words:</vt:lpstr>
      <vt:lpstr>PowerPoint Presentation</vt:lpstr>
      <vt:lpstr>PowerPoint Presentation</vt:lpstr>
      <vt:lpstr>Nice job! What do you think we  should include in a thank you  letter?</vt:lpstr>
      <vt:lpstr>How can we thank people?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ESLAO-6-10-Slides-Student</dc:title>
  <dc:creator>Marissa Quintigliani</dc:creator>
  <cp:lastModifiedBy>Lakshmi Priya</cp:lastModifiedBy>
  <cp:revision>4</cp:revision>
  <dcterms:created xsi:type="dcterms:W3CDTF">2018-06-26T15:49:17Z</dcterms:created>
  <dcterms:modified xsi:type="dcterms:W3CDTF">2018-06-26T15:52:22Z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2017-05-26T00:00:00Z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2018-06-26T00:00:00Z</vt:filetime>
  </property>
</Properties>
</file>