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9144000" cy="6858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44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7C38D-405A-48A0-AD66-07BA3BE5A047}" type="datetimeFigureOut">
              <a:rPr lang="en-CA" smtClean="0"/>
              <a:t>2018-06-26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B305-FE21-4B16-B903-6625F7DB90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751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2B305-FE21-4B16-B903-6625F7DB90EA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0463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2B305-FE21-4B16-B903-6625F7DB90EA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165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2B305-FE21-4B16-B903-6625F7DB90EA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7994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2B305-FE21-4B16-B903-6625F7DB90EA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9834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2B305-FE21-4B16-B903-6625F7DB90EA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8026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2B305-FE21-4B16-B903-6625F7DB90EA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9077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2B305-FE21-4B16-B903-6625F7DB90EA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7528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2B305-FE21-4B16-B903-6625F7DB90EA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67688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2B305-FE21-4B16-B903-6625F7DB90EA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2381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2B305-FE21-4B16-B903-6625F7DB90EA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48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2B305-FE21-4B16-B903-6625F7DB90EA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2551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2B305-FE21-4B16-B903-6625F7DB90EA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7869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2B305-FE21-4B16-B903-6625F7DB90EA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0113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2B305-FE21-4B16-B903-6625F7DB90EA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2597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2B305-FE21-4B16-B903-6625F7DB90EA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8430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2B305-FE21-4B16-B903-6625F7DB90EA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9632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2B305-FE21-4B16-B903-6625F7DB90EA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9287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2B305-FE21-4B16-B903-6625F7DB90EA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1525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99000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48916" y="268288"/>
            <a:ext cx="718185" cy="567055"/>
          </a:xfrm>
          <a:custGeom>
            <a:avLst/>
            <a:gdLst/>
            <a:ahLst/>
            <a:cxnLst/>
            <a:rect l="l" t="t" r="r" b="b"/>
            <a:pathLst>
              <a:path w="718184" h="567055">
                <a:moveTo>
                  <a:pt x="0" y="0"/>
                </a:moveTo>
                <a:lnTo>
                  <a:pt x="718073" y="0"/>
                </a:lnTo>
                <a:lnTo>
                  <a:pt x="718073" y="566928"/>
                </a:lnTo>
                <a:lnTo>
                  <a:pt x="0" y="566928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096286" y="185368"/>
            <a:ext cx="1550435" cy="589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99000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99000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58950" y="268288"/>
            <a:ext cx="1099185" cy="6350000"/>
          </a:xfrm>
          <a:custGeom>
            <a:avLst/>
            <a:gdLst/>
            <a:ahLst/>
            <a:cxnLst/>
            <a:rect l="l" t="t" r="r" b="b"/>
            <a:pathLst>
              <a:path w="1099184" h="6350000">
                <a:moveTo>
                  <a:pt x="0" y="0"/>
                </a:moveTo>
                <a:lnTo>
                  <a:pt x="1099073" y="0"/>
                </a:lnTo>
                <a:lnTo>
                  <a:pt x="1099073" y="6349999"/>
                </a:lnTo>
                <a:lnTo>
                  <a:pt x="0" y="6349999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8637" y="989911"/>
            <a:ext cx="864672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99000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1558" y="1966435"/>
            <a:ext cx="8840883" cy="1666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8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8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6951" y="268288"/>
            <a:ext cx="5669280" cy="3900804"/>
          </a:xfrm>
          <a:custGeom>
            <a:avLst/>
            <a:gdLst/>
            <a:ahLst/>
            <a:cxnLst/>
            <a:rect l="l" t="t" r="r" b="b"/>
            <a:pathLst>
              <a:path w="5669280" h="3900804">
                <a:moveTo>
                  <a:pt x="0" y="0"/>
                </a:moveTo>
                <a:lnTo>
                  <a:pt x="5669280" y="0"/>
                </a:lnTo>
                <a:lnTo>
                  <a:pt x="5669280" y="3900299"/>
                </a:lnTo>
                <a:lnTo>
                  <a:pt x="0" y="3900299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8939" y="268288"/>
            <a:ext cx="182880" cy="3887470"/>
          </a:xfrm>
          <a:custGeom>
            <a:avLst/>
            <a:gdLst/>
            <a:ahLst/>
            <a:cxnLst/>
            <a:rect l="l" t="t" r="r" b="b"/>
            <a:pathLst>
              <a:path w="182879" h="3887470">
                <a:moveTo>
                  <a:pt x="0" y="0"/>
                </a:moveTo>
                <a:lnTo>
                  <a:pt x="182879" y="0"/>
                </a:lnTo>
                <a:lnTo>
                  <a:pt x="182879" y="3886852"/>
                </a:lnTo>
                <a:lnTo>
                  <a:pt x="0" y="3886852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79140" y="4234726"/>
            <a:ext cx="5031105" cy="1325880"/>
          </a:xfrm>
          <a:prstGeom prst="rect">
            <a:avLst/>
          </a:prstGeom>
        </p:spPr>
        <p:txBody>
          <a:bodyPr vert="horz" wrap="square" lIns="0" tIns="276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75"/>
              </a:spcBef>
            </a:pPr>
            <a:r>
              <a:rPr sz="4600" spc="-5" dirty="0">
                <a:solidFill>
                  <a:srgbClr val="990000"/>
                </a:solidFill>
                <a:latin typeface="Century Gothic"/>
                <a:cs typeface="Century Gothic"/>
              </a:rPr>
              <a:t>Keeping </a:t>
            </a:r>
            <a:r>
              <a:rPr sz="4600" dirty="0">
                <a:solidFill>
                  <a:srgbClr val="990000"/>
                </a:solidFill>
                <a:latin typeface="Century Gothic"/>
                <a:cs typeface="Century Gothic"/>
              </a:rPr>
              <a:t>In</a:t>
            </a:r>
            <a:r>
              <a:rPr sz="4600" spc="-75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4600" spc="-5" dirty="0">
                <a:solidFill>
                  <a:srgbClr val="990000"/>
                </a:solidFill>
                <a:latin typeface="Century Gothic"/>
                <a:cs typeface="Century Gothic"/>
              </a:rPr>
              <a:t>Shape</a:t>
            </a:r>
            <a:endParaRPr sz="4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dirty="0">
                <a:solidFill>
                  <a:srgbClr val="333333"/>
                </a:solidFill>
                <a:latin typeface="Century Gothic"/>
                <a:cs typeface="Century Gothic"/>
              </a:rPr>
              <a:t>Unit </a:t>
            </a:r>
            <a:r>
              <a:rPr sz="1600" spc="-5" dirty="0">
                <a:solidFill>
                  <a:srgbClr val="333333"/>
                </a:solidFill>
                <a:latin typeface="Century Gothic"/>
                <a:cs typeface="Century Gothic"/>
              </a:rPr>
              <a:t>6: Lesson</a:t>
            </a:r>
            <a:r>
              <a:rPr sz="1600" spc="-1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Century Gothic"/>
                <a:cs typeface="Century Gothic"/>
              </a:rPr>
              <a:t>11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9768" y="208047"/>
            <a:ext cx="2269941" cy="2597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0288" y="5130226"/>
            <a:ext cx="7717101" cy="17277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600" y="816160"/>
            <a:ext cx="5016012" cy="23101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7199" y="228286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9462" y="589269"/>
            <a:ext cx="58007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000000"/>
                </a:solidFill>
              </a:rPr>
              <a:t>Write </a:t>
            </a:r>
            <a:r>
              <a:rPr dirty="0">
                <a:solidFill>
                  <a:srgbClr val="000000"/>
                </a:solidFill>
              </a:rPr>
              <a:t>a sentence </a:t>
            </a:r>
            <a:r>
              <a:rPr spc="-5" dirty="0">
                <a:solidFill>
                  <a:srgbClr val="000000"/>
                </a:solidFill>
              </a:rPr>
              <a:t>using </a:t>
            </a:r>
            <a:r>
              <a:rPr dirty="0">
                <a:solidFill>
                  <a:srgbClr val="000000"/>
                </a:solidFill>
              </a:rPr>
              <a:t>the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words: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03251" y="5937651"/>
            <a:ext cx="8261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Century Gothic"/>
                <a:cs typeface="Century Gothic"/>
              </a:rPr>
              <a:t>Boat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28072" y="5937651"/>
            <a:ext cx="8940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40" dirty="0">
                <a:latin typeface="Century Gothic"/>
                <a:cs typeface="Century Gothic"/>
              </a:rPr>
              <a:t>T</a:t>
            </a:r>
            <a:r>
              <a:rPr sz="2800" dirty="0">
                <a:latin typeface="Century Gothic"/>
                <a:cs typeface="Century Gothic"/>
              </a:rPr>
              <a:t>o</a:t>
            </a:r>
            <a:r>
              <a:rPr sz="2800" spc="-5" dirty="0">
                <a:latin typeface="Century Gothic"/>
                <a:cs typeface="Century Gothic"/>
              </a:rPr>
              <a:t>as</a:t>
            </a:r>
            <a:r>
              <a:rPr sz="2800" dirty="0">
                <a:latin typeface="Century Gothic"/>
                <a:cs typeface="Century Gothic"/>
              </a:rPr>
              <a:t>t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04709" y="1005841"/>
            <a:ext cx="2435628" cy="1837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579387"/>
            <a:ext cx="4549388" cy="36699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37361" y="2101499"/>
            <a:ext cx="3660274" cy="31478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567055"/>
          </a:xfrm>
          <a:custGeom>
            <a:avLst/>
            <a:gdLst/>
            <a:ahLst/>
            <a:cxnLst/>
            <a:rect l="l" t="t" r="r" b="b"/>
            <a:pathLst>
              <a:path w="718184" h="567055">
                <a:moveTo>
                  <a:pt x="0" y="0"/>
                </a:moveTo>
                <a:lnTo>
                  <a:pt x="718073" y="0"/>
                </a:lnTo>
                <a:lnTo>
                  <a:pt x="718073" y="566928"/>
                </a:lnTo>
                <a:lnTo>
                  <a:pt x="0" y="566928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14166" y="5228166"/>
            <a:ext cx="1629831" cy="1629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2385" y="1675014"/>
            <a:ext cx="7373387" cy="37324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List </a:t>
            </a:r>
            <a:r>
              <a:rPr dirty="0"/>
              <a:t>some </a:t>
            </a:r>
            <a:r>
              <a:rPr spc="-5" dirty="0"/>
              <a:t>phrases </a:t>
            </a:r>
            <a:r>
              <a:rPr dirty="0"/>
              <a:t>we </a:t>
            </a:r>
            <a:r>
              <a:rPr spc="-5" dirty="0"/>
              <a:t>could use </a:t>
            </a:r>
            <a:r>
              <a:rPr dirty="0"/>
              <a:t>to </a:t>
            </a:r>
            <a:r>
              <a:rPr spc="-5" dirty="0"/>
              <a:t>thank</a:t>
            </a:r>
            <a:r>
              <a:rPr spc="25" dirty="0"/>
              <a:t> </a:t>
            </a:r>
            <a:r>
              <a:rPr spc="-5" dirty="0"/>
              <a:t>someone</a:t>
            </a:r>
          </a:p>
        </p:txBody>
      </p:sp>
      <p:sp>
        <p:nvSpPr>
          <p:cNvPr id="6" name="object 6"/>
          <p:cNvSpPr/>
          <p:nvPr/>
        </p:nvSpPr>
        <p:spPr>
          <a:xfrm>
            <a:off x="6495650" y="268122"/>
            <a:ext cx="1461609" cy="5178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22417" y="228286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12528" y="3838221"/>
            <a:ext cx="3019776" cy="30197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8873" y="261306"/>
            <a:ext cx="6898005" cy="13030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700"/>
              </a:lnSpc>
              <a:spcBef>
                <a:spcPts val="110"/>
              </a:spcBef>
            </a:pPr>
            <a:r>
              <a:rPr spc="-5" dirty="0"/>
              <a:t>Nice </a:t>
            </a:r>
            <a:r>
              <a:rPr dirty="0"/>
              <a:t>work! </a:t>
            </a:r>
            <a:r>
              <a:rPr spc="-5" dirty="0"/>
              <a:t>Let’s remember </a:t>
            </a:r>
            <a:r>
              <a:rPr dirty="0"/>
              <a:t>to </a:t>
            </a:r>
            <a:r>
              <a:rPr spc="-5" dirty="0"/>
              <a:t>use </a:t>
            </a:r>
            <a:r>
              <a:rPr dirty="0"/>
              <a:t>these  when we write </a:t>
            </a:r>
            <a:r>
              <a:rPr spc="-5" dirty="0"/>
              <a:t>our </a:t>
            </a:r>
            <a:r>
              <a:rPr dirty="0"/>
              <a:t>own </a:t>
            </a:r>
            <a:r>
              <a:rPr spc="-5" dirty="0"/>
              <a:t>thank you</a:t>
            </a:r>
            <a:r>
              <a:rPr spc="-50" dirty="0"/>
              <a:t> </a:t>
            </a:r>
            <a:r>
              <a:rPr spc="-30" dirty="0"/>
              <a:t>letter.  </a:t>
            </a:r>
            <a:r>
              <a:rPr spc="-5" dirty="0"/>
              <a:t>What should </a:t>
            </a:r>
            <a:r>
              <a:rPr dirty="0"/>
              <a:t>we </a:t>
            </a:r>
            <a:r>
              <a:rPr spc="-5" dirty="0"/>
              <a:t>include </a:t>
            </a:r>
            <a:r>
              <a:rPr dirty="0"/>
              <a:t>in </a:t>
            </a:r>
            <a:r>
              <a:rPr spc="-5" dirty="0"/>
              <a:t>our</a:t>
            </a:r>
            <a:r>
              <a:rPr dirty="0"/>
              <a:t> letter?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8873" y="2394906"/>
            <a:ext cx="6186170" cy="385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100"/>
              </a:spcBef>
              <a:buAutoNum type="arabicParenR"/>
              <a:tabLst>
                <a:tab pos="526415" algn="l"/>
                <a:tab pos="527050" algn="l"/>
              </a:tabLst>
            </a:pPr>
            <a:r>
              <a:rPr sz="2800" u="heavy" spc="-5" dirty="0">
                <a:solidFill>
                  <a:srgbClr val="990000"/>
                </a:solidFill>
                <a:uFill>
                  <a:solidFill>
                    <a:srgbClr val="AB1500"/>
                  </a:solidFill>
                </a:uFill>
                <a:latin typeface="Century Gothic"/>
                <a:cs typeface="Century Gothic"/>
              </a:rPr>
              <a:t>Who</a:t>
            </a:r>
            <a:r>
              <a:rPr sz="2800" spc="-5" dirty="0">
                <a:solidFill>
                  <a:srgbClr val="990000"/>
                </a:solidFill>
                <a:latin typeface="Century Gothic"/>
                <a:cs typeface="Century Gothic"/>
              </a:rPr>
              <a:t> we </a:t>
            </a:r>
            <a:r>
              <a:rPr sz="2800" spc="-10" dirty="0">
                <a:solidFill>
                  <a:srgbClr val="990000"/>
                </a:solidFill>
                <a:latin typeface="Century Gothic"/>
                <a:cs typeface="Century Gothic"/>
              </a:rPr>
              <a:t>are </a:t>
            </a:r>
            <a:r>
              <a:rPr sz="2800" spc="-5" dirty="0">
                <a:solidFill>
                  <a:srgbClr val="990000"/>
                </a:solidFill>
                <a:latin typeface="Century Gothic"/>
                <a:cs typeface="Century Gothic"/>
              </a:rPr>
              <a:t>sending </a:t>
            </a:r>
            <a:r>
              <a:rPr sz="2800" dirty="0">
                <a:solidFill>
                  <a:srgbClr val="990000"/>
                </a:solidFill>
                <a:latin typeface="Century Gothic"/>
                <a:cs typeface="Century Gothic"/>
              </a:rPr>
              <a:t>the </a:t>
            </a:r>
            <a:r>
              <a:rPr sz="2800" spc="-5" dirty="0">
                <a:solidFill>
                  <a:srgbClr val="990000"/>
                </a:solidFill>
                <a:latin typeface="Century Gothic"/>
                <a:cs typeface="Century Gothic"/>
              </a:rPr>
              <a:t>letter</a:t>
            </a:r>
            <a:r>
              <a:rPr sz="2800" spc="-55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990000"/>
                </a:solidFill>
                <a:latin typeface="Century Gothic"/>
                <a:cs typeface="Century Gothic"/>
              </a:rPr>
              <a:t>to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90000"/>
              </a:buClr>
              <a:buFont typeface="Century Gothic"/>
              <a:buAutoNum type="arabicParenR"/>
            </a:pPr>
            <a:endParaRPr sz="2900">
              <a:latin typeface="Times New Roman"/>
              <a:cs typeface="Times New Roman"/>
            </a:endParaRPr>
          </a:p>
          <a:p>
            <a:pPr marL="527050" indent="-514350">
              <a:lnSpc>
                <a:spcPct val="100000"/>
              </a:lnSpc>
              <a:buAutoNum type="arabicParenR"/>
              <a:tabLst>
                <a:tab pos="526415" algn="l"/>
                <a:tab pos="527050" algn="l"/>
              </a:tabLst>
            </a:pPr>
            <a:r>
              <a:rPr sz="2800" u="heavy" spc="-5" dirty="0">
                <a:solidFill>
                  <a:srgbClr val="990000"/>
                </a:solidFill>
                <a:uFill>
                  <a:solidFill>
                    <a:srgbClr val="AB1500"/>
                  </a:solidFill>
                </a:uFill>
                <a:latin typeface="Century Gothic"/>
                <a:cs typeface="Century Gothic"/>
              </a:rPr>
              <a:t>Why</a:t>
            </a:r>
            <a:r>
              <a:rPr sz="2800" spc="-5" dirty="0">
                <a:solidFill>
                  <a:srgbClr val="990000"/>
                </a:solidFill>
                <a:latin typeface="Century Gothic"/>
                <a:cs typeface="Century Gothic"/>
              </a:rPr>
              <a:t> we </a:t>
            </a:r>
            <a:r>
              <a:rPr sz="2800" spc="-10" dirty="0">
                <a:solidFill>
                  <a:srgbClr val="990000"/>
                </a:solidFill>
                <a:latin typeface="Century Gothic"/>
                <a:cs typeface="Century Gothic"/>
              </a:rPr>
              <a:t>are </a:t>
            </a:r>
            <a:r>
              <a:rPr sz="2800" spc="-5" dirty="0">
                <a:solidFill>
                  <a:srgbClr val="990000"/>
                </a:solidFill>
                <a:latin typeface="Century Gothic"/>
                <a:cs typeface="Century Gothic"/>
              </a:rPr>
              <a:t>sending </a:t>
            </a:r>
            <a:r>
              <a:rPr sz="2800" dirty="0">
                <a:solidFill>
                  <a:srgbClr val="990000"/>
                </a:solidFill>
                <a:latin typeface="Century Gothic"/>
                <a:cs typeface="Century Gothic"/>
              </a:rPr>
              <a:t>the</a:t>
            </a:r>
            <a:r>
              <a:rPr sz="2800" spc="-20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990000"/>
                </a:solidFill>
                <a:latin typeface="Century Gothic"/>
                <a:cs typeface="Century Gothic"/>
              </a:rPr>
              <a:t>letter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90000"/>
              </a:buClr>
              <a:buFont typeface="Century Gothic"/>
              <a:buAutoNum type="arabicParenR"/>
            </a:pPr>
            <a:endParaRPr sz="2900">
              <a:latin typeface="Times New Roman"/>
              <a:cs typeface="Times New Roman"/>
            </a:endParaRPr>
          </a:p>
          <a:p>
            <a:pPr marL="527050" indent="-514350">
              <a:lnSpc>
                <a:spcPct val="100000"/>
              </a:lnSpc>
              <a:buAutoNum type="arabicParenR"/>
              <a:tabLst>
                <a:tab pos="526415" algn="l"/>
                <a:tab pos="527050" algn="l"/>
              </a:tabLst>
            </a:pPr>
            <a:r>
              <a:rPr sz="2800" u="heavy" spc="-5" dirty="0">
                <a:solidFill>
                  <a:srgbClr val="990000"/>
                </a:solidFill>
                <a:uFill>
                  <a:solidFill>
                    <a:srgbClr val="AB1500"/>
                  </a:solidFill>
                </a:uFill>
                <a:latin typeface="Century Gothic"/>
                <a:cs typeface="Century Gothic"/>
              </a:rPr>
              <a:t>What</a:t>
            </a:r>
            <a:r>
              <a:rPr sz="2800" spc="-5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990000"/>
                </a:solidFill>
                <a:latin typeface="Century Gothic"/>
                <a:cs typeface="Century Gothic"/>
              </a:rPr>
              <a:t>we </a:t>
            </a:r>
            <a:r>
              <a:rPr sz="2800" spc="-10" dirty="0">
                <a:solidFill>
                  <a:srgbClr val="990000"/>
                </a:solidFill>
                <a:latin typeface="Century Gothic"/>
                <a:cs typeface="Century Gothic"/>
              </a:rPr>
              <a:t>are </a:t>
            </a:r>
            <a:r>
              <a:rPr sz="2800" spc="-5" dirty="0">
                <a:solidFill>
                  <a:srgbClr val="990000"/>
                </a:solidFill>
                <a:latin typeface="Century Gothic"/>
                <a:cs typeface="Century Gothic"/>
              </a:rPr>
              <a:t>thanking</a:t>
            </a:r>
            <a:r>
              <a:rPr sz="2800" spc="0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990000"/>
                </a:solidFill>
                <a:latin typeface="Century Gothic"/>
                <a:cs typeface="Century Gothic"/>
              </a:rPr>
              <a:t>for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90000"/>
              </a:buClr>
              <a:buFont typeface="Century Gothic"/>
              <a:buAutoNum type="arabicParenR"/>
            </a:pPr>
            <a:endParaRPr sz="2900">
              <a:latin typeface="Times New Roman"/>
              <a:cs typeface="Times New Roman"/>
            </a:endParaRPr>
          </a:p>
          <a:p>
            <a:pPr marL="527050" indent="-514350">
              <a:lnSpc>
                <a:spcPct val="100000"/>
              </a:lnSpc>
              <a:buAutoNum type="arabicParenR"/>
              <a:tabLst>
                <a:tab pos="526415" algn="l"/>
                <a:tab pos="527050" algn="l"/>
              </a:tabLst>
            </a:pPr>
            <a:r>
              <a:rPr sz="2800" u="heavy" dirty="0">
                <a:solidFill>
                  <a:srgbClr val="990000"/>
                </a:solidFill>
                <a:uFill>
                  <a:solidFill>
                    <a:srgbClr val="AB1500"/>
                  </a:solidFill>
                </a:uFill>
                <a:latin typeface="Century Gothic"/>
                <a:cs typeface="Century Gothic"/>
              </a:rPr>
              <a:t>A kind</a:t>
            </a:r>
            <a:r>
              <a:rPr sz="2800" u="heavy" spc="-10" dirty="0">
                <a:solidFill>
                  <a:srgbClr val="990000"/>
                </a:solidFill>
                <a:uFill>
                  <a:solidFill>
                    <a:srgbClr val="AB15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800" u="heavy" dirty="0">
                <a:solidFill>
                  <a:srgbClr val="990000"/>
                </a:solidFill>
                <a:uFill>
                  <a:solidFill>
                    <a:srgbClr val="AB1500"/>
                  </a:solidFill>
                </a:uFill>
                <a:latin typeface="Century Gothic"/>
                <a:cs typeface="Century Gothic"/>
              </a:rPr>
              <a:t>sentence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90000"/>
              </a:buClr>
              <a:buFont typeface="Century Gothic"/>
              <a:buAutoNum type="arabicParenR"/>
            </a:pPr>
            <a:endParaRPr sz="2900">
              <a:latin typeface="Times New Roman"/>
              <a:cs typeface="Times New Roman"/>
            </a:endParaRPr>
          </a:p>
          <a:p>
            <a:pPr marL="527050" indent="-514350">
              <a:lnSpc>
                <a:spcPct val="100000"/>
              </a:lnSpc>
              <a:buAutoNum type="arabicParenR"/>
              <a:tabLst>
                <a:tab pos="526415" algn="l"/>
                <a:tab pos="527050" algn="l"/>
              </a:tabLst>
            </a:pPr>
            <a:r>
              <a:rPr sz="2800" u="heavy" dirty="0">
                <a:solidFill>
                  <a:srgbClr val="990000"/>
                </a:solidFill>
                <a:uFill>
                  <a:solidFill>
                    <a:srgbClr val="AB1500"/>
                  </a:solidFill>
                </a:uFill>
                <a:latin typeface="Century Gothic"/>
                <a:cs typeface="Century Gothic"/>
              </a:rPr>
              <a:t>A closing</a:t>
            </a:r>
            <a:r>
              <a:rPr sz="2800" u="heavy" spc="-10" dirty="0">
                <a:solidFill>
                  <a:srgbClr val="990000"/>
                </a:solidFill>
                <a:uFill>
                  <a:solidFill>
                    <a:srgbClr val="AB15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800" u="heavy" dirty="0">
                <a:solidFill>
                  <a:srgbClr val="990000"/>
                </a:solidFill>
                <a:uFill>
                  <a:solidFill>
                    <a:srgbClr val="AB1500"/>
                  </a:solidFill>
                </a:uFill>
                <a:latin typeface="Century Gothic"/>
                <a:cs typeface="Century Gothic"/>
              </a:rPr>
              <a:t>sentence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80065" y="228286"/>
            <a:ext cx="1550435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2158" y="261306"/>
            <a:ext cx="5854065" cy="9956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63855" marR="5080" indent="-351790">
              <a:lnSpc>
                <a:spcPts val="3800"/>
              </a:lnSpc>
              <a:spcBef>
                <a:spcPts val="260"/>
              </a:spcBef>
            </a:pPr>
            <a:r>
              <a:rPr sz="3200" spc="-5" dirty="0">
                <a:solidFill>
                  <a:srgbClr val="000000"/>
                </a:solidFill>
              </a:rPr>
              <a:t>What </a:t>
            </a:r>
            <a:r>
              <a:rPr sz="3200" dirty="0">
                <a:solidFill>
                  <a:srgbClr val="000000"/>
                </a:solidFill>
              </a:rPr>
              <a:t>is a kind </a:t>
            </a:r>
            <a:r>
              <a:rPr sz="3200" spc="-5" dirty="0">
                <a:solidFill>
                  <a:srgbClr val="000000"/>
                </a:solidFill>
              </a:rPr>
              <a:t>way </a:t>
            </a:r>
            <a:r>
              <a:rPr sz="3200" dirty="0">
                <a:solidFill>
                  <a:srgbClr val="000000"/>
                </a:solidFill>
              </a:rPr>
              <a:t>to </a:t>
            </a:r>
            <a:r>
              <a:rPr sz="3200" spc="-5" dirty="0">
                <a:solidFill>
                  <a:srgbClr val="000000"/>
                </a:solidFill>
              </a:rPr>
              <a:t>begin</a:t>
            </a:r>
            <a:r>
              <a:rPr sz="3200" spc="-5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a  </a:t>
            </a:r>
            <a:r>
              <a:rPr sz="3200" spc="-5" dirty="0">
                <a:solidFill>
                  <a:srgbClr val="000000"/>
                </a:solidFill>
              </a:rPr>
              <a:t>personal thank you</a:t>
            </a:r>
            <a:r>
              <a:rPr sz="3200" spc="-1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letter?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417406" y="1311735"/>
            <a:ext cx="3700779" cy="1318895"/>
          </a:xfrm>
          <a:prstGeom prst="rect">
            <a:avLst/>
          </a:prstGeom>
        </p:spPr>
        <p:txBody>
          <a:bodyPr vert="horz" wrap="square" lIns="0" tIns="232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30"/>
              </a:spcBef>
            </a:pPr>
            <a:r>
              <a:rPr sz="2800" spc="-5" dirty="0">
                <a:latin typeface="Century Gothic"/>
                <a:cs typeface="Century Gothic"/>
              </a:rPr>
              <a:t>“Dear…”</a:t>
            </a:r>
            <a:endParaRPr sz="2800">
              <a:latin typeface="Century Gothic"/>
              <a:cs typeface="Century Gothic"/>
            </a:endParaRPr>
          </a:p>
          <a:p>
            <a:pPr marL="1169670">
              <a:lnSpc>
                <a:spcPct val="100000"/>
              </a:lnSpc>
              <a:spcBef>
                <a:spcPts val="1730"/>
              </a:spcBef>
            </a:pPr>
            <a:r>
              <a:rPr sz="2800" spc="-55" dirty="0">
                <a:latin typeface="Century Gothic"/>
                <a:cs typeface="Century Gothic"/>
              </a:rPr>
              <a:t>“Mr. </a:t>
            </a:r>
            <a:r>
              <a:rPr sz="2800" dirty="0">
                <a:latin typeface="Century Gothic"/>
                <a:cs typeface="Century Gothic"/>
              </a:rPr>
              <a:t>or </a:t>
            </a:r>
            <a:r>
              <a:rPr sz="2800" spc="-5" dirty="0">
                <a:latin typeface="Century Gothic"/>
                <a:cs typeface="Century Gothic"/>
              </a:rPr>
              <a:t>Mrs.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…”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9258" y="2801390"/>
            <a:ext cx="7373387" cy="3736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04709" y="2040774"/>
            <a:ext cx="2435628" cy="18329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629" y="280494"/>
            <a:ext cx="6977380" cy="14782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60"/>
              </a:spcBef>
            </a:pPr>
            <a:r>
              <a:rPr sz="3200" spc="-5" dirty="0"/>
              <a:t>Next, </a:t>
            </a:r>
            <a:r>
              <a:rPr sz="3200" dirty="0"/>
              <a:t>we </a:t>
            </a:r>
            <a:r>
              <a:rPr sz="3200" spc="-5" dirty="0"/>
              <a:t>include </a:t>
            </a:r>
            <a:r>
              <a:rPr sz="3200" u="heavy" dirty="0">
                <a:uFill>
                  <a:solidFill>
                    <a:srgbClr val="AB1500"/>
                  </a:solidFill>
                </a:uFill>
              </a:rPr>
              <a:t>why</a:t>
            </a:r>
            <a:r>
              <a:rPr sz="3200" dirty="0"/>
              <a:t> </a:t>
            </a:r>
            <a:r>
              <a:rPr sz="3200" spc="-5" dirty="0"/>
              <a:t>we </a:t>
            </a:r>
            <a:r>
              <a:rPr sz="3200" spc="-10" dirty="0"/>
              <a:t>are  </a:t>
            </a:r>
            <a:r>
              <a:rPr sz="3200" spc="-5" dirty="0"/>
              <a:t>sending </a:t>
            </a:r>
            <a:r>
              <a:rPr sz="3200" dirty="0"/>
              <a:t>the </a:t>
            </a:r>
            <a:r>
              <a:rPr sz="3200" spc="-5" dirty="0"/>
              <a:t>letter and </a:t>
            </a:r>
            <a:r>
              <a:rPr sz="3200" u="heavy" dirty="0">
                <a:uFill>
                  <a:solidFill>
                    <a:srgbClr val="AB1500"/>
                  </a:solidFill>
                </a:uFill>
              </a:rPr>
              <a:t>what</a:t>
            </a:r>
            <a:r>
              <a:rPr sz="3200" dirty="0"/>
              <a:t> </a:t>
            </a:r>
            <a:r>
              <a:rPr sz="3200" spc="-5" dirty="0"/>
              <a:t>we </a:t>
            </a:r>
            <a:r>
              <a:rPr sz="3200" spc="-10" dirty="0"/>
              <a:t>are  </a:t>
            </a:r>
            <a:r>
              <a:rPr sz="3200" spc="-5" dirty="0"/>
              <a:t>thanking </a:t>
            </a:r>
            <a:r>
              <a:rPr sz="3200" dirty="0"/>
              <a:t>them </a:t>
            </a:r>
            <a:r>
              <a:rPr sz="3200" spc="-60" dirty="0"/>
              <a:t>for.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7127716" y="107496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9916" y="4164676"/>
            <a:ext cx="7161413" cy="24480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27716" y="462970"/>
            <a:ext cx="1770999" cy="20175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56072" y="2200697"/>
            <a:ext cx="6280785" cy="980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“I wanted to write </a:t>
            </a:r>
            <a:r>
              <a:rPr sz="1800" spc="-5" dirty="0">
                <a:latin typeface="Century Gothic"/>
                <a:cs typeface="Century Gothic"/>
              </a:rPr>
              <a:t>you </a:t>
            </a:r>
            <a:r>
              <a:rPr sz="1800" dirty="0">
                <a:latin typeface="Century Gothic"/>
                <a:cs typeface="Century Gothic"/>
              </a:rPr>
              <a:t>a letter to thank </a:t>
            </a:r>
            <a:r>
              <a:rPr sz="1800" spc="-5" dirty="0">
                <a:latin typeface="Century Gothic"/>
                <a:cs typeface="Century Gothic"/>
              </a:rPr>
              <a:t>you for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the…”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>
              <a:latin typeface="Times New Roman"/>
              <a:cs typeface="Times New Roman"/>
            </a:endParaRPr>
          </a:p>
          <a:p>
            <a:pPr marL="198183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entury Gothic"/>
                <a:cs typeface="Century Gothic"/>
              </a:rPr>
              <a:t>“The </a:t>
            </a:r>
            <a:r>
              <a:rPr sz="1800" dirty="0">
                <a:latin typeface="Century Gothic"/>
                <a:cs typeface="Century Gothic"/>
              </a:rPr>
              <a:t>toy </a:t>
            </a:r>
            <a:r>
              <a:rPr sz="1800" spc="-5" dirty="0">
                <a:latin typeface="Century Gothic"/>
                <a:cs typeface="Century Gothic"/>
              </a:rPr>
              <a:t>you </a:t>
            </a:r>
            <a:r>
              <a:rPr sz="1800" dirty="0">
                <a:latin typeface="Century Gothic"/>
                <a:cs typeface="Century Gothic"/>
              </a:rPr>
              <a:t>gave me is my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favourite!”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04709" y="3325091"/>
            <a:ext cx="2435628" cy="18329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249" y="371102"/>
            <a:ext cx="6950075" cy="232854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algn="ctr">
              <a:lnSpc>
                <a:spcPts val="4300"/>
              </a:lnSpc>
              <a:spcBef>
                <a:spcPts val="260"/>
              </a:spcBef>
            </a:pPr>
            <a:r>
              <a:rPr sz="3600" spc="-5" dirty="0">
                <a:solidFill>
                  <a:srgbClr val="000000"/>
                </a:solidFill>
              </a:rPr>
              <a:t>Great </a:t>
            </a:r>
            <a:r>
              <a:rPr sz="3600" dirty="0">
                <a:solidFill>
                  <a:srgbClr val="000000"/>
                </a:solidFill>
              </a:rPr>
              <a:t>work! </a:t>
            </a:r>
            <a:r>
              <a:rPr sz="3600" spc="-5" dirty="0">
                <a:solidFill>
                  <a:srgbClr val="000000"/>
                </a:solidFill>
              </a:rPr>
              <a:t>Now </a:t>
            </a:r>
            <a:r>
              <a:rPr sz="3600" dirty="0">
                <a:solidFill>
                  <a:srgbClr val="000000"/>
                </a:solidFill>
              </a:rPr>
              <a:t>we need to  </a:t>
            </a:r>
            <a:r>
              <a:rPr sz="3600" spc="-5" dirty="0">
                <a:solidFill>
                  <a:srgbClr val="000000"/>
                </a:solidFill>
              </a:rPr>
              <a:t>include </a:t>
            </a:r>
            <a:r>
              <a:rPr sz="3600" dirty="0">
                <a:solidFill>
                  <a:srgbClr val="000000"/>
                </a:solidFill>
              </a:rPr>
              <a:t>a </a:t>
            </a:r>
            <a:r>
              <a:rPr sz="360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kind </a:t>
            </a:r>
            <a:r>
              <a:rPr sz="36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sentence</a:t>
            </a:r>
            <a:r>
              <a:rPr sz="3600" spc="-5" dirty="0">
                <a:solidFill>
                  <a:srgbClr val="000000"/>
                </a:solidFill>
              </a:rPr>
              <a:t>, and</a:t>
            </a:r>
            <a:r>
              <a:rPr sz="3600" spc="-25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a  </a:t>
            </a:r>
            <a:r>
              <a:rPr sz="360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closing</a:t>
            </a:r>
            <a:r>
              <a:rPr sz="36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sentence</a:t>
            </a:r>
            <a:r>
              <a:rPr sz="3600" spc="-5" dirty="0">
                <a:solidFill>
                  <a:srgbClr val="000000"/>
                </a:solidFill>
              </a:rPr>
              <a:t>.</a:t>
            </a:r>
            <a:endParaRPr sz="3600"/>
          </a:p>
          <a:p>
            <a:pPr marL="1173480">
              <a:lnSpc>
                <a:spcPct val="100000"/>
              </a:lnSpc>
              <a:spcBef>
                <a:spcPts val="750"/>
              </a:spcBef>
            </a:pPr>
            <a:r>
              <a:rPr sz="3600" spc="-5" dirty="0"/>
              <a:t>Here </a:t>
            </a:r>
            <a:r>
              <a:rPr sz="3600" spc="-10" dirty="0"/>
              <a:t>are </a:t>
            </a:r>
            <a:r>
              <a:rPr sz="3600" dirty="0"/>
              <a:t>some</a:t>
            </a:r>
            <a:r>
              <a:rPr sz="3600" spc="-55" dirty="0"/>
              <a:t> </a:t>
            </a:r>
            <a:r>
              <a:rPr sz="3600" dirty="0"/>
              <a:t>examples: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45787" y="2986007"/>
            <a:ext cx="4399915" cy="872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8060" marR="5080" indent="-975994">
              <a:lnSpc>
                <a:spcPct val="154300"/>
              </a:lnSpc>
              <a:spcBef>
                <a:spcPts val="100"/>
              </a:spcBef>
            </a:pPr>
            <a:r>
              <a:rPr sz="1800" spc="-5" dirty="0">
                <a:latin typeface="Century Gothic"/>
                <a:cs typeface="Century Gothic"/>
              </a:rPr>
              <a:t>“Thanks for </a:t>
            </a:r>
            <a:r>
              <a:rPr sz="1800" dirty="0">
                <a:latin typeface="Century Gothic"/>
                <a:cs typeface="Century Gothic"/>
              </a:rPr>
              <a:t>all </a:t>
            </a:r>
            <a:r>
              <a:rPr sz="1800" spc="-5" dirty="0">
                <a:latin typeface="Century Gothic"/>
                <a:cs typeface="Century Gothic"/>
              </a:rPr>
              <a:t>your hard work…”  “Thank you for </a:t>
            </a:r>
            <a:r>
              <a:rPr sz="1800" dirty="0">
                <a:latin typeface="Century Gothic"/>
                <a:cs typeface="Century Gothic"/>
              </a:rPr>
              <a:t>thinking of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me!”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35375" y="2986007"/>
            <a:ext cx="3503929" cy="872490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  <a:tabLst>
                <a:tab pos="2605405" algn="l"/>
              </a:tabLst>
            </a:pPr>
            <a:r>
              <a:rPr sz="1800" spc="-5" dirty="0">
                <a:latin typeface="Century Gothic"/>
                <a:cs typeface="Century Gothic"/>
              </a:rPr>
              <a:t>“Sincerely</a:t>
            </a:r>
            <a:r>
              <a:rPr lang="en-CA" spc="-5" dirty="0">
                <a:latin typeface="Century Gothic"/>
                <a:cs typeface="Century Gothic"/>
              </a:rPr>
              <a:t>, ____________</a:t>
            </a:r>
            <a:r>
              <a:rPr sz="1800" dirty="0">
                <a:latin typeface="Century Gothic"/>
                <a:cs typeface="Century Gothic"/>
              </a:rPr>
              <a:t>”</a:t>
            </a:r>
          </a:p>
          <a:p>
            <a:pPr marL="600710">
              <a:lnSpc>
                <a:spcPct val="100000"/>
              </a:lnSpc>
              <a:spcBef>
                <a:spcPts val="1175"/>
              </a:spcBef>
              <a:tabLst>
                <a:tab pos="3380104" algn="l"/>
              </a:tabLst>
            </a:pPr>
            <a:r>
              <a:rPr sz="1800" dirty="0">
                <a:latin typeface="Century Gothic"/>
                <a:cs typeface="Century Gothic"/>
              </a:rPr>
              <a:t>“</a:t>
            </a:r>
            <a:r>
              <a:rPr sz="1800" spc="-165" dirty="0">
                <a:latin typeface="Century Gothic"/>
                <a:cs typeface="Century Gothic"/>
              </a:rPr>
              <a:t>Y</a:t>
            </a:r>
            <a:r>
              <a:rPr sz="1800" dirty="0">
                <a:latin typeface="Century Gothic"/>
                <a:cs typeface="Century Gothic"/>
              </a:rPr>
              <a:t>o</a:t>
            </a:r>
            <a:r>
              <a:rPr sz="1800" spc="-5" dirty="0">
                <a:latin typeface="Century Gothic"/>
                <a:cs typeface="Century Gothic"/>
              </a:rPr>
              <a:t>u</a:t>
            </a:r>
            <a:r>
              <a:rPr sz="1800" dirty="0">
                <a:latin typeface="Century Gothic"/>
                <a:cs typeface="Century Gothic"/>
              </a:rPr>
              <a:t>r f</a:t>
            </a:r>
            <a:r>
              <a:rPr sz="1800" spc="-5" dirty="0">
                <a:latin typeface="Century Gothic"/>
                <a:cs typeface="Century Gothic"/>
              </a:rPr>
              <a:t>r</a:t>
            </a:r>
            <a:r>
              <a:rPr sz="1800" dirty="0">
                <a:latin typeface="Century Gothic"/>
                <a:cs typeface="Century Gothic"/>
              </a:rPr>
              <a:t>iend</a:t>
            </a:r>
            <a:r>
              <a:rPr lang="en-CA" dirty="0">
                <a:latin typeface="Century Gothic"/>
                <a:cs typeface="Century Gothic"/>
              </a:rPr>
              <a:t>, ___________</a:t>
            </a:r>
            <a:r>
              <a:rPr sz="1800" dirty="0">
                <a:latin typeface="Century Gothic"/>
                <a:cs typeface="Century Gothic"/>
              </a:rPr>
              <a:t>”</a:t>
            </a:r>
          </a:p>
        </p:txBody>
      </p:sp>
      <p:sp>
        <p:nvSpPr>
          <p:cNvPr id="5" name="object 5"/>
          <p:cNvSpPr/>
          <p:nvPr/>
        </p:nvSpPr>
        <p:spPr>
          <a:xfrm>
            <a:off x="369916" y="4164676"/>
            <a:ext cx="7161413" cy="24480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41869" y="4310148"/>
            <a:ext cx="2435628" cy="18329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567055"/>
          </a:xfrm>
          <a:custGeom>
            <a:avLst/>
            <a:gdLst/>
            <a:ahLst/>
            <a:cxnLst/>
            <a:rect l="l" t="t" r="r" b="b"/>
            <a:pathLst>
              <a:path w="718184" h="567055">
                <a:moveTo>
                  <a:pt x="0" y="0"/>
                </a:moveTo>
                <a:lnTo>
                  <a:pt x="718073" y="0"/>
                </a:lnTo>
                <a:lnTo>
                  <a:pt x="718073" y="566928"/>
                </a:lnTo>
                <a:lnTo>
                  <a:pt x="0" y="566928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2652" y="752102"/>
            <a:ext cx="8022590" cy="87121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934085" marR="5080" indent="-922019">
              <a:lnSpc>
                <a:spcPts val="3300"/>
              </a:lnSpc>
              <a:spcBef>
                <a:spcPts val="260"/>
              </a:spcBef>
            </a:pPr>
            <a:r>
              <a:rPr spc="-5" dirty="0">
                <a:solidFill>
                  <a:srgbClr val="000000"/>
                </a:solidFill>
              </a:rPr>
              <a:t>Great </a:t>
            </a:r>
            <a:r>
              <a:rPr dirty="0">
                <a:solidFill>
                  <a:srgbClr val="000000"/>
                </a:solidFill>
              </a:rPr>
              <a:t>work! </a:t>
            </a:r>
            <a:r>
              <a:rPr spc="-5" dirty="0">
                <a:solidFill>
                  <a:srgbClr val="000000"/>
                </a:solidFill>
              </a:rPr>
              <a:t>Now </a:t>
            </a:r>
            <a:r>
              <a:rPr dirty="0">
                <a:solidFill>
                  <a:srgbClr val="000000"/>
                </a:solidFill>
              </a:rPr>
              <a:t>we will </a:t>
            </a:r>
            <a:r>
              <a:rPr spc="-5" dirty="0">
                <a:solidFill>
                  <a:srgbClr val="000000"/>
                </a:solidFill>
              </a:rPr>
              <a:t>put all </a:t>
            </a:r>
            <a:r>
              <a:rPr dirty="0">
                <a:solidFill>
                  <a:srgbClr val="000000"/>
                </a:solidFill>
              </a:rPr>
              <a:t>of this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together  </a:t>
            </a:r>
            <a:r>
              <a:rPr spc="-5" dirty="0">
                <a:solidFill>
                  <a:srgbClr val="000000"/>
                </a:solidFill>
              </a:rPr>
              <a:t>and </a:t>
            </a:r>
            <a:r>
              <a:rPr dirty="0">
                <a:solidFill>
                  <a:srgbClr val="000000"/>
                </a:solidFill>
              </a:rPr>
              <a:t>write </a:t>
            </a:r>
            <a:r>
              <a:rPr spc="-5" dirty="0">
                <a:solidFill>
                  <a:srgbClr val="000000"/>
                </a:solidFill>
              </a:rPr>
              <a:t>our </a:t>
            </a:r>
            <a:r>
              <a:rPr dirty="0">
                <a:solidFill>
                  <a:srgbClr val="000000"/>
                </a:solidFill>
              </a:rPr>
              <a:t>own </a:t>
            </a:r>
            <a:r>
              <a:rPr spc="-5" dirty="0">
                <a:solidFill>
                  <a:srgbClr val="000000"/>
                </a:solidFill>
              </a:rPr>
              <a:t>thank you </a:t>
            </a:r>
            <a:r>
              <a:rPr dirty="0">
                <a:solidFill>
                  <a:srgbClr val="000000"/>
                </a:solidFill>
              </a:rPr>
              <a:t>letters.</a:t>
            </a:r>
          </a:p>
        </p:txBody>
      </p:sp>
      <p:sp>
        <p:nvSpPr>
          <p:cNvPr id="4" name="object 4"/>
          <p:cNvSpPr/>
          <p:nvPr/>
        </p:nvSpPr>
        <p:spPr>
          <a:xfrm>
            <a:off x="6826142" y="228286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6436" y="1966435"/>
            <a:ext cx="8676005" cy="166623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algn="ctr">
              <a:lnSpc>
                <a:spcPts val="4300"/>
              </a:lnSpc>
              <a:spcBef>
                <a:spcPts val="260"/>
              </a:spcBef>
            </a:pPr>
            <a:r>
              <a:rPr sz="3600" spc="-25" dirty="0">
                <a:solidFill>
                  <a:srgbClr val="990000"/>
                </a:solidFill>
                <a:latin typeface="Century Gothic"/>
                <a:cs typeface="Century Gothic"/>
              </a:rPr>
              <a:t>Write 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a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thank you 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letter to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your mom 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or 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dad 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to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thank 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them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for helping you 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to 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be 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healthy.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98813" y="4049359"/>
            <a:ext cx="2628107" cy="2094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567055"/>
          </a:xfrm>
          <a:custGeom>
            <a:avLst/>
            <a:gdLst/>
            <a:ahLst/>
            <a:cxnLst/>
            <a:rect l="l" t="t" r="r" b="b"/>
            <a:pathLst>
              <a:path w="718184" h="567055">
                <a:moveTo>
                  <a:pt x="0" y="0"/>
                </a:moveTo>
                <a:lnTo>
                  <a:pt x="718073" y="0"/>
                </a:lnTo>
                <a:lnTo>
                  <a:pt x="718073" y="566928"/>
                </a:lnTo>
                <a:lnTo>
                  <a:pt x="0" y="566928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06755" y="33212"/>
            <a:ext cx="4989830" cy="6601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992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990000"/>
                </a:solidFill>
                <a:latin typeface="Century Gothic"/>
                <a:cs typeface="Century Gothic"/>
              </a:rPr>
              <a:t>Lucky </a:t>
            </a:r>
            <a:r>
              <a:rPr sz="2400" dirty="0">
                <a:solidFill>
                  <a:srgbClr val="990000"/>
                </a:solidFill>
                <a:latin typeface="Century Gothic"/>
                <a:cs typeface="Century Gothic"/>
              </a:rPr>
              <a:t>to </a:t>
            </a:r>
            <a:r>
              <a:rPr sz="2400" spc="-5" dirty="0">
                <a:solidFill>
                  <a:srgbClr val="990000"/>
                </a:solidFill>
                <a:latin typeface="Century Gothic"/>
                <a:cs typeface="Century Gothic"/>
              </a:rPr>
              <a:t>Have Found</a:t>
            </a:r>
            <a:r>
              <a:rPr sz="2400" spc="-10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2400" spc="-75" dirty="0">
                <a:solidFill>
                  <a:srgbClr val="990000"/>
                </a:solidFill>
                <a:latin typeface="Century Gothic"/>
                <a:cs typeface="Century Gothic"/>
              </a:rPr>
              <a:t>You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Times New Roman"/>
              <a:cs typeface="Times New Roman"/>
            </a:endParaRPr>
          </a:p>
          <a:p>
            <a:pPr marL="179705" marR="172085" indent="-635" algn="ctr">
              <a:lnSpc>
                <a:spcPct val="100699"/>
              </a:lnSpc>
            </a:pPr>
            <a:r>
              <a:rPr sz="2400" dirty="0">
                <a:solidFill>
                  <a:srgbClr val="990000"/>
                </a:solidFill>
                <a:latin typeface="Century Gothic"/>
                <a:cs typeface="Century Gothic"/>
              </a:rPr>
              <a:t>I </a:t>
            </a:r>
            <a:r>
              <a:rPr sz="2400" spc="-5" dirty="0">
                <a:solidFill>
                  <a:srgbClr val="990000"/>
                </a:solidFill>
                <a:latin typeface="Century Gothic"/>
                <a:cs typeface="Century Gothic"/>
              </a:rPr>
              <a:t>feel lucky </a:t>
            </a:r>
            <a:r>
              <a:rPr sz="2400" dirty="0">
                <a:solidFill>
                  <a:srgbClr val="990000"/>
                </a:solidFill>
                <a:latin typeface="Century Gothic"/>
                <a:cs typeface="Century Gothic"/>
              </a:rPr>
              <a:t>to </a:t>
            </a:r>
            <a:r>
              <a:rPr sz="2400" spc="-5" dirty="0">
                <a:solidFill>
                  <a:srgbClr val="990000"/>
                </a:solidFill>
                <a:latin typeface="Century Gothic"/>
                <a:cs typeface="Century Gothic"/>
              </a:rPr>
              <a:t>have found you-  </a:t>
            </a:r>
            <a:r>
              <a:rPr sz="2400" dirty="0">
                <a:solidFill>
                  <a:srgbClr val="990000"/>
                </a:solidFill>
                <a:latin typeface="Century Gothic"/>
                <a:cs typeface="Century Gothic"/>
              </a:rPr>
              <a:t>A </a:t>
            </a:r>
            <a:r>
              <a:rPr sz="2400" spc="-5" dirty="0">
                <a:solidFill>
                  <a:srgbClr val="990000"/>
                </a:solidFill>
                <a:latin typeface="Century Gothic"/>
                <a:cs typeface="Century Gothic"/>
              </a:rPr>
              <a:t>friend that </a:t>
            </a:r>
            <a:r>
              <a:rPr sz="2400" dirty="0">
                <a:solidFill>
                  <a:srgbClr val="990000"/>
                </a:solidFill>
                <a:latin typeface="Century Gothic"/>
                <a:cs typeface="Century Gothic"/>
              </a:rPr>
              <a:t>is so kind </a:t>
            </a:r>
            <a:r>
              <a:rPr sz="2400" spc="-5" dirty="0">
                <a:solidFill>
                  <a:srgbClr val="990000"/>
                </a:solidFill>
                <a:latin typeface="Century Gothic"/>
                <a:cs typeface="Century Gothic"/>
              </a:rPr>
              <a:t>and</a:t>
            </a:r>
            <a:r>
              <a:rPr sz="2400" spc="-20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990000"/>
                </a:solidFill>
                <a:latin typeface="Century Gothic"/>
                <a:cs typeface="Century Gothic"/>
              </a:rPr>
              <a:t>true;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50">
              <a:latin typeface="Times New Roman"/>
              <a:cs typeface="Times New Roman"/>
            </a:endParaRPr>
          </a:p>
          <a:p>
            <a:pPr marL="12065" marR="5080" indent="-635" algn="ctr">
              <a:lnSpc>
                <a:spcPts val="2800"/>
              </a:lnSpc>
            </a:pPr>
            <a:r>
              <a:rPr sz="2400" spc="-60" dirty="0">
                <a:solidFill>
                  <a:srgbClr val="990000"/>
                </a:solidFill>
                <a:latin typeface="Century Gothic"/>
                <a:cs typeface="Century Gothic"/>
              </a:rPr>
              <a:t>To </a:t>
            </a:r>
            <a:r>
              <a:rPr sz="2400" dirty="0">
                <a:solidFill>
                  <a:srgbClr val="990000"/>
                </a:solidFill>
                <a:latin typeface="Century Gothic"/>
                <a:cs typeface="Century Gothic"/>
              </a:rPr>
              <a:t>lift me </a:t>
            </a:r>
            <a:r>
              <a:rPr sz="2400" spc="-5" dirty="0">
                <a:solidFill>
                  <a:srgbClr val="990000"/>
                </a:solidFill>
                <a:latin typeface="Century Gothic"/>
                <a:cs typeface="Century Gothic"/>
              </a:rPr>
              <a:t>up </a:t>
            </a:r>
            <a:r>
              <a:rPr sz="2400" dirty="0">
                <a:solidFill>
                  <a:srgbClr val="990000"/>
                </a:solidFill>
                <a:latin typeface="Century Gothic"/>
                <a:cs typeface="Century Gothic"/>
              </a:rPr>
              <a:t>when I </a:t>
            </a:r>
            <a:r>
              <a:rPr sz="2400" spc="-5" dirty="0">
                <a:solidFill>
                  <a:srgbClr val="990000"/>
                </a:solidFill>
                <a:latin typeface="Century Gothic"/>
                <a:cs typeface="Century Gothic"/>
              </a:rPr>
              <a:t>am </a:t>
            </a:r>
            <a:r>
              <a:rPr sz="2400" dirty="0">
                <a:solidFill>
                  <a:srgbClr val="990000"/>
                </a:solidFill>
                <a:latin typeface="Century Gothic"/>
                <a:cs typeface="Century Gothic"/>
              </a:rPr>
              <a:t>down,  </a:t>
            </a:r>
            <a:r>
              <a:rPr sz="2400" spc="-5" dirty="0">
                <a:solidFill>
                  <a:srgbClr val="990000"/>
                </a:solidFill>
                <a:latin typeface="Century Gothic"/>
                <a:cs typeface="Century Gothic"/>
              </a:rPr>
              <a:t>and </a:t>
            </a:r>
            <a:r>
              <a:rPr sz="2400" dirty="0">
                <a:solidFill>
                  <a:srgbClr val="990000"/>
                </a:solidFill>
                <a:latin typeface="Century Gothic"/>
                <a:cs typeface="Century Gothic"/>
              </a:rPr>
              <a:t>make me smile when I</a:t>
            </a:r>
            <a:r>
              <a:rPr sz="2400" spc="-70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990000"/>
                </a:solidFill>
                <a:latin typeface="Century Gothic"/>
                <a:cs typeface="Century Gothic"/>
              </a:rPr>
              <a:t>frown.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Times New Roman"/>
              <a:cs typeface="Times New Roman"/>
            </a:endParaRPr>
          </a:p>
          <a:p>
            <a:pPr marL="175260" marR="167640" algn="ctr">
              <a:lnSpc>
                <a:spcPct val="100699"/>
              </a:lnSpc>
            </a:pPr>
            <a:r>
              <a:rPr sz="2400" dirty="0">
                <a:solidFill>
                  <a:srgbClr val="990000"/>
                </a:solidFill>
                <a:latin typeface="Century Gothic"/>
                <a:cs typeface="Century Gothic"/>
              </a:rPr>
              <a:t>It's </a:t>
            </a:r>
            <a:r>
              <a:rPr sz="2400" spc="-5" dirty="0">
                <a:solidFill>
                  <a:srgbClr val="990000"/>
                </a:solidFill>
                <a:latin typeface="Century Gothic"/>
                <a:cs typeface="Century Gothic"/>
              </a:rPr>
              <a:t>hard </a:t>
            </a:r>
            <a:r>
              <a:rPr sz="2400" dirty="0">
                <a:solidFill>
                  <a:srgbClr val="990000"/>
                </a:solidFill>
                <a:latin typeface="Century Gothic"/>
                <a:cs typeface="Century Gothic"/>
              </a:rPr>
              <a:t>to find the </a:t>
            </a:r>
            <a:r>
              <a:rPr sz="2400" spc="-5" dirty="0">
                <a:solidFill>
                  <a:srgbClr val="990000"/>
                </a:solidFill>
                <a:latin typeface="Century Gothic"/>
                <a:cs typeface="Century Gothic"/>
              </a:rPr>
              <a:t>words </a:t>
            </a:r>
            <a:r>
              <a:rPr sz="2400" dirty="0">
                <a:solidFill>
                  <a:srgbClr val="990000"/>
                </a:solidFill>
                <a:latin typeface="Century Gothic"/>
                <a:cs typeface="Century Gothic"/>
              </a:rPr>
              <a:t>to</a:t>
            </a:r>
            <a:r>
              <a:rPr sz="2400" spc="-70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990000"/>
                </a:solidFill>
                <a:latin typeface="Century Gothic"/>
                <a:cs typeface="Century Gothic"/>
              </a:rPr>
              <a:t>say  just </a:t>
            </a:r>
            <a:r>
              <a:rPr sz="2400" dirty="0">
                <a:solidFill>
                  <a:srgbClr val="990000"/>
                </a:solidFill>
                <a:latin typeface="Century Gothic"/>
                <a:cs typeface="Century Gothic"/>
              </a:rPr>
              <a:t>how </a:t>
            </a:r>
            <a:r>
              <a:rPr sz="2400" spc="-5" dirty="0">
                <a:solidFill>
                  <a:srgbClr val="990000"/>
                </a:solidFill>
                <a:latin typeface="Century Gothic"/>
                <a:cs typeface="Century Gothic"/>
              </a:rPr>
              <a:t>much </a:t>
            </a:r>
            <a:r>
              <a:rPr sz="2400" dirty="0">
                <a:solidFill>
                  <a:srgbClr val="990000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990000"/>
                </a:solidFill>
                <a:latin typeface="Century Gothic"/>
                <a:cs typeface="Century Gothic"/>
              </a:rPr>
              <a:t>care.</a:t>
            </a:r>
            <a:endParaRPr sz="2400">
              <a:latin typeface="Century Gothic"/>
              <a:cs typeface="Century Gothic"/>
            </a:endParaRPr>
          </a:p>
          <a:p>
            <a:pPr marL="653415" marR="643890" algn="ctr">
              <a:lnSpc>
                <a:spcPts val="5800"/>
              </a:lnSpc>
              <a:spcBef>
                <a:spcPts val="580"/>
              </a:spcBef>
            </a:pPr>
            <a:r>
              <a:rPr sz="2400" spc="-5" dirty="0">
                <a:solidFill>
                  <a:srgbClr val="990000"/>
                </a:solidFill>
                <a:latin typeface="Century Gothic"/>
                <a:cs typeface="Century Gothic"/>
              </a:rPr>
              <a:t>But </a:t>
            </a:r>
            <a:r>
              <a:rPr sz="2400" dirty="0">
                <a:solidFill>
                  <a:srgbClr val="990000"/>
                </a:solidFill>
                <a:latin typeface="Century Gothic"/>
                <a:cs typeface="Century Gothic"/>
              </a:rPr>
              <a:t>these will have to</a:t>
            </a:r>
            <a:r>
              <a:rPr sz="2400" spc="-90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990000"/>
                </a:solidFill>
                <a:latin typeface="Century Gothic"/>
                <a:cs typeface="Century Gothic"/>
              </a:rPr>
              <a:t>do:  </a:t>
            </a:r>
            <a:r>
              <a:rPr sz="2400" spc="-5" dirty="0">
                <a:solidFill>
                  <a:srgbClr val="990000"/>
                </a:solidFill>
                <a:latin typeface="Century Gothic"/>
                <a:cs typeface="Century Gothic"/>
              </a:rPr>
              <a:t>Thank you</a:t>
            </a:r>
            <a:endParaRPr sz="2400">
              <a:latin typeface="Century Gothic"/>
              <a:cs typeface="Century Gothic"/>
            </a:endParaRPr>
          </a:p>
          <a:p>
            <a:pPr algn="ctr">
              <a:lnSpc>
                <a:spcPts val="2180"/>
              </a:lnSpc>
            </a:pPr>
            <a:r>
              <a:rPr sz="2400" spc="-5" dirty="0">
                <a:solidFill>
                  <a:srgbClr val="990000"/>
                </a:solidFill>
                <a:latin typeface="Century Gothic"/>
                <a:cs typeface="Century Gothic"/>
              </a:rPr>
              <a:t>Thank</a:t>
            </a:r>
            <a:r>
              <a:rPr sz="2400" spc="-70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990000"/>
                </a:solidFill>
                <a:latin typeface="Century Gothic"/>
                <a:cs typeface="Century Gothic"/>
              </a:rPr>
              <a:t>you</a:t>
            </a:r>
            <a:endParaRPr sz="2400">
              <a:latin typeface="Century Gothic"/>
              <a:cs typeface="Century Gothic"/>
            </a:endParaRPr>
          </a:p>
          <a:p>
            <a:pPr algn="ctr">
              <a:lnSpc>
                <a:spcPts val="2840"/>
              </a:lnSpc>
            </a:pPr>
            <a:r>
              <a:rPr sz="2400" spc="-5" dirty="0">
                <a:solidFill>
                  <a:srgbClr val="990000"/>
                </a:solidFill>
                <a:latin typeface="Century Gothic"/>
                <a:cs typeface="Century Gothic"/>
              </a:rPr>
              <a:t>Thank you,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spc="-5" dirty="0">
                <a:solidFill>
                  <a:srgbClr val="990000"/>
                </a:solidFill>
                <a:latin typeface="Century Gothic"/>
                <a:cs typeface="Century Gothic"/>
              </a:rPr>
              <a:t>(From </a:t>
            </a:r>
            <a:r>
              <a:rPr sz="2400" dirty="0">
                <a:solidFill>
                  <a:srgbClr val="990000"/>
                </a:solidFill>
                <a:latin typeface="Century Gothic"/>
                <a:cs typeface="Century Gothic"/>
              </a:rPr>
              <a:t>the </a:t>
            </a:r>
            <a:r>
              <a:rPr sz="2400" spc="-5" dirty="0">
                <a:solidFill>
                  <a:srgbClr val="990000"/>
                </a:solidFill>
                <a:latin typeface="Century Gothic"/>
                <a:cs typeface="Century Gothic"/>
              </a:rPr>
              <a:t>bottom </a:t>
            </a:r>
            <a:r>
              <a:rPr sz="2400" dirty="0">
                <a:solidFill>
                  <a:srgbClr val="990000"/>
                </a:solidFill>
                <a:latin typeface="Century Gothic"/>
                <a:cs typeface="Century Gothic"/>
              </a:rPr>
              <a:t>of my</a:t>
            </a:r>
            <a:r>
              <a:rPr sz="2400" spc="-15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990000"/>
                </a:solidFill>
                <a:latin typeface="Century Gothic"/>
                <a:cs typeface="Century Gothic"/>
              </a:rPr>
              <a:t>heart.)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26142" y="228286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009996"/>
            <a:ext cx="2273531" cy="18329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567055"/>
          </a:xfrm>
          <a:custGeom>
            <a:avLst/>
            <a:gdLst/>
            <a:ahLst/>
            <a:cxnLst/>
            <a:rect l="l" t="t" r="r" b="b"/>
            <a:pathLst>
              <a:path w="718184" h="567055">
                <a:moveTo>
                  <a:pt x="0" y="0"/>
                </a:moveTo>
                <a:lnTo>
                  <a:pt x="718073" y="0"/>
                </a:lnTo>
                <a:lnTo>
                  <a:pt x="718073" y="566928"/>
                </a:lnTo>
                <a:lnTo>
                  <a:pt x="0" y="566928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66030" y="228286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9072" y="435251"/>
            <a:ext cx="4949190" cy="5509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121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990000"/>
                </a:solidFill>
                <a:latin typeface="Century Gothic"/>
                <a:cs typeface="Century Gothic"/>
              </a:rPr>
              <a:t>Thank </a:t>
            </a:r>
            <a:r>
              <a:rPr sz="2400" spc="-75" dirty="0">
                <a:solidFill>
                  <a:srgbClr val="990000"/>
                </a:solidFill>
                <a:latin typeface="Century Gothic"/>
                <a:cs typeface="Century Gothic"/>
              </a:rPr>
              <a:t>You </a:t>
            </a:r>
            <a:r>
              <a:rPr sz="2400" spc="-5" dirty="0">
                <a:solidFill>
                  <a:srgbClr val="990000"/>
                </a:solidFill>
                <a:latin typeface="Century Gothic"/>
                <a:cs typeface="Century Gothic"/>
              </a:rPr>
              <a:t>for </a:t>
            </a:r>
            <a:r>
              <a:rPr sz="2400" spc="-55" dirty="0">
                <a:solidFill>
                  <a:srgbClr val="990000"/>
                </a:solidFill>
                <a:latin typeface="Century Gothic"/>
                <a:cs typeface="Century Gothic"/>
              </a:rPr>
              <a:t>Your</a:t>
            </a:r>
            <a:r>
              <a:rPr sz="2400" spc="60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990000"/>
                </a:solidFill>
                <a:latin typeface="Century Gothic"/>
                <a:cs typeface="Century Gothic"/>
              </a:rPr>
              <a:t>Kindness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838835">
              <a:lnSpc>
                <a:spcPct val="100699"/>
              </a:lnSpc>
            </a:pPr>
            <a:r>
              <a:rPr sz="2400" spc="-5" dirty="0">
                <a:solidFill>
                  <a:srgbClr val="990000"/>
                </a:solidFill>
                <a:latin typeface="Century Gothic"/>
                <a:cs typeface="Century Gothic"/>
              </a:rPr>
              <a:t>Thank you for your </a:t>
            </a:r>
            <a:r>
              <a:rPr sz="2400" dirty="0">
                <a:solidFill>
                  <a:srgbClr val="990000"/>
                </a:solidFill>
                <a:latin typeface="Century Gothic"/>
                <a:cs typeface="Century Gothic"/>
              </a:rPr>
              <a:t>kindness,  it </a:t>
            </a:r>
            <a:r>
              <a:rPr sz="2400" spc="-5" dirty="0">
                <a:solidFill>
                  <a:srgbClr val="990000"/>
                </a:solidFill>
                <a:latin typeface="Century Gothic"/>
                <a:cs typeface="Century Gothic"/>
              </a:rPr>
              <a:t>meant </a:t>
            </a:r>
            <a:r>
              <a:rPr sz="2400" dirty="0">
                <a:solidFill>
                  <a:srgbClr val="990000"/>
                </a:solidFill>
                <a:latin typeface="Century Gothic"/>
                <a:cs typeface="Century Gothic"/>
              </a:rPr>
              <a:t>so </a:t>
            </a:r>
            <a:r>
              <a:rPr sz="2400" spc="-5" dirty="0">
                <a:solidFill>
                  <a:srgbClr val="990000"/>
                </a:solidFill>
                <a:latin typeface="Century Gothic"/>
                <a:cs typeface="Century Gothic"/>
              </a:rPr>
              <a:t>much </a:t>
            </a:r>
            <a:r>
              <a:rPr sz="2400" dirty="0">
                <a:solidFill>
                  <a:srgbClr val="990000"/>
                </a:solidFill>
                <a:latin typeface="Century Gothic"/>
                <a:cs typeface="Century Gothic"/>
              </a:rPr>
              <a:t>to</a:t>
            </a:r>
            <a:r>
              <a:rPr sz="2400" spc="-25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990000"/>
                </a:solidFill>
                <a:latin typeface="Century Gothic"/>
                <a:cs typeface="Century Gothic"/>
              </a:rPr>
              <a:t>me.</a:t>
            </a:r>
            <a:endParaRPr sz="2400">
              <a:latin typeface="Century Gothic"/>
              <a:cs typeface="Century Gothic"/>
            </a:endParaRPr>
          </a:p>
          <a:p>
            <a:pPr marL="12700" marR="628650">
              <a:lnSpc>
                <a:spcPct val="100699"/>
              </a:lnSpc>
            </a:pPr>
            <a:r>
              <a:rPr sz="2400" spc="-75" dirty="0">
                <a:solidFill>
                  <a:srgbClr val="990000"/>
                </a:solidFill>
                <a:latin typeface="Century Gothic"/>
                <a:cs typeface="Century Gothic"/>
              </a:rPr>
              <a:t>You </a:t>
            </a:r>
            <a:r>
              <a:rPr sz="2400" spc="-5" dirty="0">
                <a:solidFill>
                  <a:srgbClr val="990000"/>
                </a:solidFill>
                <a:latin typeface="Century Gothic"/>
                <a:cs typeface="Century Gothic"/>
              </a:rPr>
              <a:t>care </a:t>
            </a:r>
            <a:r>
              <a:rPr sz="2400" dirty="0">
                <a:solidFill>
                  <a:srgbClr val="990000"/>
                </a:solidFill>
                <a:latin typeface="Century Gothic"/>
                <a:cs typeface="Century Gothic"/>
              </a:rPr>
              <a:t>so </a:t>
            </a:r>
            <a:r>
              <a:rPr sz="2400" spc="-5" dirty="0">
                <a:solidFill>
                  <a:srgbClr val="990000"/>
                </a:solidFill>
                <a:latin typeface="Century Gothic"/>
                <a:cs typeface="Century Gothic"/>
              </a:rPr>
              <a:t>much about me,  </a:t>
            </a:r>
            <a:r>
              <a:rPr sz="2400" dirty="0">
                <a:solidFill>
                  <a:srgbClr val="990000"/>
                </a:solidFill>
                <a:latin typeface="Century Gothic"/>
                <a:cs typeface="Century Gothic"/>
              </a:rPr>
              <a:t>this is </a:t>
            </a:r>
            <a:r>
              <a:rPr sz="2400" spc="-5" dirty="0">
                <a:solidFill>
                  <a:srgbClr val="990000"/>
                </a:solidFill>
                <a:latin typeface="Century Gothic"/>
                <a:cs typeface="Century Gothic"/>
              </a:rPr>
              <a:t>clear </a:t>
            </a:r>
            <a:r>
              <a:rPr sz="2400" dirty="0">
                <a:solidFill>
                  <a:srgbClr val="990000"/>
                </a:solidFill>
                <a:latin typeface="Century Gothic"/>
                <a:cs typeface="Century Gothic"/>
              </a:rPr>
              <a:t>to</a:t>
            </a:r>
            <a:r>
              <a:rPr sz="2400" spc="-10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990000"/>
                </a:solidFill>
                <a:latin typeface="Century Gothic"/>
                <a:cs typeface="Century Gothic"/>
              </a:rPr>
              <a:t>see.</a:t>
            </a:r>
            <a:endParaRPr sz="2400">
              <a:latin typeface="Century Gothic"/>
              <a:cs typeface="Century Gothic"/>
            </a:endParaRPr>
          </a:p>
          <a:p>
            <a:pPr marL="12700" marR="1537970">
              <a:lnSpc>
                <a:spcPts val="2900"/>
              </a:lnSpc>
            </a:pPr>
            <a:r>
              <a:rPr sz="2400" spc="-5" dirty="0">
                <a:solidFill>
                  <a:srgbClr val="990000"/>
                </a:solidFill>
                <a:latin typeface="Century Gothic"/>
                <a:cs typeface="Century Gothic"/>
              </a:rPr>
              <a:t>When </a:t>
            </a:r>
            <a:r>
              <a:rPr sz="2400" dirty="0">
                <a:solidFill>
                  <a:srgbClr val="990000"/>
                </a:solidFill>
                <a:latin typeface="Century Gothic"/>
                <a:cs typeface="Century Gothic"/>
              </a:rPr>
              <a:t>I think of</a:t>
            </a:r>
            <a:r>
              <a:rPr sz="2400" spc="-50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990000"/>
                </a:solidFill>
                <a:latin typeface="Century Gothic"/>
                <a:cs typeface="Century Gothic"/>
              </a:rPr>
              <a:t>special,  </a:t>
            </a:r>
            <a:r>
              <a:rPr sz="2400" dirty="0">
                <a:solidFill>
                  <a:srgbClr val="990000"/>
                </a:solidFill>
                <a:latin typeface="Century Gothic"/>
                <a:cs typeface="Century Gothic"/>
              </a:rPr>
              <a:t>I </a:t>
            </a:r>
            <a:r>
              <a:rPr sz="2400" spc="-5" dirty="0">
                <a:solidFill>
                  <a:srgbClr val="990000"/>
                </a:solidFill>
                <a:latin typeface="Century Gothic"/>
                <a:cs typeface="Century Gothic"/>
              </a:rPr>
              <a:t>always </a:t>
            </a:r>
            <a:r>
              <a:rPr sz="2400" dirty="0">
                <a:solidFill>
                  <a:srgbClr val="990000"/>
                </a:solidFill>
                <a:latin typeface="Century Gothic"/>
                <a:cs typeface="Century Gothic"/>
              </a:rPr>
              <a:t>think of</a:t>
            </a:r>
            <a:r>
              <a:rPr sz="2400" spc="-35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990000"/>
                </a:solidFill>
                <a:latin typeface="Century Gothic"/>
                <a:cs typeface="Century Gothic"/>
              </a:rPr>
              <a:t>you,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ts val="2800"/>
              </a:lnSpc>
            </a:pPr>
            <a:r>
              <a:rPr sz="2400" spc="-5" dirty="0">
                <a:solidFill>
                  <a:srgbClr val="990000"/>
                </a:solidFill>
                <a:latin typeface="Century Gothic"/>
                <a:cs typeface="Century Gothic"/>
              </a:rPr>
              <a:t>And </a:t>
            </a:r>
            <a:r>
              <a:rPr sz="2400" dirty="0">
                <a:solidFill>
                  <a:srgbClr val="990000"/>
                </a:solidFill>
                <a:latin typeface="Century Gothic"/>
                <a:cs typeface="Century Gothic"/>
              </a:rPr>
              <a:t>the lovely </a:t>
            </a:r>
            <a:r>
              <a:rPr sz="2400" spc="-5" dirty="0">
                <a:solidFill>
                  <a:srgbClr val="990000"/>
                </a:solidFill>
                <a:latin typeface="Century Gothic"/>
                <a:cs typeface="Century Gothic"/>
              </a:rPr>
              <a:t>gifts you</a:t>
            </a:r>
            <a:r>
              <a:rPr sz="2400" spc="-15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990000"/>
                </a:solidFill>
                <a:latin typeface="Century Gothic"/>
                <a:cs typeface="Century Gothic"/>
              </a:rPr>
              <a:t>give,</a:t>
            </a:r>
            <a:endParaRPr sz="2400">
              <a:latin typeface="Century Gothic"/>
              <a:cs typeface="Century Gothic"/>
            </a:endParaRPr>
          </a:p>
          <a:p>
            <a:pPr marL="12700" marR="5080">
              <a:lnSpc>
                <a:spcPct val="100699"/>
              </a:lnSpc>
            </a:pPr>
            <a:r>
              <a:rPr sz="2400" spc="-5" dirty="0">
                <a:solidFill>
                  <a:srgbClr val="990000"/>
                </a:solidFill>
                <a:latin typeface="Century Gothic"/>
                <a:cs typeface="Century Gothic"/>
              </a:rPr>
              <a:t>and </a:t>
            </a:r>
            <a:r>
              <a:rPr sz="2400" dirty="0">
                <a:solidFill>
                  <a:srgbClr val="990000"/>
                </a:solidFill>
                <a:latin typeface="Century Gothic"/>
                <a:cs typeface="Century Gothic"/>
              </a:rPr>
              <a:t>the </a:t>
            </a:r>
            <a:r>
              <a:rPr sz="2400" spc="-5" dirty="0">
                <a:solidFill>
                  <a:srgbClr val="990000"/>
                </a:solidFill>
                <a:latin typeface="Century Gothic"/>
                <a:cs typeface="Century Gothic"/>
              </a:rPr>
              <a:t>thoughtful </a:t>
            </a:r>
            <a:r>
              <a:rPr sz="2400" dirty="0">
                <a:solidFill>
                  <a:srgbClr val="990000"/>
                </a:solidFill>
                <a:latin typeface="Century Gothic"/>
                <a:cs typeface="Century Gothic"/>
              </a:rPr>
              <a:t>things </a:t>
            </a:r>
            <a:r>
              <a:rPr sz="2400" spc="-5" dirty="0">
                <a:solidFill>
                  <a:srgbClr val="990000"/>
                </a:solidFill>
                <a:latin typeface="Century Gothic"/>
                <a:cs typeface="Century Gothic"/>
              </a:rPr>
              <a:t>you </a:t>
            </a:r>
            <a:r>
              <a:rPr sz="2400" dirty="0">
                <a:solidFill>
                  <a:srgbClr val="990000"/>
                </a:solidFill>
                <a:latin typeface="Century Gothic"/>
                <a:cs typeface="Century Gothic"/>
              </a:rPr>
              <a:t>do.  </a:t>
            </a:r>
            <a:r>
              <a:rPr sz="2400" spc="-55" dirty="0">
                <a:solidFill>
                  <a:srgbClr val="990000"/>
                </a:solidFill>
                <a:latin typeface="Century Gothic"/>
                <a:cs typeface="Century Gothic"/>
              </a:rPr>
              <a:t>Your </a:t>
            </a:r>
            <a:r>
              <a:rPr sz="2400" dirty="0">
                <a:solidFill>
                  <a:srgbClr val="990000"/>
                </a:solidFill>
                <a:latin typeface="Century Gothic"/>
                <a:cs typeface="Century Gothic"/>
              </a:rPr>
              <a:t>essence in my</a:t>
            </a:r>
            <a:r>
              <a:rPr sz="2400" spc="30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990000"/>
                </a:solidFill>
                <a:latin typeface="Century Gothic"/>
                <a:cs typeface="Century Gothic"/>
              </a:rPr>
              <a:t>life,</a:t>
            </a:r>
            <a:endParaRPr sz="2400">
              <a:latin typeface="Century Gothic"/>
              <a:cs typeface="Century Gothic"/>
            </a:endParaRPr>
          </a:p>
          <a:p>
            <a:pPr marL="12700" marR="805180">
              <a:lnSpc>
                <a:spcPts val="2900"/>
              </a:lnSpc>
            </a:pPr>
            <a:r>
              <a:rPr sz="2400" dirty="0">
                <a:solidFill>
                  <a:srgbClr val="990000"/>
                </a:solidFill>
                <a:latin typeface="Century Gothic"/>
                <a:cs typeface="Century Gothic"/>
              </a:rPr>
              <a:t>is the </a:t>
            </a:r>
            <a:r>
              <a:rPr sz="2400" spc="-5" dirty="0">
                <a:solidFill>
                  <a:srgbClr val="990000"/>
                </a:solidFill>
                <a:latin typeface="Century Gothic"/>
                <a:cs typeface="Century Gothic"/>
              </a:rPr>
              <a:t>best </a:t>
            </a:r>
            <a:r>
              <a:rPr sz="2400" dirty="0">
                <a:solidFill>
                  <a:srgbClr val="990000"/>
                </a:solidFill>
                <a:latin typeface="Century Gothic"/>
                <a:cs typeface="Century Gothic"/>
              </a:rPr>
              <a:t>gift </a:t>
            </a:r>
            <a:r>
              <a:rPr sz="2400" spc="-5" dirty="0">
                <a:solidFill>
                  <a:srgbClr val="990000"/>
                </a:solidFill>
                <a:latin typeface="Century Gothic"/>
                <a:cs typeface="Century Gothic"/>
              </a:rPr>
              <a:t>you </a:t>
            </a:r>
            <a:r>
              <a:rPr sz="2400" dirty="0">
                <a:solidFill>
                  <a:srgbClr val="990000"/>
                </a:solidFill>
                <a:latin typeface="Century Gothic"/>
                <a:cs typeface="Century Gothic"/>
              </a:rPr>
              <a:t>can</a:t>
            </a:r>
            <a:r>
              <a:rPr sz="2400" spc="-65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990000"/>
                </a:solidFill>
                <a:latin typeface="Century Gothic"/>
                <a:cs typeface="Century Gothic"/>
              </a:rPr>
              <a:t>give,  </a:t>
            </a:r>
            <a:r>
              <a:rPr sz="2400" spc="-5" dirty="0">
                <a:solidFill>
                  <a:srgbClr val="990000"/>
                </a:solidFill>
                <a:latin typeface="Century Gothic"/>
                <a:cs typeface="Century Gothic"/>
              </a:rPr>
              <a:t>Our friendship </a:t>
            </a:r>
            <a:r>
              <a:rPr sz="2400" dirty="0">
                <a:solidFill>
                  <a:srgbClr val="990000"/>
                </a:solidFill>
                <a:latin typeface="Century Gothic"/>
                <a:cs typeface="Century Gothic"/>
              </a:rPr>
              <a:t>will go</a:t>
            </a:r>
            <a:r>
              <a:rPr sz="2400" spc="-10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990000"/>
                </a:solidFill>
                <a:latin typeface="Century Gothic"/>
                <a:cs typeface="Century Gothic"/>
              </a:rPr>
              <a:t>on,</a:t>
            </a:r>
            <a:endParaRPr sz="2400">
              <a:latin typeface="Century Gothic"/>
              <a:cs typeface="Century Gothic"/>
            </a:endParaRPr>
          </a:p>
          <a:p>
            <a:pPr marL="12700" marR="1008380">
              <a:lnSpc>
                <a:spcPts val="2900"/>
              </a:lnSpc>
            </a:pPr>
            <a:r>
              <a:rPr sz="2400" spc="-5" dirty="0">
                <a:solidFill>
                  <a:srgbClr val="990000"/>
                </a:solidFill>
                <a:latin typeface="Century Gothic"/>
                <a:cs typeface="Century Gothic"/>
              </a:rPr>
              <a:t>for as </a:t>
            </a:r>
            <a:r>
              <a:rPr sz="2400" dirty="0">
                <a:solidFill>
                  <a:srgbClr val="990000"/>
                </a:solidFill>
                <a:latin typeface="Century Gothic"/>
                <a:cs typeface="Century Gothic"/>
              </a:rPr>
              <a:t>long </a:t>
            </a:r>
            <a:r>
              <a:rPr sz="2400" spc="-5" dirty="0">
                <a:solidFill>
                  <a:srgbClr val="990000"/>
                </a:solidFill>
                <a:latin typeface="Century Gothic"/>
                <a:cs typeface="Century Gothic"/>
              </a:rPr>
              <a:t>as </a:t>
            </a:r>
            <a:r>
              <a:rPr sz="2400" dirty="0">
                <a:solidFill>
                  <a:srgbClr val="990000"/>
                </a:solidFill>
                <a:latin typeface="Century Gothic"/>
                <a:cs typeface="Century Gothic"/>
              </a:rPr>
              <a:t>we </a:t>
            </a:r>
            <a:r>
              <a:rPr sz="2400" spc="-5" dirty="0">
                <a:solidFill>
                  <a:srgbClr val="990000"/>
                </a:solidFill>
                <a:latin typeface="Century Gothic"/>
                <a:cs typeface="Century Gothic"/>
              </a:rPr>
              <a:t>both</a:t>
            </a:r>
            <a:r>
              <a:rPr sz="2400" spc="-50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990000"/>
                </a:solidFill>
                <a:latin typeface="Century Gothic"/>
                <a:cs typeface="Century Gothic"/>
              </a:rPr>
              <a:t>live.  </a:t>
            </a:r>
            <a:r>
              <a:rPr sz="2400" spc="-5" dirty="0">
                <a:solidFill>
                  <a:srgbClr val="990000"/>
                </a:solidFill>
                <a:latin typeface="Century Gothic"/>
                <a:cs typeface="Century Gothic"/>
              </a:rPr>
              <a:t>Thank </a:t>
            </a:r>
            <a:r>
              <a:rPr sz="2400" spc="-55" dirty="0">
                <a:solidFill>
                  <a:srgbClr val="990000"/>
                </a:solidFill>
                <a:latin typeface="Century Gothic"/>
                <a:cs typeface="Century Gothic"/>
              </a:rPr>
              <a:t>You!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17918" y="1346661"/>
            <a:ext cx="2435628" cy="18329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12105" y="268288"/>
            <a:ext cx="1645920" cy="164592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0" y="0"/>
                </a:moveTo>
                <a:lnTo>
                  <a:pt x="1645920" y="0"/>
                </a:lnTo>
                <a:lnTo>
                  <a:pt x="1645920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597" y="108595"/>
            <a:ext cx="6549390" cy="22123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algn="just">
              <a:lnSpc>
                <a:spcPts val="4300"/>
              </a:lnSpc>
              <a:spcBef>
                <a:spcPts val="260"/>
              </a:spcBef>
            </a:pP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The letters “O”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and “A”</a:t>
            </a:r>
            <a:r>
              <a:rPr sz="3600" spc="-75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make 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different sounds. What sound  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does “O”</a:t>
            </a:r>
            <a:r>
              <a:rPr sz="3600" spc="-10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make?</a:t>
            </a:r>
            <a:endParaRPr sz="3600">
              <a:latin typeface="Century Gothic"/>
              <a:cs typeface="Century Gothic"/>
            </a:endParaRPr>
          </a:p>
          <a:p>
            <a:pPr marL="12700" algn="just">
              <a:lnSpc>
                <a:spcPts val="4160"/>
              </a:lnSpc>
            </a:pP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What sound 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does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“A”</a:t>
            </a:r>
            <a:r>
              <a:rPr sz="3600" spc="-25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make?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65679" y="228286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92924" y="3004155"/>
            <a:ext cx="3569407" cy="35575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5237" y="2822222"/>
            <a:ext cx="3081106" cy="36124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993" y="279812"/>
            <a:ext cx="6880225" cy="27025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065" marR="5080" algn="ctr">
              <a:lnSpc>
                <a:spcPct val="99700"/>
              </a:lnSpc>
              <a:spcBef>
                <a:spcPts val="114"/>
              </a:spcBef>
              <a:tabLst>
                <a:tab pos="5032375" algn="l"/>
                <a:tab pos="5193665" algn="l"/>
                <a:tab pos="5320665" algn="l"/>
              </a:tabLst>
            </a:pPr>
            <a:r>
              <a:rPr sz="4400" spc="-5" dirty="0"/>
              <a:t>When </a:t>
            </a:r>
            <a:r>
              <a:rPr sz="4400" dirty="0"/>
              <a:t>the</a:t>
            </a:r>
            <a:r>
              <a:rPr sz="4400" spc="15" dirty="0"/>
              <a:t> </a:t>
            </a:r>
            <a:r>
              <a:rPr sz="4400" spc="-5" dirty="0"/>
              <a:t>letters</a:t>
            </a:r>
            <a:r>
              <a:rPr sz="4400" spc="0" dirty="0"/>
              <a:t> </a:t>
            </a:r>
            <a:r>
              <a:rPr sz="4400" dirty="0"/>
              <a:t>O	</a:t>
            </a:r>
            <a:r>
              <a:rPr sz="4400" spc="-5" dirty="0"/>
              <a:t>and</a:t>
            </a:r>
            <a:r>
              <a:rPr sz="4400" spc="-90" dirty="0"/>
              <a:t> </a:t>
            </a:r>
            <a:r>
              <a:rPr sz="4400" dirty="0"/>
              <a:t>A  </a:t>
            </a:r>
            <a:r>
              <a:rPr sz="4400" spc="-10" dirty="0"/>
              <a:t>are</a:t>
            </a:r>
            <a:r>
              <a:rPr sz="4400" spc="5" dirty="0"/>
              <a:t> </a:t>
            </a:r>
            <a:r>
              <a:rPr sz="4400" spc="-55" dirty="0"/>
              <a:t>together,</a:t>
            </a:r>
            <a:r>
              <a:rPr sz="4400" spc="5" dirty="0"/>
              <a:t> </a:t>
            </a:r>
            <a:r>
              <a:rPr sz="4400" spc="-5" dirty="0"/>
              <a:t>they	</a:t>
            </a:r>
            <a:r>
              <a:rPr sz="4400" dirty="0"/>
              <a:t>make  </a:t>
            </a:r>
            <a:r>
              <a:rPr sz="4400" spc="-5" dirty="0"/>
              <a:t>an “oa”</a:t>
            </a:r>
            <a:r>
              <a:rPr sz="4400" spc="25" dirty="0"/>
              <a:t> </a:t>
            </a:r>
            <a:r>
              <a:rPr sz="4400" spc="-5" dirty="0"/>
              <a:t>sound,</a:t>
            </a:r>
            <a:r>
              <a:rPr sz="4400" spc="5" dirty="0"/>
              <a:t> </a:t>
            </a:r>
            <a:r>
              <a:rPr sz="4400" dirty="0"/>
              <a:t>like		in the  </a:t>
            </a:r>
            <a:r>
              <a:rPr sz="4400" spc="-10" dirty="0"/>
              <a:t>word </a:t>
            </a:r>
            <a:r>
              <a:rPr sz="4400" dirty="0"/>
              <a:t>toast.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7224945" y="228286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08500" y="2546913"/>
            <a:ext cx="4536720" cy="39015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3850" y="5293683"/>
            <a:ext cx="3522979" cy="56642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20"/>
              </a:spcBef>
            </a:pPr>
            <a:r>
              <a:rPr sz="1800" dirty="0">
                <a:latin typeface="Century Gothic"/>
                <a:cs typeface="Century Gothic"/>
              </a:rPr>
              <a:t>Is toast a healthy </a:t>
            </a:r>
            <a:r>
              <a:rPr sz="1800" spc="-5" dirty="0">
                <a:latin typeface="Century Gothic"/>
                <a:cs typeface="Century Gothic"/>
              </a:rPr>
              <a:t>food </a:t>
            </a:r>
            <a:r>
              <a:rPr sz="1800" dirty="0">
                <a:latin typeface="Century Gothic"/>
                <a:cs typeface="Century Gothic"/>
              </a:rPr>
              <a:t>to eat?  </a:t>
            </a:r>
            <a:r>
              <a:rPr sz="1800" spc="-20" dirty="0">
                <a:latin typeface="Century Gothic"/>
                <a:cs typeface="Century Gothic"/>
              </a:rPr>
              <a:t>Would </a:t>
            </a:r>
            <a:r>
              <a:rPr sz="1800" dirty="0">
                <a:latin typeface="Century Gothic"/>
                <a:cs typeface="Century Gothic"/>
              </a:rPr>
              <a:t>it help </a:t>
            </a:r>
            <a:r>
              <a:rPr sz="1800" spc="-5" dirty="0">
                <a:latin typeface="Century Gothic"/>
                <a:cs typeface="Century Gothic"/>
              </a:rPr>
              <a:t>keep us </a:t>
            </a:r>
            <a:r>
              <a:rPr sz="1800" dirty="0">
                <a:latin typeface="Century Gothic"/>
                <a:cs typeface="Century Gothic"/>
              </a:rPr>
              <a:t>in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shape?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333" y="2881387"/>
            <a:ext cx="2277570" cy="16778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92" y="315376"/>
            <a:ext cx="7494905" cy="202946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02870" marR="95250" algn="ctr">
              <a:lnSpc>
                <a:spcPts val="5200"/>
              </a:lnSpc>
              <a:spcBef>
                <a:spcPts val="340"/>
              </a:spcBef>
            </a:pPr>
            <a:r>
              <a:rPr sz="4400" spc="-10" dirty="0">
                <a:solidFill>
                  <a:srgbClr val="990000"/>
                </a:solidFill>
                <a:latin typeface="Century Gothic"/>
                <a:cs typeface="Century Gothic"/>
              </a:rPr>
              <a:t>Here are </a:t>
            </a:r>
            <a:r>
              <a:rPr sz="4400" dirty="0">
                <a:solidFill>
                  <a:srgbClr val="990000"/>
                </a:solidFill>
                <a:latin typeface="Century Gothic"/>
                <a:cs typeface="Century Gothic"/>
              </a:rPr>
              <a:t>some </a:t>
            </a:r>
            <a:r>
              <a:rPr sz="4400" spc="-10" dirty="0">
                <a:solidFill>
                  <a:srgbClr val="990000"/>
                </a:solidFill>
                <a:latin typeface="Century Gothic"/>
                <a:cs typeface="Century Gothic"/>
              </a:rPr>
              <a:t>more</a:t>
            </a:r>
            <a:r>
              <a:rPr sz="4400" spc="-35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4400" spc="-10" dirty="0">
                <a:solidFill>
                  <a:srgbClr val="990000"/>
                </a:solidFill>
                <a:latin typeface="Century Gothic"/>
                <a:cs typeface="Century Gothic"/>
              </a:rPr>
              <a:t>words  </a:t>
            </a:r>
            <a:r>
              <a:rPr sz="4400" dirty="0">
                <a:solidFill>
                  <a:srgbClr val="990000"/>
                </a:solidFill>
                <a:latin typeface="Century Gothic"/>
                <a:cs typeface="Century Gothic"/>
              </a:rPr>
              <a:t>that have </a:t>
            </a:r>
            <a:r>
              <a:rPr sz="4400" spc="-5" dirty="0">
                <a:solidFill>
                  <a:srgbClr val="990000"/>
                </a:solidFill>
                <a:latin typeface="Century Gothic"/>
                <a:cs typeface="Century Gothic"/>
              </a:rPr>
              <a:t>“oa” </a:t>
            </a:r>
            <a:r>
              <a:rPr sz="4400" dirty="0">
                <a:solidFill>
                  <a:srgbClr val="990000"/>
                </a:solidFill>
                <a:latin typeface="Century Gothic"/>
                <a:cs typeface="Century Gothic"/>
              </a:rPr>
              <a:t>in</a:t>
            </a:r>
            <a:r>
              <a:rPr sz="4400" spc="-40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4400" spc="-5" dirty="0">
                <a:solidFill>
                  <a:srgbClr val="990000"/>
                </a:solidFill>
                <a:latin typeface="Century Gothic"/>
                <a:cs typeface="Century Gothic"/>
              </a:rPr>
              <a:t>them.</a:t>
            </a:r>
            <a:endParaRPr sz="4400">
              <a:latin typeface="Century Gothic"/>
              <a:cs typeface="Century Gothic"/>
            </a:endParaRPr>
          </a:p>
          <a:p>
            <a:pPr algn="ctr">
              <a:lnSpc>
                <a:spcPts val="5140"/>
              </a:lnSpc>
            </a:pPr>
            <a:r>
              <a:rPr sz="4400" dirty="0">
                <a:solidFill>
                  <a:srgbClr val="990000"/>
                </a:solidFill>
                <a:latin typeface="Century Gothic"/>
                <a:cs typeface="Century Gothic"/>
              </a:rPr>
              <a:t>Can </a:t>
            </a:r>
            <a:r>
              <a:rPr sz="4400" spc="-5" dirty="0">
                <a:solidFill>
                  <a:srgbClr val="990000"/>
                </a:solidFill>
                <a:latin typeface="Century Gothic"/>
                <a:cs typeface="Century Gothic"/>
              </a:rPr>
              <a:t>you guess each</a:t>
            </a:r>
            <a:r>
              <a:rPr sz="4400" spc="-40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4400" spc="-10" dirty="0">
                <a:solidFill>
                  <a:srgbClr val="990000"/>
                </a:solidFill>
                <a:latin typeface="Century Gothic"/>
                <a:cs typeface="Century Gothic"/>
              </a:rPr>
              <a:t>word?</a:t>
            </a:r>
            <a:endParaRPr sz="4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51945" y="115397"/>
            <a:ext cx="1550436" cy="589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88799" y="2724139"/>
            <a:ext cx="2664471" cy="38664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73633" y="2881387"/>
            <a:ext cx="2815165" cy="24991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7069" y="4062940"/>
            <a:ext cx="3513666" cy="2635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6578" y="4524021"/>
            <a:ext cx="3612442" cy="21674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65679" y="228286"/>
            <a:ext cx="1550436" cy="589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0496" y="148418"/>
            <a:ext cx="6189345" cy="1725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Century Gothic"/>
                <a:cs typeface="Century Gothic"/>
              </a:rPr>
              <a:t>Match </a:t>
            </a:r>
            <a:r>
              <a:rPr sz="3200" dirty="0">
                <a:latin typeface="Century Gothic"/>
                <a:cs typeface="Century Gothic"/>
              </a:rPr>
              <a:t>the </a:t>
            </a:r>
            <a:r>
              <a:rPr sz="3200" spc="-5" dirty="0">
                <a:latin typeface="Century Gothic"/>
                <a:cs typeface="Century Gothic"/>
              </a:rPr>
              <a:t>photo </a:t>
            </a:r>
            <a:r>
              <a:rPr sz="3200" dirty="0">
                <a:latin typeface="Century Gothic"/>
                <a:cs typeface="Century Gothic"/>
              </a:rPr>
              <a:t>with the</a:t>
            </a:r>
            <a:r>
              <a:rPr sz="3200" spc="-60" dirty="0">
                <a:latin typeface="Century Gothic"/>
                <a:cs typeface="Century Gothic"/>
              </a:rPr>
              <a:t> </a:t>
            </a:r>
            <a:r>
              <a:rPr sz="3200" spc="-5" dirty="0">
                <a:latin typeface="Century Gothic"/>
                <a:cs typeface="Century Gothic"/>
              </a:rPr>
              <a:t>word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950">
              <a:latin typeface="Times New Roman"/>
              <a:cs typeface="Times New Roman"/>
            </a:endParaRPr>
          </a:p>
          <a:p>
            <a:pPr marR="499109" algn="r">
              <a:lnSpc>
                <a:spcPct val="100000"/>
              </a:lnSpc>
            </a:pPr>
            <a:r>
              <a:rPr sz="3200" dirty="0">
                <a:latin typeface="Century Gothic"/>
                <a:cs typeface="Century Gothic"/>
              </a:rPr>
              <a:t>Float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89405" y="5759308"/>
            <a:ext cx="10179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60" dirty="0">
                <a:latin typeface="Century Gothic"/>
                <a:cs typeface="Century Gothic"/>
              </a:rPr>
              <a:t>T</a:t>
            </a:r>
            <a:r>
              <a:rPr sz="3200" dirty="0">
                <a:latin typeface="Century Gothic"/>
                <a:cs typeface="Century Gothic"/>
              </a:rPr>
              <a:t>o</a:t>
            </a:r>
            <a:r>
              <a:rPr sz="3200" spc="-5" dirty="0">
                <a:latin typeface="Century Gothic"/>
                <a:cs typeface="Century Gothic"/>
              </a:rPr>
              <a:t>as</a:t>
            </a:r>
            <a:r>
              <a:rPr sz="3200" dirty="0">
                <a:latin typeface="Century Gothic"/>
                <a:cs typeface="Century Gothic"/>
              </a:rPr>
              <a:t>t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89405" y="3541589"/>
            <a:ext cx="10947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entury Gothic"/>
                <a:cs typeface="Century Gothic"/>
              </a:rPr>
              <a:t>Road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04709" y="1005841"/>
            <a:ext cx="2435628" cy="1837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4389" y="839469"/>
            <a:ext cx="2548204" cy="21914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022" y="2628901"/>
            <a:ext cx="3809998" cy="21081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65679" y="228286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0496" y="148418"/>
            <a:ext cx="6189345" cy="1725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Century Gothic"/>
                <a:cs typeface="Century Gothic"/>
              </a:rPr>
              <a:t>Match </a:t>
            </a:r>
            <a:r>
              <a:rPr sz="3200" dirty="0">
                <a:latin typeface="Century Gothic"/>
                <a:cs typeface="Century Gothic"/>
              </a:rPr>
              <a:t>the </a:t>
            </a:r>
            <a:r>
              <a:rPr sz="3200" spc="-5" dirty="0">
                <a:latin typeface="Century Gothic"/>
                <a:cs typeface="Century Gothic"/>
              </a:rPr>
              <a:t>photo </a:t>
            </a:r>
            <a:r>
              <a:rPr sz="3200" dirty="0">
                <a:latin typeface="Century Gothic"/>
                <a:cs typeface="Century Gothic"/>
              </a:rPr>
              <a:t>with the</a:t>
            </a:r>
            <a:r>
              <a:rPr sz="3200" spc="-60" dirty="0">
                <a:latin typeface="Century Gothic"/>
                <a:cs typeface="Century Gothic"/>
              </a:rPr>
              <a:t> </a:t>
            </a:r>
            <a:r>
              <a:rPr sz="3200" spc="-5" dirty="0">
                <a:latin typeface="Century Gothic"/>
                <a:cs typeface="Century Gothic"/>
              </a:rPr>
              <a:t>word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950">
              <a:latin typeface="Times New Roman"/>
              <a:cs typeface="Times New Roman"/>
            </a:endParaRPr>
          </a:p>
          <a:p>
            <a:pPr marR="447675" algn="r">
              <a:lnSpc>
                <a:spcPct val="100000"/>
              </a:lnSpc>
            </a:pPr>
            <a:r>
              <a:rPr sz="3200" dirty="0">
                <a:latin typeface="Century Gothic"/>
                <a:cs typeface="Century Gothic"/>
              </a:rPr>
              <a:t>C</a:t>
            </a:r>
            <a:r>
              <a:rPr sz="3200" spc="-5" dirty="0">
                <a:latin typeface="Century Gothic"/>
                <a:cs typeface="Century Gothic"/>
              </a:rPr>
              <a:t>oa</a:t>
            </a:r>
            <a:r>
              <a:rPr sz="3200" dirty="0">
                <a:latin typeface="Century Gothic"/>
                <a:cs typeface="Century Gothic"/>
              </a:rPr>
              <a:t>t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89405" y="5759308"/>
            <a:ext cx="9404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Century Gothic"/>
                <a:cs typeface="Century Gothic"/>
              </a:rPr>
              <a:t>Boat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89405" y="3541589"/>
            <a:ext cx="100139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60" dirty="0">
                <a:latin typeface="Century Gothic"/>
                <a:cs typeface="Century Gothic"/>
              </a:rPr>
              <a:t>T</a:t>
            </a:r>
            <a:r>
              <a:rPr sz="3200" dirty="0">
                <a:latin typeface="Century Gothic"/>
                <a:cs typeface="Century Gothic"/>
              </a:rPr>
              <a:t>o</a:t>
            </a:r>
            <a:r>
              <a:rPr sz="3200" spc="-5" dirty="0">
                <a:latin typeface="Century Gothic"/>
                <a:cs typeface="Century Gothic"/>
              </a:rPr>
              <a:t>a</a:t>
            </a:r>
            <a:r>
              <a:rPr sz="3200" dirty="0">
                <a:latin typeface="Century Gothic"/>
                <a:cs typeface="Century Gothic"/>
              </a:rPr>
              <a:t>d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04709" y="1005841"/>
            <a:ext cx="2435628" cy="1837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8111" y="700173"/>
            <a:ext cx="2277569" cy="16778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8111" y="2035721"/>
            <a:ext cx="3513666" cy="2635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196019"/>
            <a:ext cx="1834443" cy="26619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8771" y="292944"/>
            <a:ext cx="6240780" cy="25857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-635" algn="ctr">
              <a:lnSpc>
                <a:spcPct val="99200"/>
              </a:lnSpc>
              <a:spcBef>
                <a:spcPts val="125"/>
              </a:spcBef>
            </a:pPr>
            <a:r>
              <a:rPr sz="2800" spc="-5" dirty="0">
                <a:latin typeface="Century Gothic"/>
                <a:cs typeface="Century Gothic"/>
              </a:rPr>
              <a:t>Remember </a:t>
            </a:r>
            <a:r>
              <a:rPr sz="2800" dirty="0">
                <a:latin typeface="Century Gothic"/>
                <a:cs typeface="Century Gothic"/>
              </a:rPr>
              <a:t>one of the </a:t>
            </a:r>
            <a:r>
              <a:rPr sz="2800" spc="-5" dirty="0">
                <a:latin typeface="Century Gothic"/>
                <a:cs typeface="Century Gothic"/>
              </a:rPr>
              <a:t>words </a:t>
            </a:r>
            <a:r>
              <a:rPr sz="2800" dirty="0">
                <a:latin typeface="Century Gothic"/>
                <a:cs typeface="Century Gothic"/>
              </a:rPr>
              <a:t>we </a:t>
            </a:r>
            <a:r>
              <a:rPr sz="2800" spc="-5" dirty="0">
                <a:latin typeface="Century Gothic"/>
                <a:cs typeface="Century Gothic"/>
              </a:rPr>
              <a:t>just  </a:t>
            </a:r>
            <a:r>
              <a:rPr sz="2800" spc="0" dirty="0">
                <a:latin typeface="Century Gothic"/>
                <a:cs typeface="Century Gothic"/>
              </a:rPr>
              <a:t>learned. </a:t>
            </a:r>
            <a:r>
              <a:rPr sz="2800" spc="-5" dirty="0">
                <a:latin typeface="Century Gothic"/>
                <a:cs typeface="Century Gothic"/>
              </a:rPr>
              <a:t>Have your classmate guess  what word you </a:t>
            </a:r>
            <a:r>
              <a:rPr sz="2800" spc="-10" dirty="0">
                <a:latin typeface="Century Gothic"/>
                <a:cs typeface="Century Gothic"/>
              </a:rPr>
              <a:t>are </a:t>
            </a:r>
            <a:r>
              <a:rPr sz="2800" dirty="0">
                <a:latin typeface="Century Gothic"/>
                <a:cs typeface="Century Gothic"/>
              </a:rPr>
              <a:t>thinking of </a:t>
            </a:r>
            <a:r>
              <a:rPr sz="2800" spc="-5" dirty="0">
                <a:latin typeface="Century Gothic"/>
                <a:cs typeface="Century Gothic"/>
              </a:rPr>
              <a:t>by  </a:t>
            </a:r>
            <a:r>
              <a:rPr sz="2800" dirty="0">
                <a:latin typeface="Century Gothic"/>
                <a:cs typeface="Century Gothic"/>
              </a:rPr>
              <a:t>only </a:t>
            </a:r>
            <a:r>
              <a:rPr sz="2800" spc="-5" dirty="0">
                <a:latin typeface="Century Gothic"/>
                <a:cs typeface="Century Gothic"/>
              </a:rPr>
              <a:t>asking </a:t>
            </a:r>
            <a:r>
              <a:rPr sz="2800" dirty="0">
                <a:latin typeface="Century Gothic"/>
                <a:cs typeface="Century Gothic"/>
              </a:rPr>
              <a:t>“yes” or </a:t>
            </a:r>
            <a:r>
              <a:rPr sz="2800" spc="-5" dirty="0">
                <a:latin typeface="Century Gothic"/>
                <a:cs typeface="Century Gothic"/>
              </a:rPr>
              <a:t>“no”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spc="-5" dirty="0">
                <a:latin typeface="Century Gothic"/>
                <a:cs typeface="Century Gothic"/>
              </a:rPr>
              <a:t>questions.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Century Gothic"/>
                <a:cs typeface="Century Gothic"/>
              </a:rPr>
              <a:t>Example: </a:t>
            </a:r>
            <a:r>
              <a:rPr sz="2800" dirty="0">
                <a:latin typeface="Century Gothic"/>
                <a:cs typeface="Century Gothic"/>
              </a:rPr>
              <a:t>Is it </a:t>
            </a:r>
            <a:r>
              <a:rPr sz="2800" spc="-5" dirty="0">
                <a:latin typeface="Century Gothic"/>
                <a:cs typeface="Century Gothic"/>
              </a:rPr>
              <a:t>an animal?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65679" y="228286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333" y="3389327"/>
            <a:ext cx="1588060" cy="11698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60426" y="3967390"/>
            <a:ext cx="1857829" cy="26959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97523" y="3389327"/>
            <a:ext cx="1962903" cy="17425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559198"/>
            <a:ext cx="2236899" cy="18374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15812" y="5570852"/>
            <a:ext cx="1571219" cy="9427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84239" y="1786966"/>
            <a:ext cx="2226174" cy="19145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18256" y="3814367"/>
            <a:ext cx="2692157" cy="14896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2062" y="697885"/>
            <a:ext cx="6213475" cy="135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240"/>
              </a:lnSpc>
              <a:spcBef>
                <a:spcPts val="100"/>
              </a:spcBef>
            </a:pPr>
            <a:r>
              <a:rPr sz="4400" spc="-10" dirty="0"/>
              <a:t>Here </a:t>
            </a:r>
            <a:r>
              <a:rPr sz="4400" dirty="0"/>
              <a:t>is </a:t>
            </a:r>
            <a:r>
              <a:rPr sz="4400" spc="-5" dirty="0"/>
              <a:t>our</a:t>
            </a:r>
            <a:r>
              <a:rPr sz="4400" spc="-35" dirty="0"/>
              <a:t> </a:t>
            </a:r>
            <a:r>
              <a:rPr sz="4400" spc="-40" dirty="0"/>
              <a:t>reminder.</a:t>
            </a:r>
            <a:endParaRPr sz="4400"/>
          </a:p>
          <a:p>
            <a:pPr algn="ctr">
              <a:lnSpc>
                <a:spcPts val="5240"/>
              </a:lnSpc>
            </a:pPr>
            <a:r>
              <a:rPr sz="4400" spc="-55" dirty="0"/>
              <a:t>Remember,</a:t>
            </a:r>
            <a:r>
              <a:rPr sz="4400" spc="-50" dirty="0"/>
              <a:t> </a:t>
            </a:r>
            <a:r>
              <a:rPr sz="4400" spc="-5" dirty="0"/>
              <a:t>sentences: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6665679" y="228286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1961" y="2685908"/>
            <a:ext cx="6426200" cy="3660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100" indent="-279400">
              <a:lnSpc>
                <a:spcPts val="382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3200" spc="-5" dirty="0">
                <a:latin typeface="Century Gothic"/>
                <a:cs typeface="Century Gothic"/>
              </a:rPr>
              <a:t>Begin </a:t>
            </a:r>
            <a:r>
              <a:rPr sz="3200" dirty="0">
                <a:latin typeface="Century Gothic"/>
                <a:cs typeface="Century Gothic"/>
              </a:rPr>
              <a:t>with a</a:t>
            </a:r>
            <a:r>
              <a:rPr sz="3200" spc="-5" dirty="0">
                <a:latin typeface="Century Gothic"/>
                <a:cs typeface="Century Gothic"/>
              </a:rPr>
              <a:t> capital</a:t>
            </a:r>
            <a:endParaRPr sz="3200">
              <a:latin typeface="Century Gothic"/>
              <a:cs typeface="Century Gothic"/>
            </a:endParaRPr>
          </a:p>
          <a:p>
            <a:pPr marL="292100" indent="-279400">
              <a:lnSpc>
                <a:spcPts val="3800"/>
              </a:lnSpc>
              <a:buFont typeface="Arial"/>
              <a:buChar char="•"/>
              <a:tabLst>
                <a:tab pos="298450" algn="l"/>
              </a:tabLst>
            </a:pPr>
            <a:r>
              <a:rPr sz="3200" spc="-5" dirty="0">
                <a:latin typeface="Century Gothic"/>
                <a:cs typeface="Century Gothic"/>
              </a:rPr>
              <a:t>End </a:t>
            </a:r>
            <a:r>
              <a:rPr sz="3200" dirty="0">
                <a:latin typeface="Century Gothic"/>
                <a:cs typeface="Century Gothic"/>
              </a:rPr>
              <a:t>with</a:t>
            </a:r>
            <a:r>
              <a:rPr sz="3200" spc="-5" dirty="0">
                <a:latin typeface="Century Gothic"/>
                <a:cs typeface="Century Gothic"/>
              </a:rPr>
              <a:t> punctuation</a:t>
            </a:r>
            <a:endParaRPr sz="3200">
              <a:latin typeface="Century Gothic"/>
              <a:cs typeface="Century Gothic"/>
            </a:endParaRPr>
          </a:p>
          <a:p>
            <a:pPr marL="292100" marR="5080" indent="-279400">
              <a:lnSpc>
                <a:spcPts val="3900"/>
              </a:lnSpc>
              <a:spcBef>
                <a:spcPts val="60"/>
              </a:spcBef>
              <a:buFont typeface="Arial"/>
              <a:buChar char="•"/>
              <a:tabLst>
                <a:tab pos="298450" algn="l"/>
              </a:tabLst>
            </a:pPr>
            <a:r>
              <a:rPr sz="3200" dirty="0">
                <a:latin typeface="Century Gothic"/>
                <a:cs typeface="Century Gothic"/>
              </a:rPr>
              <a:t>Involve a </a:t>
            </a:r>
            <a:r>
              <a:rPr sz="3200" spc="-5" dirty="0">
                <a:latin typeface="Century Gothic"/>
                <a:cs typeface="Century Gothic"/>
              </a:rPr>
              <a:t>subject, verb, and an  object.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750">
              <a:latin typeface="Times New Roman"/>
              <a:cs typeface="Times New Roman"/>
            </a:endParaRPr>
          </a:p>
          <a:p>
            <a:pPr marR="78105" algn="ctr">
              <a:lnSpc>
                <a:spcPts val="3820"/>
              </a:lnSpc>
            </a:pPr>
            <a:r>
              <a:rPr sz="3200" spc="-5" dirty="0">
                <a:latin typeface="Century Gothic"/>
                <a:cs typeface="Century Gothic"/>
              </a:rPr>
              <a:t>Example:</a:t>
            </a:r>
            <a:endParaRPr sz="3200">
              <a:latin typeface="Century Gothic"/>
              <a:cs typeface="Century Gothic"/>
            </a:endParaRPr>
          </a:p>
          <a:p>
            <a:pPr marR="78105" algn="ctr">
              <a:lnSpc>
                <a:spcPts val="3820"/>
              </a:lnSpc>
            </a:pPr>
            <a:r>
              <a:rPr sz="3200" spc="-5" dirty="0">
                <a:latin typeface="Century Gothic"/>
                <a:cs typeface="Century Gothic"/>
              </a:rPr>
              <a:t>Bill kicked </a:t>
            </a:r>
            <a:r>
              <a:rPr sz="3200" dirty="0">
                <a:latin typeface="Century Gothic"/>
                <a:cs typeface="Century Gothic"/>
              </a:rPr>
              <a:t>the </a:t>
            </a:r>
            <a:r>
              <a:rPr sz="3200" spc="-5" dirty="0">
                <a:latin typeface="Century Gothic"/>
                <a:cs typeface="Century Gothic"/>
              </a:rPr>
              <a:t>ball.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60823" y="817859"/>
            <a:ext cx="1207907" cy="5395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7199" y="228286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9462" y="589269"/>
            <a:ext cx="58007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000000"/>
                </a:solidFill>
              </a:rPr>
              <a:t>Write </a:t>
            </a:r>
            <a:r>
              <a:rPr dirty="0">
                <a:solidFill>
                  <a:srgbClr val="000000"/>
                </a:solidFill>
              </a:rPr>
              <a:t>a sentence </a:t>
            </a:r>
            <a:r>
              <a:rPr spc="-5" dirty="0">
                <a:solidFill>
                  <a:srgbClr val="000000"/>
                </a:solidFill>
              </a:rPr>
              <a:t>using </a:t>
            </a:r>
            <a:r>
              <a:rPr dirty="0">
                <a:solidFill>
                  <a:srgbClr val="000000"/>
                </a:solidFill>
              </a:rPr>
              <a:t>the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words: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03251" y="5937651"/>
            <a:ext cx="9112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entury Gothic"/>
                <a:cs typeface="Century Gothic"/>
              </a:rPr>
              <a:t>C</a:t>
            </a:r>
            <a:r>
              <a:rPr sz="2800" spc="-5" dirty="0">
                <a:latin typeface="Century Gothic"/>
                <a:cs typeface="Century Gothic"/>
              </a:rPr>
              <a:t>oa</a:t>
            </a:r>
            <a:r>
              <a:rPr sz="2800" dirty="0">
                <a:latin typeface="Century Gothic"/>
                <a:cs typeface="Century Gothic"/>
              </a:rPr>
              <a:t>t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28072" y="5937651"/>
            <a:ext cx="8794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40" dirty="0">
                <a:latin typeface="Century Gothic"/>
                <a:cs typeface="Century Gothic"/>
              </a:rPr>
              <a:t>T</a:t>
            </a:r>
            <a:r>
              <a:rPr sz="2800" dirty="0">
                <a:latin typeface="Century Gothic"/>
                <a:cs typeface="Century Gothic"/>
              </a:rPr>
              <a:t>o</a:t>
            </a:r>
            <a:r>
              <a:rPr sz="2800" spc="-5" dirty="0">
                <a:latin typeface="Century Gothic"/>
                <a:cs typeface="Century Gothic"/>
              </a:rPr>
              <a:t>a</a:t>
            </a:r>
            <a:r>
              <a:rPr sz="2800" dirty="0">
                <a:latin typeface="Century Gothic"/>
                <a:cs typeface="Century Gothic"/>
              </a:rPr>
              <a:t>d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30910" y="1554344"/>
            <a:ext cx="2664471" cy="38664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75665" y="2472105"/>
            <a:ext cx="3118709" cy="2297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04709" y="1005841"/>
            <a:ext cx="2435628" cy="18371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PASSING_SCORE" val="100.000000"/>
  <p:tag name="ISPRING_ULTRA_SCORM_COURSE_ID" val="D66F07BE-8C63-46C6-BAC4-5CFA9370EFC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Beth\eslao-nc\stage-1\unit-6\lesson-6-11"/>
  <p:tag name="ISPRING_PRESENTATION_TITLE" val="ESLAO-6-11-Slides-Student"/>
  <p:tag name="ISPRING_FIRST_PUBLISH" val="1"/>
  <p:tag name="ISPRING_SCORM_RATE_QUIZZES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574</Words>
  <Application>Microsoft Office PowerPoint</Application>
  <PresentationFormat>On-screen Show (4:3)</PresentationFormat>
  <Paragraphs>99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Office Theme</vt:lpstr>
      <vt:lpstr>PowerPoint Presentation</vt:lpstr>
      <vt:lpstr>PowerPoint Presentation</vt:lpstr>
      <vt:lpstr>When the letters O and A  are together, they make  an “oa” sound, like  in the  word toast.</vt:lpstr>
      <vt:lpstr>PowerPoint Presentation</vt:lpstr>
      <vt:lpstr>PowerPoint Presentation</vt:lpstr>
      <vt:lpstr>PowerPoint Presentation</vt:lpstr>
      <vt:lpstr>PowerPoint Presentation</vt:lpstr>
      <vt:lpstr>Here is our reminder. Remember, sentences:</vt:lpstr>
      <vt:lpstr>Write a sentence using the words:</vt:lpstr>
      <vt:lpstr>Write a sentence using the words:</vt:lpstr>
      <vt:lpstr>List some phrases we could use to thank someone</vt:lpstr>
      <vt:lpstr>Nice work! Let’s remember to use these  when we write our own thank you letter.  What should we include in our letter?</vt:lpstr>
      <vt:lpstr>What is a kind way to begin a  personal thank you letter?</vt:lpstr>
      <vt:lpstr>Next, we include why we are  sending the letter and what we are  thanking them for.</vt:lpstr>
      <vt:lpstr>Great work! Now we need to  include a kind sentence, and a  closing sentence. Here are some examples:</vt:lpstr>
      <vt:lpstr>Great work! Now we will put all of this together  and write our own thank you letters.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ESLAO-6-11-Slides-Student</dc:title>
  <cp:lastModifiedBy>Lakshmi Priya</cp:lastModifiedBy>
  <cp:revision>4</cp:revision>
  <dcterms:created xsi:type="dcterms:W3CDTF">2018-06-26T15:54:02Z</dcterms:created>
  <dcterms:modified xsi:type="dcterms:W3CDTF">2018-06-26T15:57:15Z</dcterms:modified>
</cp:coreProperties>
</file>