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44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2BB3B-39C4-462A-9179-FFB1DDF4ECBF}" type="datetimeFigureOut">
              <a:rPr lang="en-CA" smtClean="0"/>
              <a:t>2018-06-26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5A8D1-D011-4A84-B2F9-F9C52FB39CD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376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5A8D1-D011-4A84-B2F9-F9C52FB39CD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449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5A8D1-D011-4A84-B2F9-F9C52FB39CD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2818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5A8D1-D011-4A84-B2F9-F9C52FB39CD7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2630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5A8D1-D011-4A84-B2F9-F9C52FB39CD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1935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5A8D1-D011-4A84-B2F9-F9C52FB39CD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1290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5A8D1-D011-4A84-B2F9-F9C52FB39CD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8025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5A8D1-D011-4A84-B2F9-F9C52FB39CD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6142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5A8D1-D011-4A84-B2F9-F9C52FB39CD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5668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5A8D1-D011-4A84-B2F9-F9C52FB39CD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18232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5A8D1-D011-4A84-B2F9-F9C52FB39CD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1444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5A8D1-D011-4A84-B2F9-F9C52FB39CD7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106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5A8D1-D011-4A84-B2F9-F9C52FB39CD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1683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5A8D1-D011-4A84-B2F9-F9C52FB39CD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6578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5A8D1-D011-4A84-B2F9-F9C52FB39CD7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1115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5A8D1-D011-4A84-B2F9-F9C52FB39CD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8301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5A8D1-D011-4A84-B2F9-F9C52FB39CD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4477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5A8D1-D011-4A84-B2F9-F9C52FB39CD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7657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5A8D1-D011-4A84-B2F9-F9C52FB39CD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2076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5A8D1-D011-4A84-B2F9-F9C52FB39CD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111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5A8D1-D011-4A84-B2F9-F9C52FB39CD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0963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5A8D1-D011-4A84-B2F9-F9C52FB39CD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777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53545" y="799566"/>
            <a:ext cx="4103370" cy="313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6569" y="2165486"/>
            <a:ext cx="8710861" cy="4048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10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6951" y="268288"/>
            <a:ext cx="5669280" cy="3900804"/>
          </a:xfrm>
          <a:custGeom>
            <a:avLst/>
            <a:gdLst/>
            <a:ahLst/>
            <a:cxnLst/>
            <a:rect l="l" t="t" r="r" b="b"/>
            <a:pathLst>
              <a:path w="5669280" h="3900804">
                <a:moveTo>
                  <a:pt x="0" y="0"/>
                </a:moveTo>
                <a:lnTo>
                  <a:pt x="5669280" y="0"/>
                </a:lnTo>
                <a:lnTo>
                  <a:pt x="5669280" y="3900299"/>
                </a:lnTo>
                <a:lnTo>
                  <a:pt x="0" y="39002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939" y="268288"/>
            <a:ext cx="182880" cy="3887470"/>
          </a:xfrm>
          <a:custGeom>
            <a:avLst/>
            <a:gdLst/>
            <a:ahLst/>
            <a:cxnLst/>
            <a:rect l="l" t="t" r="r" b="b"/>
            <a:pathLst>
              <a:path w="182879" h="3887470">
                <a:moveTo>
                  <a:pt x="0" y="0"/>
                </a:moveTo>
                <a:lnTo>
                  <a:pt x="182879" y="0"/>
                </a:lnTo>
                <a:lnTo>
                  <a:pt x="182879" y="3886852"/>
                </a:lnTo>
                <a:lnTo>
                  <a:pt x="0" y="3886852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79140" y="4234726"/>
            <a:ext cx="5031105" cy="1325880"/>
          </a:xfrm>
          <a:prstGeom prst="rect">
            <a:avLst/>
          </a:prstGeom>
        </p:spPr>
        <p:txBody>
          <a:bodyPr vert="horz" wrap="square" lIns="0" tIns="276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75"/>
              </a:spcBef>
            </a:pPr>
            <a:r>
              <a:rPr sz="4600" spc="-5" dirty="0">
                <a:solidFill>
                  <a:srgbClr val="990000"/>
                </a:solidFill>
                <a:latin typeface="Century Gothic"/>
                <a:cs typeface="Century Gothic"/>
              </a:rPr>
              <a:t>Keeping </a:t>
            </a:r>
            <a:r>
              <a:rPr sz="4600" dirty="0">
                <a:solidFill>
                  <a:srgbClr val="990000"/>
                </a:solidFill>
                <a:latin typeface="Century Gothic"/>
                <a:cs typeface="Century Gothic"/>
              </a:rPr>
              <a:t>In</a:t>
            </a:r>
            <a:r>
              <a:rPr sz="4600" spc="-7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4600" spc="-5" dirty="0">
                <a:solidFill>
                  <a:srgbClr val="990000"/>
                </a:solidFill>
                <a:latin typeface="Century Gothic"/>
                <a:cs typeface="Century Gothic"/>
              </a:rPr>
              <a:t>Shape</a:t>
            </a:r>
            <a:endParaRPr sz="4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600" dirty="0">
                <a:solidFill>
                  <a:srgbClr val="333333"/>
                </a:solidFill>
                <a:latin typeface="Century Gothic"/>
                <a:cs typeface="Century Gothic"/>
              </a:rPr>
              <a:t>Unit </a:t>
            </a:r>
            <a:r>
              <a:rPr sz="1600" spc="-5" dirty="0">
                <a:solidFill>
                  <a:srgbClr val="333333"/>
                </a:solidFill>
                <a:latin typeface="Century Gothic"/>
                <a:cs typeface="Century Gothic"/>
              </a:rPr>
              <a:t>6: Lesson</a:t>
            </a:r>
            <a:r>
              <a:rPr sz="1600" spc="-1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33333"/>
                </a:solidFill>
                <a:latin typeface="Century Gothic"/>
                <a:cs typeface="Century Gothic"/>
              </a:rPr>
              <a:t>3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9768" y="208047"/>
            <a:ext cx="2269941" cy="2597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8199" y="5109785"/>
            <a:ext cx="7717100" cy="17277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7600" y="816160"/>
            <a:ext cx="5016012" cy="23101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6528" y="639965"/>
            <a:ext cx="6224270" cy="22123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z="3600" b="0" spc="-40" dirty="0">
                <a:solidFill>
                  <a:srgbClr val="990000"/>
                </a:solidFill>
                <a:latin typeface="Century Gothic"/>
                <a:cs typeface="Century Gothic"/>
              </a:rPr>
              <a:t>Try </a:t>
            </a:r>
            <a:r>
              <a:rPr sz="3600" b="0" spc="-5" dirty="0">
                <a:solidFill>
                  <a:srgbClr val="990000"/>
                </a:solidFill>
                <a:latin typeface="Century Gothic"/>
                <a:cs typeface="Century Gothic"/>
              </a:rPr>
              <a:t>it again. </a:t>
            </a:r>
            <a:r>
              <a:rPr sz="3600" b="0" spc="-85" dirty="0">
                <a:solidFill>
                  <a:srgbClr val="990000"/>
                </a:solidFill>
                <a:latin typeface="Century Gothic"/>
                <a:cs typeface="Century Gothic"/>
              </a:rPr>
              <a:t>We </a:t>
            </a:r>
            <a:r>
              <a:rPr sz="3600" b="0" spc="-10" dirty="0">
                <a:solidFill>
                  <a:srgbClr val="990000"/>
                </a:solidFill>
                <a:latin typeface="Century Gothic"/>
                <a:cs typeface="Century Gothic"/>
              </a:rPr>
              <a:t>are </a:t>
            </a:r>
            <a:r>
              <a:rPr sz="3600" b="0" spc="-5" dirty="0">
                <a:solidFill>
                  <a:srgbClr val="990000"/>
                </a:solidFill>
                <a:latin typeface="Century Gothic"/>
                <a:cs typeface="Century Gothic"/>
              </a:rPr>
              <a:t>going </a:t>
            </a:r>
            <a:r>
              <a:rPr sz="3600" b="0" dirty="0">
                <a:solidFill>
                  <a:srgbClr val="990000"/>
                </a:solidFill>
                <a:latin typeface="Century Gothic"/>
                <a:cs typeface="Century Gothic"/>
              </a:rPr>
              <a:t>to  write </a:t>
            </a:r>
            <a:r>
              <a:rPr sz="3600" b="0" spc="-5" dirty="0">
                <a:solidFill>
                  <a:srgbClr val="990000"/>
                </a:solidFill>
                <a:latin typeface="Century Gothic"/>
                <a:cs typeface="Century Gothic"/>
              </a:rPr>
              <a:t>about Lucy. She t</a:t>
            </a:r>
            <a:r>
              <a:rPr sz="3600" b="0" u="heavy" spc="-5" dirty="0">
                <a:solidFill>
                  <a:srgbClr val="990000"/>
                </a:solidFill>
                <a:uFill>
                  <a:solidFill>
                    <a:srgbClr val="AB1500"/>
                  </a:solidFill>
                </a:uFill>
                <a:latin typeface="Century Gothic"/>
                <a:cs typeface="Century Gothic"/>
              </a:rPr>
              <a:t>ie</a:t>
            </a:r>
            <a:r>
              <a:rPr sz="3600" b="0" spc="-5" dirty="0">
                <a:solidFill>
                  <a:srgbClr val="990000"/>
                </a:solidFill>
                <a:latin typeface="Century Gothic"/>
                <a:cs typeface="Century Gothic"/>
              </a:rPr>
              <a:t>s  </a:t>
            </a:r>
            <a:r>
              <a:rPr sz="3600" b="0" dirty="0">
                <a:solidFill>
                  <a:srgbClr val="990000"/>
                </a:solidFill>
                <a:latin typeface="Century Gothic"/>
                <a:cs typeface="Century Gothic"/>
              </a:rPr>
              <a:t>her shoes </a:t>
            </a:r>
            <a:r>
              <a:rPr sz="3600" b="0" spc="-5" dirty="0">
                <a:solidFill>
                  <a:srgbClr val="990000"/>
                </a:solidFill>
                <a:latin typeface="Century Gothic"/>
                <a:cs typeface="Century Gothic"/>
              </a:rPr>
              <a:t>before </a:t>
            </a:r>
            <a:r>
              <a:rPr sz="3600" b="0" dirty="0">
                <a:solidFill>
                  <a:srgbClr val="990000"/>
                </a:solidFill>
                <a:latin typeface="Century Gothic"/>
                <a:cs typeface="Century Gothic"/>
              </a:rPr>
              <a:t>she goes  </a:t>
            </a:r>
            <a:r>
              <a:rPr sz="3600" b="0" spc="-5" dirty="0">
                <a:solidFill>
                  <a:srgbClr val="990000"/>
                </a:solidFill>
                <a:latin typeface="Century Gothic"/>
                <a:cs typeface="Century Gothic"/>
              </a:rPr>
              <a:t>for </a:t>
            </a:r>
            <a:r>
              <a:rPr sz="3600" b="0" dirty="0">
                <a:solidFill>
                  <a:srgbClr val="990000"/>
                </a:solidFill>
                <a:latin typeface="Century Gothic"/>
                <a:cs typeface="Century Gothic"/>
              </a:rPr>
              <a:t>a </a:t>
            </a:r>
            <a:r>
              <a:rPr sz="3600" b="0" spc="-5" dirty="0">
                <a:solidFill>
                  <a:srgbClr val="990000"/>
                </a:solidFill>
                <a:latin typeface="Century Gothic"/>
                <a:cs typeface="Century Gothic"/>
              </a:rPr>
              <a:t>run.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885" y="3748432"/>
            <a:ext cx="7189470" cy="1941830"/>
          </a:xfrm>
          <a:custGeom>
            <a:avLst/>
            <a:gdLst/>
            <a:ahLst/>
            <a:cxnLst/>
            <a:rect l="l" t="t" r="r" b="b"/>
            <a:pathLst>
              <a:path w="7189470" h="1941829">
                <a:moveTo>
                  <a:pt x="0" y="0"/>
                </a:moveTo>
                <a:lnTo>
                  <a:pt x="7189256" y="0"/>
                </a:lnTo>
                <a:lnTo>
                  <a:pt x="7189256" y="1941808"/>
                </a:lnTo>
                <a:lnTo>
                  <a:pt x="0" y="194180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885" y="3748432"/>
            <a:ext cx="7189470" cy="1941830"/>
          </a:xfrm>
          <a:custGeom>
            <a:avLst/>
            <a:gdLst/>
            <a:ahLst/>
            <a:cxnLst/>
            <a:rect l="l" t="t" r="r" b="b"/>
            <a:pathLst>
              <a:path w="7189470" h="1941829">
                <a:moveTo>
                  <a:pt x="0" y="0"/>
                </a:moveTo>
                <a:lnTo>
                  <a:pt x="7189255" y="0"/>
                </a:lnTo>
                <a:lnTo>
                  <a:pt x="7189255" y="1941808"/>
                </a:lnTo>
                <a:lnTo>
                  <a:pt x="0" y="194180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840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169" y="4282457"/>
            <a:ext cx="6972300" cy="0"/>
          </a:xfrm>
          <a:custGeom>
            <a:avLst/>
            <a:gdLst/>
            <a:ahLst/>
            <a:cxnLst/>
            <a:rect l="l" t="t" r="r" b="b"/>
            <a:pathLst>
              <a:path w="6972300">
                <a:moveTo>
                  <a:pt x="0" y="0"/>
                </a:moveTo>
                <a:lnTo>
                  <a:pt x="69722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169" y="4828557"/>
            <a:ext cx="6972300" cy="0"/>
          </a:xfrm>
          <a:custGeom>
            <a:avLst/>
            <a:gdLst/>
            <a:ahLst/>
            <a:cxnLst/>
            <a:rect l="l" t="t" r="r" b="b"/>
            <a:pathLst>
              <a:path w="6972300">
                <a:moveTo>
                  <a:pt x="0" y="0"/>
                </a:moveTo>
                <a:lnTo>
                  <a:pt x="69722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169" y="5374657"/>
            <a:ext cx="6972300" cy="0"/>
          </a:xfrm>
          <a:custGeom>
            <a:avLst/>
            <a:gdLst/>
            <a:ahLst/>
            <a:cxnLst/>
            <a:rect l="l" t="t" r="r" b="b"/>
            <a:pathLst>
              <a:path w="6972300">
                <a:moveTo>
                  <a:pt x="0" y="0"/>
                </a:moveTo>
                <a:lnTo>
                  <a:pt x="69722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15781" y="817859"/>
            <a:ext cx="3050720" cy="3127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95650" y="268122"/>
            <a:ext cx="1461609" cy="517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7447" y="2594221"/>
            <a:ext cx="2384161" cy="3746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49360" y="5783728"/>
            <a:ext cx="5867400" cy="0"/>
          </a:xfrm>
          <a:custGeom>
            <a:avLst/>
            <a:gdLst/>
            <a:ahLst/>
            <a:cxnLst/>
            <a:rect l="l" t="t" r="r" b="b"/>
            <a:pathLst>
              <a:path w="5867400">
                <a:moveTo>
                  <a:pt x="0" y="0"/>
                </a:moveTo>
                <a:lnTo>
                  <a:pt x="5867399" y="0"/>
                </a:lnTo>
              </a:path>
            </a:pathLst>
          </a:custGeom>
          <a:ln w="177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0661" y="296499"/>
            <a:ext cx="5407660" cy="18516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699135">
              <a:lnSpc>
                <a:spcPts val="2800"/>
              </a:lnSpc>
              <a:spcBef>
                <a:spcPts val="260"/>
              </a:spcBef>
            </a:pPr>
            <a:r>
              <a:rPr sz="2400" b="1" spc="-5" dirty="0">
                <a:solidFill>
                  <a:srgbClr val="990000"/>
                </a:solidFill>
                <a:latin typeface="Century Gothic"/>
                <a:cs typeface="Century Gothic"/>
              </a:rPr>
              <a:t>Let’s play hangman! Use </a:t>
            </a:r>
            <a:r>
              <a:rPr sz="2400" b="1" dirty="0">
                <a:solidFill>
                  <a:srgbClr val="990000"/>
                </a:solidFill>
                <a:latin typeface="Century Gothic"/>
                <a:cs typeface="Century Gothic"/>
              </a:rPr>
              <a:t>an </a:t>
            </a:r>
            <a:r>
              <a:rPr sz="2400" b="1" spc="-5" dirty="0">
                <a:solidFill>
                  <a:srgbClr val="990000"/>
                </a:solidFill>
                <a:latin typeface="Century Gothic"/>
                <a:cs typeface="Century Gothic"/>
              </a:rPr>
              <a:t>“IE”  </a:t>
            </a:r>
            <a:r>
              <a:rPr sz="2400" b="1" dirty="0">
                <a:solidFill>
                  <a:srgbClr val="990000"/>
                </a:solidFill>
                <a:latin typeface="Century Gothic"/>
                <a:cs typeface="Century Gothic"/>
              </a:rPr>
              <a:t>word.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12700" marR="5080">
              <a:lnSpc>
                <a:spcPct val="100699"/>
              </a:lnSpc>
            </a:pPr>
            <a:r>
              <a:rPr sz="2400" b="1" spc="-5" dirty="0">
                <a:solidFill>
                  <a:srgbClr val="990000"/>
                </a:solidFill>
                <a:latin typeface="Century Gothic"/>
                <a:cs typeface="Century Gothic"/>
              </a:rPr>
              <a:t>Give </a:t>
            </a:r>
            <a:r>
              <a:rPr sz="2400" b="1" dirty="0">
                <a:solidFill>
                  <a:srgbClr val="990000"/>
                </a:solidFill>
                <a:latin typeface="Century Gothic"/>
                <a:cs typeface="Century Gothic"/>
              </a:rPr>
              <a:t>us a </a:t>
            </a:r>
            <a:r>
              <a:rPr sz="2400" b="1" spc="-5" dirty="0">
                <a:solidFill>
                  <a:srgbClr val="990000"/>
                </a:solidFill>
                <a:latin typeface="Century Gothic"/>
                <a:cs typeface="Century Gothic"/>
              </a:rPr>
              <a:t>hint </a:t>
            </a:r>
            <a:r>
              <a:rPr sz="2400" b="1" dirty="0">
                <a:solidFill>
                  <a:srgbClr val="990000"/>
                </a:solidFill>
                <a:latin typeface="Century Gothic"/>
                <a:cs typeface="Century Gothic"/>
              </a:rPr>
              <a:t>– </a:t>
            </a:r>
            <a:r>
              <a:rPr sz="2400" b="1" spc="-5" dirty="0">
                <a:solidFill>
                  <a:srgbClr val="990000"/>
                </a:solidFill>
                <a:latin typeface="Century Gothic"/>
                <a:cs typeface="Century Gothic"/>
              </a:rPr>
              <a:t>does it use </a:t>
            </a:r>
            <a:r>
              <a:rPr sz="2400" b="1" dirty="0">
                <a:solidFill>
                  <a:srgbClr val="990000"/>
                </a:solidFill>
                <a:latin typeface="Century Gothic"/>
                <a:cs typeface="Century Gothic"/>
              </a:rPr>
              <a:t>a </a:t>
            </a:r>
            <a:r>
              <a:rPr sz="2400" b="1" spc="-5" dirty="0">
                <a:solidFill>
                  <a:srgbClr val="990000"/>
                </a:solidFill>
                <a:latin typeface="Century Gothic"/>
                <a:cs typeface="Century Gothic"/>
              </a:rPr>
              <a:t>long “I”  sound or </a:t>
            </a:r>
            <a:r>
              <a:rPr sz="2400" b="1" dirty="0">
                <a:solidFill>
                  <a:srgbClr val="990000"/>
                </a:solidFill>
                <a:latin typeface="Century Gothic"/>
                <a:cs typeface="Century Gothic"/>
              </a:rPr>
              <a:t>a “Y” </a:t>
            </a:r>
            <a:r>
              <a:rPr sz="2400" b="1" spc="-5" dirty="0">
                <a:solidFill>
                  <a:srgbClr val="990000"/>
                </a:solidFill>
                <a:latin typeface="Century Gothic"/>
                <a:cs typeface="Century Gothic"/>
              </a:rPr>
              <a:t>sound?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04438" y="1903903"/>
            <a:ext cx="1384465" cy="17017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89805" y="882571"/>
            <a:ext cx="1620546" cy="7398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8056" y="149381"/>
            <a:ext cx="5798820" cy="22123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z="3600" b="0" spc="-5" dirty="0">
                <a:solidFill>
                  <a:srgbClr val="990000"/>
                </a:solidFill>
                <a:latin typeface="Century Gothic"/>
                <a:cs typeface="Century Gothic"/>
              </a:rPr>
              <a:t>Review: When using </a:t>
            </a:r>
            <a:r>
              <a:rPr sz="3600" b="0" dirty="0">
                <a:solidFill>
                  <a:srgbClr val="990000"/>
                </a:solidFill>
                <a:latin typeface="Century Gothic"/>
                <a:cs typeface="Century Gothic"/>
              </a:rPr>
              <a:t>a  </a:t>
            </a:r>
            <a:r>
              <a:rPr sz="3600" b="0" spc="-5" dirty="0">
                <a:solidFill>
                  <a:srgbClr val="990000"/>
                </a:solidFill>
                <a:latin typeface="Century Gothic"/>
                <a:cs typeface="Century Gothic"/>
              </a:rPr>
              <a:t>regular verb in </a:t>
            </a:r>
            <a:r>
              <a:rPr sz="3600" b="0" dirty="0">
                <a:solidFill>
                  <a:srgbClr val="990000"/>
                </a:solidFill>
                <a:latin typeface="Century Gothic"/>
                <a:cs typeface="Century Gothic"/>
              </a:rPr>
              <a:t>the </a:t>
            </a:r>
            <a:r>
              <a:rPr sz="3600" b="0" spc="-5" dirty="0">
                <a:solidFill>
                  <a:srgbClr val="990000"/>
                </a:solidFill>
                <a:latin typeface="Century Gothic"/>
                <a:cs typeface="Century Gothic"/>
              </a:rPr>
              <a:t>past  </a:t>
            </a:r>
            <a:r>
              <a:rPr sz="3600" b="0" dirty="0">
                <a:solidFill>
                  <a:srgbClr val="990000"/>
                </a:solidFill>
                <a:latin typeface="Century Gothic"/>
                <a:cs typeface="Century Gothic"/>
              </a:rPr>
              <a:t>tense, </a:t>
            </a:r>
            <a:r>
              <a:rPr sz="3600" b="0" spc="-5" dirty="0">
                <a:solidFill>
                  <a:srgbClr val="990000"/>
                </a:solidFill>
                <a:latin typeface="Century Gothic"/>
                <a:cs typeface="Century Gothic"/>
              </a:rPr>
              <a:t>what do we add</a:t>
            </a:r>
            <a:r>
              <a:rPr sz="3600" b="0" spc="-8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b="0" dirty="0">
                <a:solidFill>
                  <a:srgbClr val="990000"/>
                </a:solidFill>
                <a:latin typeface="Century Gothic"/>
                <a:cs typeface="Century Gothic"/>
              </a:rPr>
              <a:t>to  </a:t>
            </a:r>
            <a:r>
              <a:rPr sz="3600" b="0" spc="-5" dirty="0">
                <a:solidFill>
                  <a:srgbClr val="990000"/>
                </a:solidFill>
                <a:latin typeface="Century Gothic"/>
                <a:cs typeface="Century Gothic"/>
              </a:rPr>
              <a:t>it?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7126" y="2396066"/>
            <a:ext cx="89401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Century Gothic"/>
                <a:cs typeface="Century Gothic"/>
              </a:rPr>
              <a:t>I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play</a:t>
            </a:r>
            <a:r>
              <a:rPr sz="3200" u="heavy" spc="-5" dirty="0">
                <a:solidFill>
                  <a:srgbClr val="E94A00"/>
                </a:solidFill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ed</a:t>
            </a:r>
            <a:r>
              <a:rPr sz="3200" spc="-5" dirty="0">
                <a:solidFill>
                  <a:srgbClr val="E94A00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with my </a:t>
            </a:r>
            <a:r>
              <a:rPr sz="3200" spc="-5" dirty="0">
                <a:latin typeface="Century Gothic"/>
                <a:cs typeface="Century Gothic"/>
              </a:rPr>
              <a:t>friends outside all </a:t>
            </a:r>
            <a:r>
              <a:rPr sz="3200" dirty="0">
                <a:latin typeface="Century Gothic"/>
                <a:cs typeface="Century Gothic"/>
              </a:rPr>
              <a:t>night</a:t>
            </a:r>
            <a:r>
              <a:rPr sz="3200" spc="0" dirty="0">
                <a:latin typeface="Century Gothic"/>
                <a:cs typeface="Century Gothic"/>
              </a:rPr>
              <a:t> </a:t>
            </a:r>
            <a:r>
              <a:rPr sz="3200" dirty="0">
                <a:latin typeface="Century Gothic"/>
                <a:cs typeface="Century Gothic"/>
              </a:rPr>
              <a:t>long.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34668" y="3354571"/>
            <a:ext cx="5245701" cy="3221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80371" y="228286"/>
            <a:ext cx="1550435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740" y="744744"/>
            <a:ext cx="56692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990000"/>
                </a:solidFill>
                <a:latin typeface="Century Gothic"/>
                <a:cs typeface="Century Gothic"/>
              </a:rPr>
              <a:t>Past </a:t>
            </a:r>
            <a:r>
              <a:rPr sz="3600" b="0" spc="-35" dirty="0">
                <a:solidFill>
                  <a:srgbClr val="990000"/>
                </a:solidFill>
                <a:latin typeface="Century Gothic"/>
                <a:cs typeface="Century Gothic"/>
              </a:rPr>
              <a:t>Tense: </a:t>
            </a:r>
            <a:r>
              <a:rPr sz="3600" b="0" spc="-10" dirty="0">
                <a:solidFill>
                  <a:srgbClr val="990000"/>
                </a:solidFill>
                <a:latin typeface="Century Gothic"/>
                <a:cs typeface="Century Gothic"/>
              </a:rPr>
              <a:t>Irregular</a:t>
            </a:r>
            <a:r>
              <a:rPr sz="3600" b="0" spc="-1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b="0" spc="-80" dirty="0">
                <a:solidFill>
                  <a:srgbClr val="990000"/>
                </a:solidFill>
                <a:latin typeface="Century Gothic"/>
                <a:cs typeface="Century Gothic"/>
              </a:rPr>
              <a:t>Verbs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6081" y="1867607"/>
            <a:ext cx="6601459" cy="31140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184275" marR="5080" indent="-1172210">
              <a:lnSpc>
                <a:spcPts val="2800"/>
              </a:lnSpc>
              <a:spcBef>
                <a:spcPts val="260"/>
              </a:spcBef>
            </a:pPr>
            <a:r>
              <a:rPr sz="2400" spc="-5" dirty="0">
                <a:latin typeface="Century Gothic"/>
                <a:cs typeface="Century Gothic"/>
              </a:rPr>
              <a:t>What about </a:t>
            </a:r>
            <a:r>
              <a:rPr sz="2400" dirty="0">
                <a:latin typeface="Century Gothic"/>
                <a:cs typeface="Century Gothic"/>
              </a:rPr>
              <a:t>these </a:t>
            </a:r>
            <a:r>
              <a:rPr sz="2400" spc="-5" dirty="0">
                <a:latin typeface="Century Gothic"/>
                <a:cs typeface="Century Gothic"/>
              </a:rPr>
              <a:t>verbs? How would </a:t>
            </a:r>
            <a:r>
              <a:rPr sz="2400" dirty="0">
                <a:latin typeface="Century Gothic"/>
                <a:cs typeface="Century Gothic"/>
              </a:rPr>
              <a:t>we </a:t>
            </a:r>
            <a:r>
              <a:rPr sz="2400" spc="-5" dirty="0">
                <a:latin typeface="Century Gothic"/>
                <a:cs typeface="Century Gothic"/>
              </a:rPr>
              <a:t>use  </a:t>
            </a:r>
            <a:r>
              <a:rPr sz="2400" dirty="0">
                <a:latin typeface="Century Gothic"/>
                <a:cs typeface="Century Gothic"/>
              </a:rPr>
              <a:t>them in the </a:t>
            </a:r>
            <a:r>
              <a:rPr sz="2400" spc="-5" dirty="0">
                <a:latin typeface="Century Gothic"/>
                <a:cs typeface="Century Gothic"/>
              </a:rPr>
              <a:t>past </a:t>
            </a:r>
            <a:r>
              <a:rPr sz="2400" dirty="0">
                <a:latin typeface="Century Gothic"/>
                <a:cs typeface="Century Gothic"/>
              </a:rPr>
              <a:t>tense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form?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Times New Roman"/>
              <a:cs typeface="Times New Roman"/>
            </a:endParaRPr>
          </a:p>
          <a:p>
            <a:pPr marL="2992120" indent="-285750">
              <a:lnSpc>
                <a:spcPts val="3820"/>
              </a:lnSpc>
              <a:buFont typeface="Arial"/>
              <a:buChar char="•"/>
              <a:tabLst>
                <a:tab pos="2992755" algn="l"/>
              </a:tabLst>
            </a:pPr>
            <a:r>
              <a:rPr sz="3200" spc="-5" dirty="0">
                <a:latin typeface="Century Gothic"/>
                <a:cs typeface="Century Gothic"/>
              </a:rPr>
              <a:t>Go</a:t>
            </a:r>
            <a:endParaRPr sz="3200">
              <a:latin typeface="Century Gothic"/>
              <a:cs typeface="Century Gothic"/>
            </a:endParaRPr>
          </a:p>
          <a:p>
            <a:pPr marL="2992120" indent="-285750">
              <a:lnSpc>
                <a:spcPts val="3800"/>
              </a:lnSpc>
              <a:buFont typeface="Arial"/>
              <a:buChar char="•"/>
              <a:tabLst>
                <a:tab pos="2992755" algn="l"/>
              </a:tabLst>
            </a:pPr>
            <a:r>
              <a:rPr sz="3200" dirty="0">
                <a:latin typeface="Century Gothic"/>
                <a:cs typeface="Century Gothic"/>
              </a:rPr>
              <a:t>Feel</a:t>
            </a:r>
            <a:endParaRPr sz="3200">
              <a:latin typeface="Century Gothic"/>
              <a:cs typeface="Century Gothic"/>
            </a:endParaRPr>
          </a:p>
          <a:p>
            <a:pPr marL="2992120" indent="-285750">
              <a:lnSpc>
                <a:spcPts val="3820"/>
              </a:lnSpc>
              <a:buFont typeface="Arial"/>
              <a:buChar char="•"/>
              <a:tabLst>
                <a:tab pos="2992755" algn="l"/>
              </a:tabLst>
            </a:pPr>
            <a:r>
              <a:rPr sz="3200" spc="-5" dirty="0">
                <a:latin typeface="Century Gothic"/>
                <a:cs typeface="Century Gothic"/>
              </a:rPr>
              <a:t>Give</a:t>
            </a:r>
            <a:endParaRPr sz="3200">
              <a:latin typeface="Century Gothic"/>
              <a:cs typeface="Century Gothic"/>
            </a:endParaRPr>
          </a:p>
          <a:p>
            <a:pPr marL="2992120" indent="-285750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2992755" algn="l"/>
              </a:tabLst>
            </a:pPr>
            <a:r>
              <a:rPr sz="3200" spc="-5" dirty="0">
                <a:latin typeface="Century Gothic"/>
                <a:cs typeface="Century Gothic"/>
              </a:rPr>
              <a:t>Is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9486" y="3219978"/>
            <a:ext cx="122555" cy="245745"/>
          </a:xfrm>
          <a:custGeom>
            <a:avLst/>
            <a:gdLst/>
            <a:ahLst/>
            <a:cxnLst/>
            <a:rect l="l" t="t" r="r" b="b"/>
            <a:pathLst>
              <a:path w="122555" h="245745">
                <a:moveTo>
                  <a:pt x="98867" y="0"/>
                </a:moveTo>
                <a:lnTo>
                  <a:pt x="0" y="235400"/>
                </a:lnTo>
                <a:lnTo>
                  <a:pt x="23605" y="245315"/>
                </a:lnTo>
                <a:lnTo>
                  <a:pt x="122473" y="9914"/>
                </a:lnTo>
                <a:lnTo>
                  <a:pt x="98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2310" y="3372908"/>
            <a:ext cx="935355" cy="497205"/>
          </a:xfrm>
          <a:custGeom>
            <a:avLst/>
            <a:gdLst/>
            <a:ahLst/>
            <a:cxnLst/>
            <a:rect l="l" t="t" r="r" b="b"/>
            <a:pathLst>
              <a:path w="935355" h="497204">
                <a:moveTo>
                  <a:pt x="349735" y="92320"/>
                </a:moveTo>
                <a:lnTo>
                  <a:pt x="310544" y="101632"/>
                </a:lnTo>
                <a:lnTo>
                  <a:pt x="269001" y="137281"/>
                </a:lnTo>
                <a:lnTo>
                  <a:pt x="254314" y="172773"/>
                </a:lnTo>
                <a:lnTo>
                  <a:pt x="252285" y="191767"/>
                </a:lnTo>
                <a:lnTo>
                  <a:pt x="253666" y="208771"/>
                </a:lnTo>
                <a:lnTo>
                  <a:pt x="267553" y="246032"/>
                </a:lnTo>
                <a:lnTo>
                  <a:pt x="294641" y="273418"/>
                </a:lnTo>
                <a:lnTo>
                  <a:pt x="332884" y="289481"/>
                </a:lnTo>
                <a:lnTo>
                  <a:pt x="352297" y="291630"/>
                </a:lnTo>
                <a:lnTo>
                  <a:pt x="371321" y="289615"/>
                </a:lnTo>
                <a:lnTo>
                  <a:pt x="389959" y="283434"/>
                </a:lnTo>
                <a:lnTo>
                  <a:pt x="407052" y="273929"/>
                </a:lnTo>
                <a:lnTo>
                  <a:pt x="414351" y="267849"/>
                </a:lnTo>
                <a:lnTo>
                  <a:pt x="350244" y="267849"/>
                </a:lnTo>
                <a:lnTo>
                  <a:pt x="340730" y="267105"/>
                </a:lnTo>
                <a:lnTo>
                  <a:pt x="305032" y="252112"/>
                </a:lnTo>
                <a:lnTo>
                  <a:pt x="279084" y="212890"/>
                </a:lnTo>
                <a:lnTo>
                  <a:pt x="276864" y="194181"/>
                </a:lnTo>
                <a:lnTo>
                  <a:pt x="276988" y="190863"/>
                </a:lnTo>
                <a:lnTo>
                  <a:pt x="290070" y="150691"/>
                </a:lnTo>
                <a:lnTo>
                  <a:pt x="323863" y="122897"/>
                </a:lnTo>
                <a:lnTo>
                  <a:pt x="352362" y="116722"/>
                </a:lnTo>
                <a:lnTo>
                  <a:pt x="415762" y="116722"/>
                </a:lnTo>
                <a:lnTo>
                  <a:pt x="408312" y="110468"/>
                </a:lnTo>
                <a:lnTo>
                  <a:pt x="389782" y="100549"/>
                </a:lnTo>
                <a:lnTo>
                  <a:pt x="369652" y="94242"/>
                </a:lnTo>
                <a:lnTo>
                  <a:pt x="349735" y="92320"/>
                </a:lnTo>
                <a:close/>
              </a:path>
              <a:path w="935355" h="497204">
                <a:moveTo>
                  <a:pt x="415762" y="116722"/>
                </a:moveTo>
                <a:lnTo>
                  <a:pt x="352362" y="116722"/>
                </a:lnTo>
                <a:lnTo>
                  <a:pt x="366467" y="118110"/>
                </a:lnTo>
                <a:lnTo>
                  <a:pt x="380474" y="122481"/>
                </a:lnTo>
                <a:lnTo>
                  <a:pt x="412964" y="149735"/>
                </a:lnTo>
                <a:lnTo>
                  <a:pt x="425085" y="189898"/>
                </a:lnTo>
                <a:lnTo>
                  <a:pt x="425191" y="193101"/>
                </a:lnTo>
                <a:lnTo>
                  <a:pt x="423619" y="206781"/>
                </a:lnTo>
                <a:lnTo>
                  <a:pt x="402527" y="246032"/>
                </a:lnTo>
                <a:lnTo>
                  <a:pt x="369275" y="265539"/>
                </a:lnTo>
                <a:lnTo>
                  <a:pt x="350244" y="267849"/>
                </a:lnTo>
                <a:lnTo>
                  <a:pt x="414351" y="267849"/>
                </a:lnTo>
                <a:lnTo>
                  <a:pt x="442066" y="230634"/>
                </a:lnTo>
                <a:lnTo>
                  <a:pt x="450304" y="194181"/>
                </a:lnTo>
                <a:lnTo>
                  <a:pt x="449107" y="175944"/>
                </a:lnTo>
                <a:lnTo>
                  <a:pt x="444387" y="157658"/>
                </a:lnTo>
                <a:lnTo>
                  <a:pt x="435614" y="139022"/>
                </a:lnTo>
                <a:lnTo>
                  <a:pt x="423589" y="123292"/>
                </a:lnTo>
                <a:lnTo>
                  <a:pt x="415762" y="116722"/>
                </a:lnTo>
                <a:close/>
              </a:path>
              <a:path w="935355" h="497204">
                <a:moveTo>
                  <a:pt x="0" y="162084"/>
                </a:moveTo>
                <a:lnTo>
                  <a:pt x="7463" y="202068"/>
                </a:lnTo>
                <a:lnTo>
                  <a:pt x="37328" y="237964"/>
                </a:lnTo>
                <a:lnTo>
                  <a:pt x="81882" y="259933"/>
                </a:lnTo>
                <a:lnTo>
                  <a:pt x="110735" y="264437"/>
                </a:lnTo>
                <a:lnTo>
                  <a:pt x="124531" y="263569"/>
                </a:lnTo>
                <a:lnTo>
                  <a:pt x="137598" y="260632"/>
                </a:lnTo>
                <a:lnTo>
                  <a:pt x="149625" y="255637"/>
                </a:lnTo>
                <a:lnTo>
                  <a:pt x="160613" y="248585"/>
                </a:lnTo>
                <a:lnTo>
                  <a:pt x="168395" y="241459"/>
                </a:lnTo>
                <a:lnTo>
                  <a:pt x="106836" y="241459"/>
                </a:lnTo>
                <a:lnTo>
                  <a:pt x="96499" y="240234"/>
                </a:lnTo>
                <a:lnTo>
                  <a:pt x="54021" y="222426"/>
                </a:lnTo>
                <a:lnTo>
                  <a:pt x="29281" y="192169"/>
                </a:lnTo>
                <a:lnTo>
                  <a:pt x="24261" y="172275"/>
                </a:lnTo>
                <a:lnTo>
                  <a:pt x="0" y="162084"/>
                </a:lnTo>
                <a:close/>
              </a:path>
              <a:path w="935355" h="497204">
                <a:moveTo>
                  <a:pt x="202368" y="181651"/>
                </a:moveTo>
                <a:lnTo>
                  <a:pt x="176142" y="181651"/>
                </a:lnTo>
                <a:lnTo>
                  <a:pt x="172264" y="190863"/>
                </a:lnTo>
                <a:lnTo>
                  <a:pt x="166333" y="203828"/>
                </a:lnTo>
                <a:lnTo>
                  <a:pt x="141668" y="233887"/>
                </a:lnTo>
                <a:lnTo>
                  <a:pt x="106836" y="241459"/>
                </a:lnTo>
                <a:lnTo>
                  <a:pt x="168395" y="241459"/>
                </a:lnTo>
                <a:lnTo>
                  <a:pt x="191872" y="205524"/>
                </a:lnTo>
                <a:lnTo>
                  <a:pt x="199441" y="188622"/>
                </a:lnTo>
                <a:lnTo>
                  <a:pt x="202368" y="181651"/>
                </a:lnTo>
                <a:close/>
              </a:path>
              <a:path w="935355" h="497204">
                <a:moveTo>
                  <a:pt x="131241" y="0"/>
                </a:moveTo>
                <a:lnTo>
                  <a:pt x="93326" y="7177"/>
                </a:lnTo>
                <a:lnTo>
                  <a:pt x="61450" y="28269"/>
                </a:lnTo>
                <a:lnTo>
                  <a:pt x="36022" y="71906"/>
                </a:lnTo>
                <a:lnTo>
                  <a:pt x="32614" y="98651"/>
                </a:lnTo>
                <a:lnTo>
                  <a:pt x="33199" y="108900"/>
                </a:lnTo>
                <a:lnTo>
                  <a:pt x="52409" y="154664"/>
                </a:lnTo>
                <a:lnTo>
                  <a:pt x="81048" y="179822"/>
                </a:lnTo>
                <a:lnTo>
                  <a:pt x="124076" y="193101"/>
                </a:lnTo>
                <a:lnTo>
                  <a:pt x="134918" y="193246"/>
                </a:lnTo>
                <a:lnTo>
                  <a:pt x="145761" y="192169"/>
                </a:lnTo>
                <a:lnTo>
                  <a:pt x="156150" y="189898"/>
                </a:lnTo>
                <a:lnTo>
                  <a:pt x="166301" y="186387"/>
                </a:lnTo>
                <a:lnTo>
                  <a:pt x="176142" y="181651"/>
                </a:lnTo>
                <a:lnTo>
                  <a:pt x="202368" y="181651"/>
                </a:lnTo>
                <a:lnTo>
                  <a:pt x="206198" y="172533"/>
                </a:lnTo>
                <a:lnTo>
                  <a:pt x="133368" y="172533"/>
                </a:lnTo>
                <a:lnTo>
                  <a:pt x="118739" y="170479"/>
                </a:lnTo>
                <a:lnTo>
                  <a:pt x="77831" y="149160"/>
                </a:lnTo>
                <a:lnTo>
                  <a:pt x="57486" y="112381"/>
                </a:lnTo>
                <a:lnTo>
                  <a:pt x="56302" y="97761"/>
                </a:lnTo>
                <a:lnTo>
                  <a:pt x="57829" y="84690"/>
                </a:lnTo>
                <a:lnTo>
                  <a:pt x="78858" y="45873"/>
                </a:lnTo>
                <a:lnTo>
                  <a:pt x="112825" y="26422"/>
                </a:lnTo>
                <a:lnTo>
                  <a:pt x="132673" y="24102"/>
                </a:lnTo>
                <a:lnTo>
                  <a:pt x="194537" y="24102"/>
                </a:lnTo>
                <a:lnTo>
                  <a:pt x="194049" y="23618"/>
                </a:lnTo>
                <a:lnTo>
                  <a:pt x="156169" y="3325"/>
                </a:lnTo>
                <a:lnTo>
                  <a:pt x="143879" y="842"/>
                </a:lnTo>
                <a:lnTo>
                  <a:pt x="131241" y="0"/>
                </a:lnTo>
                <a:close/>
              </a:path>
              <a:path w="935355" h="497204">
                <a:moveTo>
                  <a:pt x="194537" y="24102"/>
                </a:moveTo>
                <a:lnTo>
                  <a:pt x="132673" y="24102"/>
                </a:lnTo>
                <a:lnTo>
                  <a:pt x="142546" y="24869"/>
                </a:lnTo>
                <a:lnTo>
                  <a:pt x="152275" y="26928"/>
                </a:lnTo>
                <a:lnTo>
                  <a:pt x="185741" y="46231"/>
                </a:lnTo>
                <a:lnTo>
                  <a:pt x="206390" y="88194"/>
                </a:lnTo>
                <a:lnTo>
                  <a:pt x="206737" y="98651"/>
                </a:lnTo>
                <a:lnTo>
                  <a:pt x="205943" y="107403"/>
                </a:lnTo>
                <a:lnTo>
                  <a:pt x="184125" y="152240"/>
                </a:lnTo>
                <a:lnTo>
                  <a:pt x="147461" y="171634"/>
                </a:lnTo>
                <a:lnTo>
                  <a:pt x="133368" y="172533"/>
                </a:lnTo>
                <a:lnTo>
                  <a:pt x="206198" y="172533"/>
                </a:lnTo>
                <a:lnTo>
                  <a:pt x="248861" y="70953"/>
                </a:lnTo>
                <a:lnTo>
                  <a:pt x="222634" y="70953"/>
                </a:lnTo>
                <a:lnTo>
                  <a:pt x="218335" y="59004"/>
                </a:lnTo>
                <a:lnTo>
                  <a:pt x="213284" y="48241"/>
                </a:lnTo>
                <a:lnTo>
                  <a:pt x="207616" y="38889"/>
                </a:lnTo>
                <a:lnTo>
                  <a:pt x="201197" y="30723"/>
                </a:lnTo>
                <a:lnTo>
                  <a:pt x="194537" y="24102"/>
                </a:lnTo>
                <a:close/>
              </a:path>
              <a:path w="935355" h="497204">
                <a:moveTo>
                  <a:pt x="235342" y="40698"/>
                </a:moveTo>
                <a:lnTo>
                  <a:pt x="222634" y="70953"/>
                </a:lnTo>
                <a:lnTo>
                  <a:pt x="248861" y="70953"/>
                </a:lnTo>
                <a:lnTo>
                  <a:pt x="257636" y="50061"/>
                </a:lnTo>
                <a:lnTo>
                  <a:pt x="235342" y="40698"/>
                </a:lnTo>
                <a:close/>
              </a:path>
              <a:path w="935355" h="497204">
                <a:moveTo>
                  <a:pt x="560608" y="181966"/>
                </a:moveTo>
                <a:lnTo>
                  <a:pt x="519994" y="193922"/>
                </a:lnTo>
                <a:lnTo>
                  <a:pt x="482873" y="228715"/>
                </a:lnTo>
                <a:lnTo>
                  <a:pt x="466882" y="280086"/>
                </a:lnTo>
                <a:lnTo>
                  <a:pt x="467989" y="298538"/>
                </a:lnTo>
                <a:lnTo>
                  <a:pt x="480580" y="335082"/>
                </a:lnTo>
                <a:lnTo>
                  <a:pt x="508137" y="363040"/>
                </a:lnTo>
                <a:lnTo>
                  <a:pt x="546479" y="379483"/>
                </a:lnTo>
                <a:lnTo>
                  <a:pt x="564571" y="381956"/>
                </a:lnTo>
                <a:lnTo>
                  <a:pt x="573369" y="381842"/>
                </a:lnTo>
                <a:lnTo>
                  <a:pt x="616053" y="368475"/>
                </a:lnTo>
                <a:lnTo>
                  <a:pt x="630579" y="358166"/>
                </a:lnTo>
                <a:lnTo>
                  <a:pt x="569323" y="358166"/>
                </a:lnTo>
                <a:lnTo>
                  <a:pt x="562201" y="358096"/>
                </a:lnTo>
                <a:lnTo>
                  <a:pt x="521512" y="344986"/>
                </a:lnTo>
                <a:lnTo>
                  <a:pt x="495906" y="312923"/>
                </a:lnTo>
                <a:lnTo>
                  <a:pt x="490885" y="284884"/>
                </a:lnTo>
                <a:lnTo>
                  <a:pt x="492640" y="270254"/>
                </a:lnTo>
                <a:lnTo>
                  <a:pt x="497239" y="255217"/>
                </a:lnTo>
                <a:lnTo>
                  <a:pt x="551420" y="255217"/>
                </a:lnTo>
                <a:lnTo>
                  <a:pt x="507608" y="236816"/>
                </a:lnTo>
                <a:lnTo>
                  <a:pt x="543185" y="209429"/>
                </a:lnTo>
                <a:lnTo>
                  <a:pt x="568723" y="205618"/>
                </a:lnTo>
                <a:lnTo>
                  <a:pt x="628509" y="205618"/>
                </a:lnTo>
                <a:lnTo>
                  <a:pt x="623403" y="201147"/>
                </a:lnTo>
                <a:lnTo>
                  <a:pt x="603075" y="190132"/>
                </a:lnTo>
                <a:lnTo>
                  <a:pt x="581609" y="183534"/>
                </a:lnTo>
                <a:lnTo>
                  <a:pt x="560608" y="181966"/>
                </a:lnTo>
                <a:close/>
              </a:path>
              <a:path w="935355" h="497204">
                <a:moveTo>
                  <a:pt x="618250" y="338439"/>
                </a:moveTo>
                <a:lnTo>
                  <a:pt x="582622" y="356583"/>
                </a:lnTo>
                <a:lnTo>
                  <a:pt x="569323" y="358166"/>
                </a:lnTo>
                <a:lnTo>
                  <a:pt x="630579" y="358166"/>
                </a:lnTo>
                <a:lnTo>
                  <a:pt x="632976" y="356296"/>
                </a:lnTo>
                <a:lnTo>
                  <a:pt x="618250" y="338439"/>
                </a:lnTo>
                <a:close/>
              </a:path>
              <a:path w="935355" h="497204">
                <a:moveTo>
                  <a:pt x="551420" y="255217"/>
                </a:moveTo>
                <a:lnTo>
                  <a:pt x="497239" y="255217"/>
                </a:lnTo>
                <a:lnTo>
                  <a:pt x="654611" y="321313"/>
                </a:lnTo>
                <a:lnTo>
                  <a:pt x="660453" y="303687"/>
                </a:lnTo>
                <a:lnTo>
                  <a:pt x="662487" y="291642"/>
                </a:lnTo>
                <a:lnTo>
                  <a:pt x="638146" y="291642"/>
                </a:lnTo>
                <a:lnTo>
                  <a:pt x="551420" y="255217"/>
                </a:lnTo>
                <a:close/>
              </a:path>
              <a:path w="935355" h="497204">
                <a:moveTo>
                  <a:pt x="628509" y="205618"/>
                </a:moveTo>
                <a:lnTo>
                  <a:pt x="568723" y="205618"/>
                </a:lnTo>
                <a:lnTo>
                  <a:pt x="581554" y="207373"/>
                </a:lnTo>
                <a:lnTo>
                  <a:pt x="594427" y="211569"/>
                </a:lnTo>
                <a:lnTo>
                  <a:pt x="626742" y="237018"/>
                </a:lnTo>
                <a:lnTo>
                  <a:pt x="639373" y="273201"/>
                </a:lnTo>
                <a:lnTo>
                  <a:pt x="639205" y="282079"/>
                </a:lnTo>
                <a:lnTo>
                  <a:pt x="638146" y="291642"/>
                </a:lnTo>
                <a:lnTo>
                  <a:pt x="662487" y="291642"/>
                </a:lnTo>
                <a:lnTo>
                  <a:pt x="663345" y="286559"/>
                </a:lnTo>
                <a:lnTo>
                  <a:pt x="663286" y="269930"/>
                </a:lnTo>
                <a:lnTo>
                  <a:pt x="660277" y="253799"/>
                </a:lnTo>
                <a:lnTo>
                  <a:pt x="652005" y="232981"/>
                </a:lnTo>
                <a:lnTo>
                  <a:pt x="639713" y="215430"/>
                </a:lnTo>
                <a:lnTo>
                  <a:pt x="628509" y="205618"/>
                </a:lnTo>
                <a:close/>
              </a:path>
              <a:path w="935355" h="497204">
                <a:moveTo>
                  <a:pt x="850358" y="457571"/>
                </a:moveTo>
                <a:lnTo>
                  <a:pt x="824131" y="457571"/>
                </a:lnTo>
                <a:lnTo>
                  <a:pt x="811557" y="487509"/>
                </a:lnTo>
                <a:lnTo>
                  <a:pt x="833852" y="496873"/>
                </a:lnTo>
                <a:lnTo>
                  <a:pt x="850358" y="457571"/>
                </a:lnTo>
                <a:close/>
              </a:path>
              <a:path w="935355" h="497204">
                <a:moveTo>
                  <a:pt x="780070" y="272309"/>
                </a:moveTo>
                <a:lnTo>
                  <a:pt x="742627" y="280104"/>
                </a:lnTo>
                <a:lnTo>
                  <a:pt x="710514" y="301171"/>
                </a:lnTo>
                <a:lnTo>
                  <a:pt x="689305" y="333203"/>
                </a:lnTo>
                <a:lnTo>
                  <a:pt x="680963" y="371362"/>
                </a:lnTo>
                <a:lnTo>
                  <a:pt x="682602" y="390329"/>
                </a:lnTo>
                <a:lnTo>
                  <a:pt x="696940" y="426691"/>
                </a:lnTo>
                <a:lnTo>
                  <a:pt x="739929" y="462439"/>
                </a:lnTo>
                <a:lnTo>
                  <a:pt x="781790" y="469980"/>
                </a:lnTo>
                <a:lnTo>
                  <a:pt x="792343" y="468761"/>
                </a:lnTo>
                <a:lnTo>
                  <a:pt x="802917" y="466286"/>
                </a:lnTo>
                <a:lnTo>
                  <a:pt x="813513" y="462556"/>
                </a:lnTo>
                <a:lnTo>
                  <a:pt x="824131" y="457571"/>
                </a:lnTo>
                <a:lnTo>
                  <a:pt x="850358" y="457571"/>
                </a:lnTo>
                <a:lnTo>
                  <a:pt x="854115" y="448627"/>
                </a:lnTo>
                <a:lnTo>
                  <a:pt x="779452" y="448627"/>
                </a:lnTo>
                <a:lnTo>
                  <a:pt x="769663" y="447912"/>
                </a:lnTo>
                <a:lnTo>
                  <a:pt x="734191" y="432990"/>
                </a:lnTo>
                <a:lnTo>
                  <a:pt x="711092" y="401905"/>
                </a:lnTo>
                <a:lnTo>
                  <a:pt x="705753" y="372236"/>
                </a:lnTo>
                <a:lnTo>
                  <a:pt x="706449" y="362339"/>
                </a:lnTo>
                <a:lnTo>
                  <a:pt x="721514" y="326416"/>
                </a:lnTo>
                <a:lnTo>
                  <a:pt x="752800" y="302200"/>
                </a:lnTo>
                <a:lnTo>
                  <a:pt x="781366" y="296530"/>
                </a:lnTo>
                <a:lnTo>
                  <a:pt x="843464" y="296530"/>
                </a:lnTo>
                <a:lnTo>
                  <a:pt x="836704" y="290938"/>
                </a:lnTo>
                <a:lnTo>
                  <a:pt x="827480" y="285051"/>
                </a:lnTo>
                <a:lnTo>
                  <a:pt x="817267" y="280091"/>
                </a:lnTo>
                <a:lnTo>
                  <a:pt x="798699" y="274253"/>
                </a:lnTo>
                <a:lnTo>
                  <a:pt x="780070" y="272309"/>
                </a:lnTo>
                <a:close/>
              </a:path>
              <a:path w="935355" h="497204">
                <a:moveTo>
                  <a:pt x="843464" y="296530"/>
                </a:moveTo>
                <a:lnTo>
                  <a:pt x="781366" y="296530"/>
                </a:lnTo>
                <a:lnTo>
                  <a:pt x="791005" y="297211"/>
                </a:lnTo>
                <a:lnTo>
                  <a:pt x="800524" y="299188"/>
                </a:lnTo>
                <a:lnTo>
                  <a:pt x="834540" y="318751"/>
                </a:lnTo>
                <a:lnTo>
                  <a:pt x="854512" y="357609"/>
                </a:lnTo>
                <a:lnTo>
                  <a:pt x="855687" y="372236"/>
                </a:lnTo>
                <a:lnTo>
                  <a:pt x="853874" y="386947"/>
                </a:lnTo>
                <a:lnTo>
                  <a:pt x="832572" y="427197"/>
                </a:lnTo>
                <a:lnTo>
                  <a:pt x="799344" y="446312"/>
                </a:lnTo>
                <a:lnTo>
                  <a:pt x="779452" y="448627"/>
                </a:lnTo>
                <a:lnTo>
                  <a:pt x="854115" y="448627"/>
                </a:lnTo>
                <a:lnTo>
                  <a:pt x="897363" y="345654"/>
                </a:lnTo>
                <a:lnTo>
                  <a:pt x="871135" y="345654"/>
                </a:lnTo>
                <a:lnTo>
                  <a:pt x="867912" y="334235"/>
                </a:lnTo>
                <a:lnTo>
                  <a:pt x="863680" y="323736"/>
                </a:lnTo>
                <a:lnTo>
                  <a:pt x="858439" y="314154"/>
                </a:lnTo>
                <a:lnTo>
                  <a:pt x="852189" y="305491"/>
                </a:lnTo>
                <a:lnTo>
                  <a:pt x="844941" y="297752"/>
                </a:lnTo>
                <a:lnTo>
                  <a:pt x="843464" y="296530"/>
                </a:lnTo>
                <a:close/>
              </a:path>
              <a:path w="935355" h="497204">
                <a:moveTo>
                  <a:pt x="912904" y="246206"/>
                </a:moveTo>
                <a:lnTo>
                  <a:pt x="871135" y="345654"/>
                </a:lnTo>
                <a:lnTo>
                  <a:pt x="897363" y="345654"/>
                </a:lnTo>
                <a:lnTo>
                  <a:pt x="935198" y="255570"/>
                </a:lnTo>
                <a:lnTo>
                  <a:pt x="912904" y="2462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0653" y="3672913"/>
            <a:ext cx="168910" cy="255270"/>
          </a:xfrm>
          <a:custGeom>
            <a:avLst/>
            <a:gdLst/>
            <a:ahLst/>
            <a:cxnLst/>
            <a:rect l="l" t="t" r="r" b="b"/>
            <a:pathLst>
              <a:path w="168910" h="255270">
                <a:moveTo>
                  <a:pt x="69209" y="99690"/>
                </a:moveTo>
                <a:lnTo>
                  <a:pt x="26899" y="103535"/>
                </a:lnTo>
                <a:lnTo>
                  <a:pt x="748" y="137302"/>
                </a:lnTo>
                <a:lnTo>
                  <a:pt x="0" y="147174"/>
                </a:lnTo>
                <a:lnTo>
                  <a:pt x="1505" y="157076"/>
                </a:lnTo>
                <a:lnTo>
                  <a:pt x="29048" y="191800"/>
                </a:lnTo>
                <a:lnTo>
                  <a:pt x="66085" y="203984"/>
                </a:lnTo>
                <a:lnTo>
                  <a:pt x="77776" y="203447"/>
                </a:lnTo>
                <a:lnTo>
                  <a:pt x="88910" y="200497"/>
                </a:lnTo>
                <a:lnTo>
                  <a:pt x="99182" y="195217"/>
                </a:lnTo>
                <a:lnTo>
                  <a:pt x="108284" y="187691"/>
                </a:lnTo>
                <a:lnTo>
                  <a:pt x="114979" y="179443"/>
                </a:lnTo>
                <a:lnTo>
                  <a:pt x="65411" y="179443"/>
                </a:lnTo>
                <a:lnTo>
                  <a:pt x="58198" y="178205"/>
                </a:lnTo>
                <a:lnTo>
                  <a:pt x="26024" y="150861"/>
                </a:lnTo>
                <a:lnTo>
                  <a:pt x="25324" y="144043"/>
                </a:lnTo>
                <a:lnTo>
                  <a:pt x="30385" y="131995"/>
                </a:lnTo>
                <a:lnTo>
                  <a:pt x="70037" y="122901"/>
                </a:lnTo>
                <a:lnTo>
                  <a:pt x="104279" y="122901"/>
                </a:lnTo>
                <a:lnTo>
                  <a:pt x="111545" y="122631"/>
                </a:lnTo>
                <a:lnTo>
                  <a:pt x="156542" y="104386"/>
                </a:lnTo>
                <a:lnTo>
                  <a:pt x="159926" y="99740"/>
                </a:lnTo>
                <a:lnTo>
                  <a:pt x="87812" y="99740"/>
                </a:lnTo>
                <a:lnTo>
                  <a:pt x="69209" y="99690"/>
                </a:lnTo>
                <a:close/>
              </a:path>
              <a:path w="168910" h="255270">
                <a:moveTo>
                  <a:pt x="99703" y="156122"/>
                </a:moveTo>
                <a:lnTo>
                  <a:pt x="65411" y="179443"/>
                </a:lnTo>
                <a:lnTo>
                  <a:pt x="114979" y="179443"/>
                </a:lnTo>
                <a:lnTo>
                  <a:pt x="116217" y="177918"/>
                </a:lnTo>
                <a:lnTo>
                  <a:pt x="122981" y="165899"/>
                </a:lnTo>
                <a:lnTo>
                  <a:pt x="99703" y="156122"/>
                </a:lnTo>
                <a:close/>
              </a:path>
              <a:path w="168910" h="255270">
                <a:moveTo>
                  <a:pt x="104279" y="122901"/>
                </a:moveTo>
                <a:lnTo>
                  <a:pt x="70037" y="122901"/>
                </a:lnTo>
                <a:lnTo>
                  <a:pt x="100044" y="123059"/>
                </a:lnTo>
                <a:lnTo>
                  <a:pt x="104279" y="122901"/>
                </a:lnTo>
                <a:close/>
              </a:path>
              <a:path w="168910" h="255270">
                <a:moveTo>
                  <a:pt x="148180" y="24831"/>
                </a:moveTo>
                <a:lnTo>
                  <a:pt x="88237" y="24831"/>
                </a:lnTo>
                <a:lnTo>
                  <a:pt x="99520" y="26075"/>
                </a:lnTo>
                <a:lnTo>
                  <a:pt x="111317" y="29865"/>
                </a:lnTo>
                <a:lnTo>
                  <a:pt x="141913" y="59969"/>
                </a:lnTo>
                <a:lnTo>
                  <a:pt x="143249" y="67128"/>
                </a:lnTo>
                <a:lnTo>
                  <a:pt x="142881" y="74208"/>
                </a:lnTo>
                <a:lnTo>
                  <a:pt x="102926" y="99360"/>
                </a:lnTo>
                <a:lnTo>
                  <a:pt x="87812" y="99740"/>
                </a:lnTo>
                <a:lnTo>
                  <a:pt x="159926" y="99740"/>
                </a:lnTo>
                <a:lnTo>
                  <a:pt x="161069" y="98171"/>
                </a:lnTo>
                <a:lnTo>
                  <a:pt x="164202" y="90712"/>
                </a:lnTo>
                <a:lnTo>
                  <a:pt x="167813" y="78974"/>
                </a:lnTo>
                <a:lnTo>
                  <a:pt x="168780" y="67254"/>
                </a:lnTo>
                <a:lnTo>
                  <a:pt x="167103" y="55551"/>
                </a:lnTo>
                <a:lnTo>
                  <a:pt x="162781" y="43866"/>
                </a:lnTo>
                <a:lnTo>
                  <a:pt x="155882" y="32825"/>
                </a:lnTo>
                <a:lnTo>
                  <a:pt x="148180" y="24831"/>
                </a:lnTo>
                <a:close/>
              </a:path>
              <a:path w="168910" h="255270">
                <a:moveTo>
                  <a:pt x="89504" y="0"/>
                </a:moveTo>
                <a:lnTo>
                  <a:pt x="48778" y="11499"/>
                </a:lnTo>
                <a:lnTo>
                  <a:pt x="20657" y="47714"/>
                </a:lnTo>
                <a:lnTo>
                  <a:pt x="43935" y="57490"/>
                </a:lnTo>
                <a:lnTo>
                  <a:pt x="48884" y="48129"/>
                </a:lnTo>
                <a:lnTo>
                  <a:pt x="54413" y="40423"/>
                </a:lnTo>
                <a:lnTo>
                  <a:pt x="60522" y="34374"/>
                </a:lnTo>
                <a:lnTo>
                  <a:pt x="67210" y="29981"/>
                </a:lnTo>
                <a:lnTo>
                  <a:pt x="77467" y="26133"/>
                </a:lnTo>
                <a:lnTo>
                  <a:pt x="88237" y="24831"/>
                </a:lnTo>
                <a:lnTo>
                  <a:pt x="148180" y="24831"/>
                </a:lnTo>
                <a:lnTo>
                  <a:pt x="146471" y="23057"/>
                </a:lnTo>
                <a:lnTo>
                  <a:pt x="134547" y="14559"/>
                </a:lnTo>
                <a:lnTo>
                  <a:pt x="120112" y="7333"/>
                </a:lnTo>
                <a:lnTo>
                  <a:pt x="104496" y="2154"/>
                </a:lnTo>
                <a:lnTo>
                  <a:pt x="89504" y="0"/>
                </a:lnTo>
                <a:close/>
              </a:path>
              <a:path w="168910" h="255270">
                <a:moveTo>
                  <a:pt x="22464" y="210792"/>
                </a:moveTo>
                <a:lnTo>
                  <a:pt x="11562" y="215244"/>
                </a:lnTo>
                <a:lnTo>
                  <a:pt x="7672" y="219132"/>
                </a:lnTo>
                <a:lnTo>
                  <a:pt x="3058" y="230117"/>
                </a:lnTo>
                <a:lnTo>
                  <a:pt x="3044" y="235656"/>
                </a:lnTo>
                <a:lnTo>
                  <a:pt x="7426" y="246598"/>
                </a:lnTo>
                <a:lnTo>
                  <a:pt x="11270" y="250502"/>
                </a:lnTo>
                <a:lnTo>
                  <a:pt x="22121" y="255058"/>
                </a:lnTo>
                <a:lnTo>
                  <a:pt x="27582" y="255058"/>
                </a:lnTo>
                <a:lnTo>
                  <a:pt x="38532" y="250492"/>
                </a:lnTo>
                <a:lnTo>
                  <a:pt x="42401" y="246641"/>
                </a:lnTo>
                <a:lnTo>
                  <a:pt x="47016" y="235656"/>
                </a:lnTo>
                <a:lnTo>
                  <a:pt x="47050" y="230117"/>
                </a:lnTo>
                <a:lnTo>
                  <a:pt x="42614" y="219255"/>
                </a:lnTo>
                <a:lnTo>
                  <a:pt x="38782" y="215388"/>
                </a:lnTo>
                <a:lnTo>
                  <a:pt x="27909" y="210821"/>
                </a:lnTo>
                <a:lnTo>
                  <a:pt x="22464" y="2107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42424" y="5132391"/>
            <a:ext cx="15341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entury Gothic"/>
                <a:cs typeface="Century Gothic"/>
              </a:rPr>
              <a:t>I</a:t>
            </a:r>
            <a:r>
              <a:rPr sz="2800" spc="-65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feeled?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34543" y="5069672"/>
            <a:ext cx="6235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entury Gothic"/>
                <a:cs typeface="Century Gothic"/>
              </a:rPr>
              <a:t>I</a:t>
            </a:r>
            <a:r>
              <a:rPr sz="2800" spc="-90" dirty="0">
                <a:latin typeface="Century Gothic"/>
                <a:cs typeface="Century Gothic"/>
              </a:rPr>
              <a:t> </a:t>
            </a:r>
            <a:r>
              <a:rPr sz="2800" spc="-5" dirty="0">
                <a:latin typeface="Century Gothic"/>
                <a:cs typeface="Century Gothic"/>
              </a:rPr>
              <a:t>is?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45186" y="3465024"/>
            <a:ext cx="128270" cy="243840"/>
          </a:xfrm>
          <a:custGeom>
            <a:avLst/>
            <a:gdLst/>
            <a:ahLst/>
            <a:cxnLst/>
            <a:rect l="l" t="t" r="r" b="b"/>
            <a:pathLst>
              <a:path w="128270" h="243839">
                <a:moveTo>
                  <a:pt x="23361" y="0"/>
                </a:moveTo>
                <a:lnTo>
                  <a:pt x="0" y="10478"/>
                </a:lnTo>
                <a:lnTo>
                  <a:pt x="104509" y="243431"/>
                </a:lnTo>
                <a:lnTo>
                  <a:pt x="127869" y="232951"/>
                </a:lnTo>
                <a:lnTo>
                  <a:pt x="233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56377" y="3017122"/>
            <a:ext cx="902335" cy="660400"/>
          </a:xfrm>
          <a:custGeom>
            <a:avLst/>
            <a:gdLst/>
            <a:ahLst/>
            <a:cxnLst/>
            <a:rect l="l" t="t" r="r" b="b"/>
            <a:pathLst>
              <a:path w="902334" h="660400">
                <a:moveTo>
                  <a:pt x="79834" y="623247"/>
                </a:moveTo>
                <a:lnTo>
                  <a:pt x="55826" y="634019"/>
                </a:lnTo>
                <a:lnTo>
                  <a:pt x="64902" y="641464"/>
                </a:lnTo>
                <a:lnTo>
                  <a:pt x="73646" y="647586"/>
                </a:lnTo>
                <a:lnTo>
                  <a:pt x="116481" y="660231"/>
                </a:lnTo>
                <a:lnTo>
                  <a:pt x="126420" y="659875"/>
                </a:lnTo>
                <a:lnTo>
                  <a:pt x="169021" y="648323"/>
                </a:lnTo>
                <a:lnTo>
                  <a:pt x="188585" y="637338"/>
                </a:lnTo>
                <a:lnTo>
                  <a:pt x="116617" y="637338"/>
                </a:lnTo>
                <a:lnTo>
                  <a:pt x="107101" y="635967"/>
                </a:lnTo>
                <a:lnTo>
                  <a:pt x="97798" y="633162"/>
                </a:lnTo>
                <a:lnTo>
                  <a:pt x="88709" y="628922"/>
                </a:lnTo>
                <a:lnTo>
                  <a:pt x="79834" y="623247"/>
                </a:lnTo>
                <a:close/>
              </a:path>
              <a:path w="902334" h="660400">
                <a:moveTo>
                  <a:pt x="216538" y="518671"/>
                </a:moveTo>
                <a:lnTo>
                  <a:pt x="190376" y="518671"/>
                </a:lnTo>
                <a:lnTo>
                  <a:pt x="194356" y="527542"/>
                </a:lnTo>
                <a:lnTo>
                  <a:pt x="199884" y="540978"/>
                </a:lnTo>
                <a:lnTo>
                  <a:pt x="203696" y="552817"/>
                </a:lnTo>
                <a:lnTo>
                  <a:pt x="205791" y="563056"/>
                </a:lnTo>
                <a:lnTo>
                  <a:pt x="206170" y="571698"/>
                </a:lnTo>
                <a:lnTo>
                  <a:pt x="205009" y="579522"/>
                </a:lnTo>
                <a:lnTo>
                  <a:pt x="178808" y="616860"/>
                </a:lnTo>
                <a:lnTo>
                  <a:pt x="136797" y="635741"/>
                </a:lnTo>
                <a:lnTo>
                  <a:pt x="116617" y="637338"/>
                </a:lnTo>
                <a:lnTo>
                  <a:pt x="188585" y="637338"/>
                </a:lnTo>
                <a:lnTo>
                  <a:pt x="221773" y="600756"/>
                </a:lnTo>
                <a:lnTo>
                  <a:pt x="228819" y="562225"/>
                </a:lnTo>
                <a:lnTo>
                  <a:pt x="227281" y="551385"/>
                </a:lnTo>
                <a:lnTo>
                  <a:pt x="223861" y="538469"/>
                </a:lnTo>
                <a:lnTo>
                  <a:pt x="218559" y="523475"/>
                </a:lnTo>
                <a:lnTo>
                  <a:pt x="216538" y="518671"/>
                </a:lnTo>
                <a:close/>
              </a:path>
              <a:path w="902334" h="660400">
                <a:moveTo>
                  <a:pt x="97200" y="397324"/>
                </a:moveTo>
                <a:lnTo>
                  <a:pt x="57605" y="405608"/>
                </a:lnTo>
                <a:lnTo>
                  <a:pt x="18709" y="437498"/>
                </a:lnTo>
                <a:lnTo>
                  <a:pt x="2604" y="472204"/>
                </a:lnTo>
                <a:lnTo>
                  <a:pt x="0" y="497761"/>
                </a:lnTo>
                <a:lnTo>
                  <a:pt x="1188" y="510354"/>
                </a:lnTo>
                <a:lnTo>
                  <a:pt x="14526" y="546133"/>
                </a:lnTo>
                <a:lnTo>
                  <a:pt x="50170" y="580079"/>
                </a:lnTo>
                <a:lnTo>
                  <a:pt x="99133" y="591038"/>
                </a:lnTo>
                <a:lnTo>
                  <a:pt x="111778" y="589788"/>
                </a:lnTo>
                <a:lnTo>
                  <a:pt x="154936" y="571419"/>
                </a:lnTo>
                <a:lnTo>
                  <a:pt x="158648" y="568325"/>
                </a:lnTo>
                <a:lnTo>
                  <a:pt x="99518" y="568325"/>
                </a:lnTo>
                <a:lnTo>
                  <a:pt x="85320" y="567745"/>
                </a:lnTo>
                <a:lnTo>
                  <a:pt x="47842" y="549648"/>
                </a:lnTo>
                <a:lnTo>
                  <a:pt x="27949" y="516482"/>
                </a:lnTo>
                <a:lnTo>
                  <a:pt x="24748" y="497059"/>
                </a:lnTo>
                <a:lnTo>
                  <a:pt x="25088" y="487065"/>
                </a:lnTo>
                <a:lnTo>
                  <a:pt x="39125" y="450551"/>
                </a:lnTo>
                <a:lnTo>
                  <a:pt x="70020" y="425762"/>
                </a:lnTo>
                <a:lnTo>
                  <a:pt x="97979" y="419206"/>
                </a:lnTo>
                <a:lnTo>
                  <a:pt x="172255" y="419206"/>
                </a:lnTo>
                <a:lnTo>
                  <a:pt x="167733" y="409125"/>
                </a:lnTo>
                <a:lnTo>
                  <a:pt x="141231" y="409125"/>
                </a:lnTo>
                <a:lnTo>
                  <a:pt x="129564" y="404108"/>
                </a:lnTo>
                <a:lnTo>
                  <a:pt x="118337" y="400469"/>
                </a:lnTo>
                <a:lnTo>
                  <a:pt x="107549" y="398208"/>
                </a:lnTo>
                <a:lnTo>
                  <a:pt x="97200" y="397324"/>
                </a:lnTo>
                <a:close/>
              </a:path>
              <a:path w="902334" h="660400">
                <a:moveTo>
                  <a:pt x="172255" y="419206"/>
                </a:moveTo>
                <a:lnTo>
                  <a:pt x="97979" y="419206"/>
                </a:lnTo>
                <a:lnTo>
                  <a:pt x="107699" y="419501"/>
                </a:lnTo>
                <a:lnTo>
                  <a:pt x="117255" y="421016"/>
                </a:lnTo>
                <a:lnTo>
                  <a:pt x="156469" y="446205"/>
                </a:lnTo>
                <a:lnTo>
                  <a:pt x="174336" y="492758"/>
                </a:lnTo>
                <a:lnTo>
                  <a:pt x="173629" y="506406"/>
                </a:lnTo>
                <a:lnTo>
                  <a:pt x="154511" y="543701"/>
                </a:lnTo>
                <a:lnTo>
                  <a:pt x="114082" y="565960"/>
                </a:lnTo>
                <a:lnTo>
                  <a:pt x="99518" y="568325"/>
                </a:lnTo>
                <a:lnTo>
                  <a:pt x="158648" y="568325"/>
                </a:lnTo>
                <a:lnTo>
                  <a:pt x="187118" y="529095"/>
                </a:lnTo>
                <a:lnTo>
                  <a:pt x="190376" y="518671"/>
                </a:lnTo>
                <a:lnTo>
                  <a:pt x="216538" y="518671"/>
                </a:lnTo>
                <a:lnTo>
                  <a:pt x="211377" y="506406"/>
                </a:lnTo>
                <a:lnTo>
                  <a:pt x="172255" y="419206"/>
                </a:lnTo>
                <a:close/>
              </a:path>
              <a:path w="902334" h="660400">
                <a:moveTo>
                  <a:pt x="215999" y="339615"/>
                </a:moveTo>
                <a:lnTo>
                  <a:pt x="193937" y="349512"/>
                </a:lnTo>
                <a:lnTo>
                  <a:pt x="271227" y="521793"/>
                </a:lnTo>
                <a:lnTo>
                  <a:pt x="293289" y="511896"/>
                </a:lnTo>
                <a:lnTo>
                  <a:pt x="215999" y="339615"/>
                </a:lnTo>
                <a:close/>
              </a:path>
              <a:path w="902334" h="660400">
                <a:moveTo>
                  <a:pt x="269111" y="315789"/>
                </a:moveTo>
                <a:lnTo>
                  <a:pt x="245913" y="326195"/>
                </a:lnTo>
                <a:lnTo>
                  <a:pt x="402691" y="462815"/>
                </a:lnTo>
                <a:lnTo>
                  <a:pt x="406908" y="460923"/>
                </a:lnTo>
                <a:lnTo>
                  <a:pt x="407248" y="415528"/>
                </a:lnTo>
                <a:lnTo>
                  <a:pt x="383566" y="415528"/>
                </a:lnTo>
                <a:lnTo>
                  <a:pt x="269111" y="315789"/>
                </a:lnTo>
                <a:close/>
              </a:path>
              <a:path w="902334" h="660400">
                <a:moveTo>
                  <a:pt x="408460" y="253273"/>
                </a:moveTo>
                <a:lnTo>
                  <a:pt x="384700" y="263932"/>
                </a:lnTo>
                <a:lnTo>
                  <a:pt x="383566" y="415528"/>
                </a:lnTo>
                <a:lnTo>
                  <a:pt x="407248" y="415528"/>
                </a:lnTo>
                <a:lnTo>
                  <a:pt x="408460" y="253273"/>
                </a:lnTo>
                <a:close/>
              </a:path>
              <a:path w="902334" h="660400">
                <a:moveTo>
                  <a:pt x="149860" y="369288"/>
                </a:moveTo>
                <a:lnTo>
                  <a:pt x="127799" y="379185"/>
                </a:lnTo>
                <a:lnTo>
                  <a:pt x="141231" y="409125"/>
                </a:lnTo>
                <a:lnTo>
                  <a:pt x="167733" y="409125"/>
                </a:lnTo>
                <a:lnTo>
                  <a:pt x="149860" y="369288"/>
                </a:lnTo>
                <a:close/>
              </a:path>
              <a:path w="902334" h="660400">
                <a:moveTo>
                  <a:pt x="183299" y="271481"/>
                </a:moveTo>
                <a:lnTo>
                  <a:pt x="178193" y="271612"/>
                </a:lnTo>
                <a:lnTo>
                  <a:pt x="168228" y="276082"/>
                </a:lnTo>
                <a:lnTo>
                  <a:pt x="164789" y="279786"/>
                </a:lnTo>
                <a:lnTo>
                  <a:pt x="160886" y="290181"/>
                </a:lnTo>
                <a:lnTo>
                  <a:pt x="161050" y="295319"/>
                </a:lnTo>
                <a:lnTo>
                  <a:pt x="165559" y="305370"/>
                </a:lnTo>
                <a:lnTo>
                  <a:pt x="169265" y="308855"/>
                </a:lnTo>
                <a:lnTo>
                  <a:pt x="179624" y="312850"/>
                </a:lnTo>
                <a:lnTo>
                  <a:pt x="184677" y="312745"/>
                </a:lnTo>
                <a:lnTo>
                  <a:pt x="194641" y="308274"/>
                </a:lnTo>
                <a:lnTo>
                  <a:pt x="198134" y="304547"/>
                </a:lnTo>
                <a:lnTo>
                  <a:pt x="202037" y="294152"/>
                </a:lnTo>
                <a:lnTo>
                  <a:pt x="201899" y="289068"/>
                </a:lnTo>
                <a:lnTo>
                  <a:pt x="197389" y="279016"/>
                </a:lnTo>
                <a:lnTo>
                  <a:pt x="193659" y="275478"/>
                </a:lnTo>
                <a:lnTo>
                  <a:pt x="183299" y="271481"/>
                </a:lnTo>
                <a:close/>
              </a:path>
              <a:path w="902334" h="660400">
                <a:moveTo>
                  <a:pt x="563859" y="188505"/>
                </a:moveTo>
                <a:lnTo>
                  <a:pt x="520361" y="198004"/>
                </a:lnTo>
                <a:lnTo>
                  <a:pt x="485401" y="223460"/>
                </a:lnTo>
                <a:lnTo>
                  <a:pt x="466410" y="261298"/>
                </a:lnTo>
                <a:lnTo>
                  <a:pt x="463514" y="278502"/>
                </a:lnTo>
                <a:lnTo>
                  <a:pt x="463540" y="295462"/>
                </a:lnTo>
                <a:lnTo>
                  <a:pt x="481448" y="344908"/>
                </a:lnTo>
                <a:lnTo>
                  <a:pt x="524164" y="380273"/>
                </a:lnTo>
                <a:lnTo>
                  <a:pt x="561888" y="388184"/>
                </a:lnTo>
                <a:lnTo>
                  <a:pt x="581888" y="385420"/>
                </a:lnTo>
                <a:lnTo>
                  <a:pt x="602647" y="378178"/>
                </a:lnTo>
                <a:lnTo>
                  <a:pt x="611773" y="373651"/>
                </a:lnTo>
                <a:lnTo>
                  <a:pt x="620080" y="368629"/>
                </a:lnTo>
                <a:lnTo>
                  <a:pt x="624811" y="365143"/>
                </a:lnTo>
                <a:lnTo>
                  <a:pt x="564168" y="365143"/>
                </a:lnTo>
                <a:lnTo>
                  <a:pt x="550532" y="364083"/>
                </a:lnTo>
                <a:lnTo>
                  <a:pt x="513002" y="344668"/>
                </a:lnTo>
                <a:lnTo>
                  <a:pt x="495664" y="319772"/>
                </a:lnTo>
                <a:lnTo>
                  <a:pt x="540552" y="299633"/>
                </a:lnTo>
                <a:lnTo>
                  <a:pt x="489296" y="299633"/>
                </a:lnTo>
                <a:lnTo>
                  <a:pt x="488141" y="286783"/>
                </a:lnTo>
                <a:lnTo>
                  <a:pt x="488469" y="275051"/>
                </a:lnTo>
                <a:lnTo>
                  <a:pt x="490280" y="264436"/>
                </a:lnTo>
                <a:lnTo>
                  <a:pt x="518267" y="225501"/>
                </a:lnTo>
                <a:lnTo>
                  <a:pt x="554153" y="212562"/>
                </a:lnTo>
                <a:lnTo>
                  <a:pt x="562533" y="212213"/>
                </a:lnTo>
                <a:lnTo>
                  <a:pt x="623790" y="212213"/>
                </a:lnTo>
                <a:lnTo>
                  <a:pt x="619775" y="208487"/>
                </a:lnTo>
                <a:lnTo>
                  <a:pt x="605933" y="199673"/>
                </a:lnTo>
                <a:lnTo>
                  <a:pt x="585074" y="191505"/>
                </a:lnTo>
                <a:lnTo>
                  <a:pt x="563859" y="188505"/>
                </a:lnTo>
                <a:close/>
              </a:path>
              <a:path w="902334" h="660400">
                <a:moveTo>
                  <a:pt x="639087" y="288166"/>
                </a:moveTo>
                <a:lnTo>
                  <a:pt x="628023" y="326587"/>
                </a:lnTo>
                <a:lnTo>
                  <a:pt x="597945" y="355391"/>
                </a:lnTo>
                <a:lnTo>
                  <a:pt x="564168" y="365143"/>
                </a:lnTo>
                <a:lnTo>
                  <a:pt x="624811" y="365143"/>
                </a:lnTo>
                <a:lnTo>
                  <a:pt x="649989" y="336109"/>
                </a:lnTo>
                <a:lnTo>
                  <a:pt x="662190" y="289599"/>
                </a:lnTo>
                <a:lnTo>
                  <a:pt x="639087" y="288166"/>
                </a:lnTo>
                <a:close/>
              </a:path>
              <a:path w="902334" h="660400">
                <a:moveTo>
                  <a:pt x="623790" y="212213"/>
                </a:moveTo>
                <a:lnTo>
                  <a:pt x="562533" y="212213"/>
                </a:lnTo>
                <a:lnTo>
                  <a:pt x="570778" y="212720"/>
                </a:lnTo>
                <a:lnTo>
                  <a:pt x="578565" y="214051"/>
                </a:lnTo>
                <a:lnTo>
                  <a:pt x="612212" y="234377"/>
                </a:lnTo>
                <a:lnTo>
                  <a:pt x="618476" y="241681"/>
                </a:lnTo>
                <a:lnTo>
                  <a:pt x="489296" y="299633"/>
                </a:lnTo>
                <a:lnTo>
                  <a:pt x="540552" y="299633"/>
                </a:lnTo>
                <a:lnTo>
                  <a:pt x="651397" y="249905"/>
                </a:lnTo>
                <a:lnTo>
                  <a:pt x="642507" y="233603"/>
                </a:lnTo>
                <a:lnTo>
                  <a:pt x="631966" y="219797"/>
                </a:lnTo>
                <a:lnTo>
                  <a:pt x="623790" y="212213"/>
                </a:lnTo>
                <a:close/>
              </a:path>
              <a:path w="902334" h="660400">
                <a:moveTo>
                  <a:pt x="774724" y="94736"/>
                </a:moveTo>
                <a:lnTo>
                  <a:pt x="732324" y="102913"/>
                </a:lnTo>
                <a:lnTo>
                  <a:pt x="689908" y="139767"/>
                </a:lnTo>
                <a:lnTo>
                  <a:pt x="676179" y="176443"/>
                </a:lnTo>
                <a:lnTo>
                  <a:pt x="674845" y="195307"/>
                </a:lnTo>
                <a:lnTo>
                  <a:pt x="677382" y="214067"/>
                </a:lnTo>
                <a:lnTo>
                  <a:pt x="693570" y="250185"/>
                </a:lnTo>
                <a:lnTo>
                  <a:pt x="738507" y="285441"/>
                </a:lnTo>
                <a:lnTo>
                  <a:pt x="775934" y="292489"/>
                </a:lnTo>
                <a:lnTo>
                  <a:pt x="794424" y="290154"/>
                </a:lnTo>
                <a:lnTo>
                  <a:pt x="812763" y="283913"/>
                </a:lnTo>
                <a:lnTo>
                  <a:pt x="822605" y="278863"/>
                </a:lnTo>
                <a:lnTo>
                  <a:pt x="831568" y="272940"/>
                </a:lnTo>
                <a:lnTo>
                  <a:pt x="836449" y="268835"/>
                </a:lnTo>
                <a:lnTo>
                  <a:pt x="777752" y="268835"/>
                </a:lnTo>
                <a:lnTo>
                  <a:pt x="767943" y="268390"/>
                </a:lnTo>
                <a:lnTo>
                  <a:pt x="731354" y="253847"/>
                </a:lnTo>
                <a:lnTo>
                  <a:pt x="706481" y="223348"/>
                </a:lnTo>
                <a:lnTo>
                  <a:pt x="699914" y="195307"/>
                </a:lnTo>
                <a:lnTo>
                  <a:pt x="699928" y="192159"/>
                </a:lnTo>
                <a:lnTo>
                  <a:pt x="713611" y="147919"/>
                </a:lnTo>
                <a:lnTo>
                  <a:pt x="743654" y="123553"/>
                </a:lnTo>
                <a:lnTo>
                  <a:pt x="772364" y="116683"/>
                </a:lnTo>
                <a:lnTo>
                  <a:pt x="847265" y="116683"/>
                </a:lnTo>
                <a:lnTo>
                  <a:pt x="843508" y="108310"/>
                </a:lnTo>
                <a:lnTo>
                  <a:pt x="817007" y="108310"/>
                </a:lnTo>
                <a:lnTo>
                  <a:pt x="806462" y="102870"/>
                </a:lnTo>
                <a:lnTo>
                  <a:pt x="795901" y="98795"/>
                </a:lnTo>
                <a:lnTo>
                  <a:pt x="785322" y="96083"/>
                </a:lnTo>
                <a:lnTo>
                  <a:pt x="774724" y="94736"/>
                </a:lnTo>
                <a:close/>
              </a:path>
              <a:path w="902334" h="660400">
                <a:moveTo>
                  <a:pt x="847265" y="116683"/>
                </a:moveTo>
                <a:lnTo>
                  <a:pt x="772364" y="116683"/>
                </a:lnTo>
                <a:lnTo>
                  <a:pt x="786702" y="117765"/>
                </a:lnTo>
                <a:lnTo>
                  <a:pt x="801027" y="121859"/>
                </a:lnTo>
                <a:lnTo>
                  <a:pt x="835395" y="149114"/>
                </a:lnTo>
                <a:lnTo>
                  <a:pt x="850261" y="192159"/>
                </a:lnTo>
                <a:lnTo>
                  <a:pt x="850038" y="201927"/>
                </a:lnTo>
                <a:lnTo>
                  <a:pt x="836112" y="237901"/>
                </a:lnTo>
                <a:lnTo>
                  <a:pt x="805789" y="262488"/>
                </a:lnTo>
                <a:lnTo>
                  <a:pt x="777752" y="268835"/>
                </a:lnTo>
                <a:lnTo>
                  <a:pt x="836449" y="268835"/>
                </a:lnTo>
                <a:lnTo>
                  <a:pt x="863086" y="230224"/>
                </a:lnTo>
                <a:lnTo>
                  <a:pt x="866693" y="219063"/>
                </a:lnTo>
                <a:lnTo>
                  <a:pt x="893195" y="219063"/>
                </a:lnTo>
                <a:lnTo>
                  <a:pt x="847265" y="116683"/>
                </a:lnTo>
                <a:close/>
              </a:path>
              <a:path w="902334" h="660400">
                <a:moveTo>
                  <a:pt x="893195" y="219063"/>
                </a:moveTo>
                <a:lnTo>
                  <a:pt x="866693" y="219063"/>
                </a:lnTo>
                <a:lnTo>
                  <a:pt x="879983" y="248690"/>
                </a:lnTo>
                <a:lnTo>
                  <a:pt x="902046" y="238791"/>
                </a:lnTo>
                <a:lnTo>
                  <a:pt x="893195" y="219063"/>
                </a:lnTo>
                <a:close/>
              </a:path>
              <a:path w="902334" h="660400">
                <a:moveTo>
                  <a:pt x="794917" y="0"/>
                </a:moveTo>
                <a:lnTo>
                  <a:pt x="772855" y="9898"/>
                </a:lnTo>
                <a:lnTo>
                  <a:pt x="817007" y="108310"/>
                </a:lnTo>
                <a:lnTo>
                  <a:pt x="843508" y="108310"/>
                </a:lnTo>
                <a:lnTo>
                  <a:pt x="7949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26978" y="2953668"/>
            <a:ext cx="170180" cy="254635"/>
          </a:xfrm>
          <a:custGeom>
            <a:avLst/>
            <a:gdLst/>
            <a:ahLst/>
            <a:cxnLst/>
            <a:rect l="l" t="t" r="r" b="b"/>
            <a:pathLst>
              <a:path w="170179" h="254635">
                <a:moveTo>
                  <a:pt x="132304" y="24704"/>
                </a:moveTo>
                <a:lnTo>
                  <a:pt x="84069" y="24704"/>
                </a:lnTo>
                <a:lnTo>
                  <a:pt x="92270" y="26016"/>
                </a:lnTo>
                <a:lnTo>
                  <a:pt x="99636" y="28737"/>
                </a:lnTo>
                <a:lnTo>
                  <a:pt x="117160" y="56594"/>
                </a:lnTo>
                <a:lnTo>
                  <a:pt x="116241" y="62545"/>
                </a:lnTo>
                <a:lnTo>
                  <a:pt x="91761" y="95420"/>
                </a:lnTo>
                <a:lnTo>
                  <a:pt x="79024" y="108979"/>
                </a:lnTo>
                <a:lnTo>
                  <a:pt x="71066" y="117548"/>
                </a:lnTo>
                <a:lnTo>
                  <a:pt x="50653" y="159403"/>
                </a:lnTo>
                <a:lnTo>
                  <a:pt x="50622" y="163406"/>
                </a:lnTo>
                <a:lnTo>
                  <a:pt x="51787" y="169446"/>
                </a:lnTo>
                <a:lnTo>
                  <a:pt x="84555" y="201662"/>
                </a:lnTo>
                <a:lnTo>
                  <a:pt x="95441" y="203759"/>
                </a:lnTo>
                <a:lnTo>
                  <a:pt x="106893" y="203608"/>
                </a:lnTo>
                <a:lnTo>
                  <a:pt x="143368" y="190132"/>
                </a:lnTo>
                <a:lnTo>
                  <a:pt x="156342" y="178655"/>
                </a:lnTo>
                <a:lnTo>
                  <a:pt x="101361" y="178655"/>
                </a:lnTo>
                <a:lnTo>
                  <a:pt x="95102" y="177635"/>
                </a:lnTo>
                <a:lnTo>
                  <a:pt x="86931" y="175470"/>
                </a:lnTo>
                <a:lnTo>
                  <a:pt x="81472" y="171327"/>
                </a:lnTo>
                <a:lnTo>
                  <a:pt x="76122" y="159403"/>
                </a:lnTo>
                <a:lnTo>
                  <a:pt x="76119" y="153447"/>
                </a:lnTo>
                <a:lnTo>
                  <a:pt x="78712" y="147338"/>
                </a:lnTo>
                <a:lnTo>
                  <a:pt x="81961" y="141794"/>
                </a:lnTo>
                <a:lnTo>
                  <a:pt x="87925" y="134068"/>
                </a:lnTo>
                <a:lnTo>
                  <a:pt x="96549" y="124221"/>
                </a:lnTo>
                <a:lnTo>
                  <a:pt x="117151" y="102403"/>
                </a:lnTo>
                <a:lnTo>
                  <a:pt x="124690" y="93707"/>
                </a:lnTo>
                <a:lnTo>
                  <a:pt x="142079" y="48372"/>
                </a:lnTo>
                <a:lnTo>
                  <a:pt x="140627" y="40822"/>
                </a:lnTo>
                <a:lnTo>
                  <a:pt x="137316" y="33439"/>
                </a:lnTo>
                <a:lnTo>
                  <a:pt x="132304" y="24704"/>
                </a:lnTo>
                <a:close/>
              </a:path>
              <a:path w="170179" h="254635">
                <a:moveTo>
                  <a:pt x="164113" y="114890"/>
                </a:moveTo>
                <a:lnTo>
                  <a:pt x="141078" y="125225"/>
                </a:lnTo>
                <a:lnTo>
                  <a:pt x="143410" y="134088"/>
                </a:lnTo>
                <a:lnTo>
                  <a:pt x="144348" y="141794"/>
                </a:lnTo>
                <a:lnTo>
                  <a:pt x="121682" y="174459"/>
                </a:lnTo>
                <a:lnTo>
                  <a:pt x="101361" y="178655"/>
                </a:lnTo>
                <a:lnTo>
                  <a:pt x="156342" y="178655"/>
                </a:lnTo>
                <a:lnTo>
                  <a:pt x="160686" y="173555"/>
                </a:lnTo>
                <a:lnTo>
                  <a:pt x="166132" y="163406"/>
                </a:lnTo>
                <a:lnTo>
                  <a:pt x="169287" y="152296"/>
                </a:lnTo>
                <a:lnTo>
                  <a:pt x="170002" y="140507"/>
                </a:lnTo>
                <a:lnTo>
                  <a:pt x="168278" y="128038"/>
                </a:lnTo>
                <a:lnTo>
                  <a:pt x="164113" y="114890"/>
                </a:lnTo>
                <a:close/>
              </a:path>
              <a:path w="170179" h="254635">
                <a:moveTo>
                  <a:pt x="89339" y="0"/>
                </a:moveTo>
                <a:lnTo>
                  <a:pt x="46291" y="8731"/>
                </a:lnTo>
                <a:lnTo>
                  <a:pt x="10862" y="37182"/>
                </a:lnTo>
                <a:lnTo>
                  <a:pt x="0" y="78156"/>
                </a:lnTo>
                <a:lnTo>
                  <a:pt x="2421" y="93246"/>
                </a:lnTo>
                <a:lnTo>
                  <a:pt x="7898" y="108971"/>
                </a:lnTo>
                <a:lnTo>
                  <a:pt x="30934" y="98637"/>
                </a:lnTo>
                <a:lnTo>
                  <a:pt x="27473" y="88630"/>
                </a:lnTo>
                <a:lnTo>
                  <a:pt x="25670" y="79596"/>
                </a:lnTo>
                <a:lnTo>
                  <a:pt x="25583" y="78156"/>
                </a:lnTo>
                <a:lnTo>
                  <a:pt x="25367" y="70736"/>
                </a:lnTo>
                <a:lnTo>
                  <a:pt x="26723" y="62849"/>
                </a:lnTo>
                <a:lnTo>
                  <a:pt x="56751" y="30542"/>
                </a:lnTo>
                <a:lnTo>
                  <a:pt x="84069" y="24704"/>
                </a:lnTo>
                <a:lnTo>
                  <a:pt x="132304" y="24704"/>
                </a:lnTo>
                <a:lnTo>
                  <a:pt x="131205" y="22787"/>
                </a:lnTo>
                <a:lnTo>
                  <a:pt x="123301" y="14079"/>
                </a:lnTo>
                <a:lnTo>
                  <a:pt x="113605" y="7316"/>
                </a:lnTo>
                <a:lnTo>
                  <a:pt x="102117" y="2496"/>
                </a:lnTo>
                <a:lnTo>
                  <a:pt x="89339" y="0"/>
                </a:lnTo>
                <a:close/>
              </a:path>
              <a:path w="170179" h="254635">
                <a:moveTo>
                  <a:pt x="148233" y="210040"/>
                </a:moveTo>
                <a:lnTo>
                  <a:pt x="142791" y="210199"/>
                </a:lnTo>
                <a:lnTo>
                  <a:pt x="132030" y="215028"/>
                </a:lnTo>
                <a:lnTo>
                  <a:pt x="128293" y="218985"/>
                </a:lnTo>
                <a:lnTo>
                  <a:pt x="124103" y="229991"/>
                </a:lnTo>
                <a:lnTo>
                  <a:pt x="124287" y="235487"/>
                </a:lnTo>
                <a:lnTo>
                  <a:pt x="129165" y="246360"/>
                </a:lnTo>
                <a:lnTo>
                  <a:pt x="133136" y="250124"/>
                </a:lnTo>
                <a:lnTo>
                  <a:pt x="144189" y="254418"/>
                </a:lnTo>
                <a:lnTo>
                  <a:pt x="149641" y="254285"/>
                </a:lnTo>
                <a:lnTo>
                  <a:pt x="160403" y="249457"/>
                </a:lnTo>
                <a:lnTo>
                  <a:pt x="164130" y="245473"/>
                </a:lnTo>
                <a:lnTo>
                  <a:pt x="168271" y="234362"/>
                </a:lnTo>
                <a:lnTo>
                  <a:pt x="168098" y="228894"/>
                </a:lnTo>
                <a:lnTo>
                  <a:pt x="163220" y="218021"/>
                </a:lnTo>
                <a:lnTo>
                  <a:pt x="159237" y="214229"/>
                </a:lnTo>
                <a:lnTo>
                  <a:pt x="148233" y="2100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43040" y="5329493"/>
            <a:ext cx="2917538" cy="1298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95650" y="268122"/>
            <a:ext cx="1461609" cy="517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6773" y="268288"/>
            <a:ext cx="1639570" cy="3639820"/>
          </a:xfrm>
          <a:custGeom>
            <a:avLst/>
            <a:gdLst/>
            <a:ahLst/>
            <a:cxnLst/>
            <a:rect l="l" t="t" r="r" b="b"/>
            <a:pathLst>
              <a:path w="1639570" h="3639820">
                <a:moveTo>
                  <a:pt x="0" y="0"/>
                </a:moveTo>
                <a:lnTo>
                  <a:pt x="1639456" y="0"/>
                </a:lnTo>
                <a:lnTo>
                  <a:pt x="1639456" y="3639312"/>
                </a:lnTo>
                <a:lnTo>
                  <a:pt x="0" y="3639312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395" y="328020"/>
            <a:ext cx="5847715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10"/>
              </a:spcBef>
            </a:pPr>
            <a:r>
              <a:rPr sz="2800" b="0" spc="-5" dirty="0">
                <a:solidFill>
                  <a:srgbClr val="990000"/>
                </a:solidFill>
                <a:latin typeface="Century Gothic"/>
                <a:cs typeface="Century Gothic"/>
              </a:rPr>
              <a:t>There </a:t>
            </a:r>
            <a:r>
              <a:rPr sz="2800" b="0" spc="-10" dirty="0">
                <a:solidFill>
                  <a:srgbClr val="990000"/>
                </a:solidFill>
                <a:latin typeface="Century Gothic"/>
                <a:cs typeface="Century Gothic"/>
              </a:rPr>
              <a:t>are </a:t>
            </a:r>
            <a:r>
              <a:rPr sz="2800" b="0" dirty="0">
                <a:solidFill>
                  <a:srgbClr val="990000"/>
                </a:solidFill>
                <a:latin typeface="Century Gothic"/>
                <a:cs typeface="Century Gothic"/>
              </a:rPr>
              <a:t>no </a:t>
            </a:r>
            <a:r>
              <a:rPr sz="2800" b="0" spc="-5" dirty="0">
                <a:solidFill>
                  <a:srgbClr val="990000"/>
                </a:solidFill>
                <a:latin typeface="Century Gothic"/>
                <a:cs typeface="Century Gothic"/>
              </a:rPr>
              <a:t>rules for </a:t>
            </a:r>
            <a:r>
              <a:rPr sz="2800" b="0" dirty="0">
                <a:solidFill>
                  <a:srgbClr val="990000"/>
                </a:solidFill>
                <a:latin typeface="Century Gothic"/>
                <a:cs typeface="Century Gothic"/>
              </a:rPr>
              <a:t>these </a:t>
            </a:r>
            <a:r>
              <a:rPr sz="2800" b="0" spc="-5" dirty="0">
                <a:solidFill>
                  <a:srgbClr val="990000"/>
                </a:solidFill>
                <a:latin typeface="Century Gothic"/>
                <a:cs typeface="Century Gothic"/>
              </a:rPr>
              <a:t>words,  </a:t>
            </a:r>
            <a:r>
              <a:rPr sz="2800" b="0" dirty="0">
                <a:solidFill>
                  <a:srgbClr val="990000"/>
                </a:solidFill>
                <a:latin typeface="Century Gothic"/>
                <a:cs typeface="Century Gothic"/>
              </a:rPr>
              <a:t>we simply </a:t>
            </a:r>
            <a:r>
              <a:rPr sz="2800" b="0" spc="-5" dirty="0">
                <a:solidFill>
                  <a:srgbClr val="990000"/>
                </a:solidFill>
                <a:latin typeface="Century Gothic"/>
                <a:cs typeface="Century Gothic"/>
              </a:rPr>
              <a:t>must remember </a:t>
            </a:r>
            <a:r>
              <a:rPr sz="2800" b="0" dirty="0">
                <a:solidFill>
                  <a:srgbClr val="990000"/>
                </a:solidFill>
                <a:latin typeface="Century Gothic"/>
                <a:cs typeface="Century Gothic"/>
              </a:rPr>
              <a:t>how to  </a:t>
            </a:r>
            <a:r>
              <a:rPr sz="2800" b="0" spc="-5" dirty="0">
                <a:solidFill>
                  <a:srgbClr val="990000"/>
                </a:solidFill>
                <a:latin typeface="Century Gothic"/>
                <a:cs typeface="Century Gothic"/>
              </a:rPr>
              <a:t>use </a:t>
            </a:r>
            <a:r>
              <a:rPr sz="2800" b="0" dirty="0">
                <a:solidFill>
                  <a:srgbClr val="990000"/>
                </a:solidFill>
                <a:latin typeface="Century Gothic"/>
                <a:cs typeface="Century Gothic"/>
              </a:rPr>
              <a:t>them in the </a:t>
            </a:r>
            <a:r>
              <a:rPr sz="2800" b="0" spc="-5" dirty="0">
                <a:solidFill>
                  <a:srgbClr val="990000"/>
                </a:solidFill>
                <a:latin typeface="Century Gothic"/>
                <a:cs typeface="Century Gothic"/>
              </a:rPr>
              <a:t>past</a:t>
            </a:r>
            <a:r>
              <a:rPr sz="2800" b="0" spc="-2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800" b="0" dirty="0">
                <a:solidFill>
                  <a:srgbClr val="990000"/>
                </a:solidFill>
                <a:latin typeface="Century Gothic"/>
                <a:cs typeface="Century Gothic"/>
              </a:rPr>
              <a:t>tense.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9395" y="2046160"/>
            <a:ext cx="6234430" cy="378841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spc="-5" dirty="0">
                <a:latin typeface="Century Gothic"/>
                <a:cs typeface="Century Gothic"/>
              </a:rPr>
              <a:t>Let’s read </a:t>
            </a:r>
            <a:r>
              <a:rPr sz="1800" dirty="0">
                <a:latin typeface="Century Gothic"/>
                <a:cs typeface="Century Gothic"/>
              </a:rPr>
              <a:t>these </a:t>
            </a:r>
            <a:r>
              <a:rPr sz="1800" spc="-5" dirty="0">
                <a:latin typeface="Century Gothic"/>
                <a:cs typeface="Century Gothic"/>
              </a:rPr>
              <a:t>sentences </a:t>
            </a:r>
            <a:r>
              <a:rPr sz="1800" spc="-15" dirty="0">
                <a:latin typeface="Century Gothic"/>
                <a:cs typeface="Century Gothic"/>
              </a:rPr>
              <a:t>together. </a:t>
            </a:r>
            <a:r>
              <a:rPr sz="1800" spc="-5" dirty="0">
                <a:latin typeface="Century Gothic"/>
                <a:cs typeface="Century Gothic"/>
              </a:rPr>
              <a:t>Which makes more  </a:t>
            </a:r>
            <a:r>
              <a:rPr sz="1800" dirty="0">
                <a:latin typeface="Century Gothic"/>
                <a:cs typeface="Century Gothic"/>
              </a:rPr>
              <a:t>sense? </a:t>
            </a:r>
            <a:r>
              <a:rPr sz="1800" spc="-5" dirty="0">
                <a:latin typeface="Century Gothic"/>
                <a:cs typeface="Century Gothic"/>
              </a:rPr>
              <a:t>What sounds</a:t>
            </a:r>
            <a:r>
              <a:rPr sz="180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better?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entury Gothic"/>
                <a:cs typeface="Century Gothic"/>
              </a:rPr>
              <a:t>I go to the </a:t>
            </a:r>
            <a:r>
              <a:rPr sz="2400" spc="-5" dirty="0">
                <a:latin typeface="Century Gothic"/>
                <a:cs typeface="Century Gothic"/>
              </a:rPr>
              <a:t>store last</a:t>
            </a:r>
            <a:r>
              <a:rPr sz="2400" spc="-20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night.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entury Gothic"/>
                <a:cs typeface="Century Gothic"/>
              </a:rPr>
              <a:t>I </a:t>
            </a:r>
            <a:r>
              <a:rPr sz="2400" spc="-5" dirty="0">
                <a:latin typeface="Century Gothic"/>
                <a:cs typeface="Century Gothic"/>
              </a:rPr>
              <a:t>went </a:t>
            </a:r>
            <a:r>
              <a:rPr sz="2400" dirty="0">
                <a:latin typeface="Century Gothic"/>
                <a:cs typeface="Century Gothic"/>
              </a:rPr>
              <a:t>to the </a:t>
            </a:r>
            <a:r>
              <a:rPr sz="2400" spc="-5" dirty="0">
                <a:latin typeface="Century Gothic"/>
                <a:cs typeface="Century Gothic"/>
              </a:rPr>
              <a:t>store last</a:t>
            </a:r>
            <a:r>
              <a:rPr sz="2400" spc="-1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night.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 marR="1614170">
              <a:lnSpc>
                <a:spcPct val="197900"/>
              </a:lnSpc>
            </a:pPr>
            <a:r>
              <a:rPr sz="2400" dirty="0">
                <a:latin typeface="Century Gothic"/>
                <a:cs typeface="Century Gothic"/>
              </a:rPr>
              <a:t>I </a:t>
            </a:r>
            <a:r>
              <a:rPr sz="2400" spc="-5" dirty="0">
                <a:latin typeface="Century Gothic"/>
                <a:cs typeface="Century Gothic"/>
              </a:rPr>
              <a:t>feel tired after </a:t>
            </a:r>
            <a:r>
              <a:rPr sz="2400" dirty="0">
                <a:latin typeface="Century Gothic"/>
                <a:cs typeface="Century Gothic"/>
              </a:rPr>
              <a:t>my </a:t>
            </a:r>
            <a:r>
              <a:rPr sz="2400" spc="-5" dirty="0">
                <a:latin typeface="Century Gothic"/>
                <a:cs typeface="Century Gothic"/>
              </a:rPr>
              <a:t>race today.  </a:t>
            </a:r>
            <a:r>
              <a:rPr sz="2400" dirty="0">
                <a:latin typeface="Century Gothic"/>
                <a:cs typeface="Century Gothic"/>
              </a:rPr>
              <a:t>I </a:t>
            </a:r>
            <a:r>
              <a:rPr sz="2400" spc="-5" dirty="0">
                <a:latin typeface="Century Gothic"/>
                <a:cs typeface="Century Gothic"/>
              </a:rPr>
              <a:t>felt tired after </a:t>
            </a:r>
            <a:r>
              <a:rPr sz="2400" dirty="0">
                <a:latin typeface="Century Gothic"/>
                <a:cs typeface="Century Gothic"/>
              </a:rPr>
              <a:t>my </a:t>
            </a:r>
            <a:r>
              <a:rPr sz="2400" spc="-5" dirty="0">
                <a:latin typeface="Century Gothic"/>
                <a:cs typeface="Century Gothic"/>
              </a:rPr>
              <a:t>race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today.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1069" y="2826327"/>
            <a:ext cx="4725784" cy="15461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069" y="4563688"/>
            <a:ext cx="4887883" cy="15461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11080" y="2796670"/>
            <a:ext cx="3160463" cy="3591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534" y="407324"/>
            <a:ext cx="7718366" cy="147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7425" y="888094"/>
            <a:ext cx="58712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35" dirty="0">
                <a:solidFill>
                  <a:srgbClr val="FFFFFF"/>
                </a:solidFill>
                <a:latin typeface="Century Gothic"/>
                <a:cs typeface="Century Gothic"/>
              </a:rPr>
              <a:t>Try </a:t>
            </a:r>
            <a:r>
              <a:rPr sz="3200" b="0" dirty="0">
                <a:solidFill>
                  <a:srgbClr val="FFFFFF"/>
                </a:solidFill>
                <a:latin typeface="Century Gothic"/>
                <a:cs typeface="Century Gothic"/>
              </a:rPr>
              <a:t>to </a:t>
            </a:r>
            <a:r>
              <a:rPr sz="3200" b="0" spc="-5" dirty="0">
                <a:solidFill>
                  <a:srgbClr val="FFFFFF"/>
                </a:solidFill>
                <a:latin typeface="Century Gothic"/>
                <a:cs typeface="Century Gothic"/>
              </a:rPr>
              <a:t>use </a:t>
            </a:r>
            <a:r>
              <a:rPr sz="3200" b="0" dirty="0">
                <a:solidFill>
                  <a:srgbClr val="FFFFFF"/>
                </a:solidFill>
                <a:latin typeface="Century Gothic"/>
                <a:cs typeface="Century Gothic"/>
              </a:rPr>
              <a:t>them in a</a:t>
            </a:r>
            <a:r>
              <a:rPr sz="3200" b="0" spc="-5" dirty="0">
                <a:solidFill>
                  <a:srgbClr val="FFFFFF"/>
                </a:solidFill>
                <a:latin typeface="Century Gothic"/>
                <a:cs typeface="Century Gothic"/>
              </a:rPr>
              <a:t> sentence.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6569" y="2165486"/>
            <a:ext cx="8506460" cy="404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27475" algn="l"/>
              </a:tabLst>
            </a:pPr>
            <a:r>
              <a:rPr sz="2400" dirty="0">
                <a:latin typeface="Century Gothic"/>
                <a:cs typeface="Century Gothic"/>
              </a:rPr>
              <a:t>I</a:t>
            </a:r>
            <a:r>
              <a:rPr sz="2400" spc="-5" dirty="0">
                <a:latin typeface="Century Gothic"/>
                <a:cs typeface="Century Gothic"/>
              </a:rPr>
              <a:t> (go)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	</a:t>
            </a:r>
            <a:r>
              <a:rPr sz="2400" dirty="0">
                <a:latin typeface="Century Gothic"/>
                <a:cs typeface="Century Gothic"/>
              </a:rPr>
              <a:t>to the </a:t>
            </a:r>
            <a:r>
              <a:rPr sz="2400" spc="-5" dirty="0">
                <a:latin typeface="Century Gothic"/>
                <a:cs typeface="Century Gothic"/>
              </a:rPr>
              <a:t>gymnasium last</a:t>
            </a:r>
            <a:r>
              <a:rPr sz="2400" dirty="0">
                <a:latin typeface="Century Gothic"/>
                <a:cs typeface="Century Gothic"/>
              </a:rPr>
              <a:t> night.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385"/>
              </a:spcBef>
              <a:tabLst>
                <a:tab pos="3923665" algn="l"/>
              </a:tabLst>
            </a:pPr>
            <a:r>
              <a:rPr sz="2400" dirty="0">
                <a:latin typeface="Century Gothic"/>
                <a:cs typeface="Century Gothic"/>
              </a:rPr>
              <a:t>I </a:t>
            </a:r>
            <a:r>
              <a:rPr sz="2400" spc="-5" dirty="0">
                <a:latin typeface="Century Gothic"/>
                <a:cs typeface="Century Gothic"/>
              </a:rPr>
              <a:t>(feel)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	</a:t>
            </a:r>
            <a:r>
              <a:rPr sz="2400" spc="-5" dirty="0">
                <a:latin typeface="Century Gothic"/>
                <a:cs typeface="Century Gothic"/>
              </a:rPr>
              <a:t>hungry after </a:t>
            </a:r>
            <a:r>
              <a:rPr sz="2400" dirty="0">
                <a:latin typeface="Century Gothic"/>
                <a:cs typeface="Century Gothic"/>
              </a:rPr>
              <a:t>my </a:t>
            </a:r>
            <a:r>
              <a:rPr sz="2400" spc="-5" dirty="0">
                <a:latin typeface="Century Gothic"/>
                <a:cs typeface="Century Gothic"/>
              </a:rPr>
              <a:t>soccer</a:t>
            </a:r>
            <a:r>
              <a:rPr sz="2400" spc="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game.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 marL="12700" marR="452755">
              <a:lnSpc>
                <a:spcPct val="100699"/>
              </a:lnSpc>
              <a:spcBef>
                <a:spcPts val="2365"/>
              </a:spcBef>
              <a:tabLst>
                <a:tab pos="4308475" algn="l"/>
              </a:tabLst>
            </a:pPr>
            <a:r>
              <a:rPr sz="2400" dirty="0">
                <a:latin typeface="Century Gothic"/>
                <a:cs typeface="Century Gothic"/>
              </a:rPr>
              <a:t>I</a:t>
            </a:r>
            <a:r>
              <a:rPr sz="2400" spc="-5" dirty="0">
                <a:latin typeface="Century Gothic"/>
                <a:cs typeface="Century Gothic"/>
              </a:rPr>
              <a:t> (give)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	</a:t>
            </a:r>
            <a:r>
              <a:rPr sz="2400" dirty="0">
                <a:latin typeface="Century Gothic"/>
                <a:cs typeface="Century Gothic"/>
              </a:rPr>
              <a:t>my sister </a:t>
            </a:r>
            <a:r>
              <a:rPr sz="2400" spc="-5" dirty="0">
                <a:latin typeface="Century Gothic"/>
                <a:cs typeface="Century Gothic"/>
              </a:rPr>
              <a:t>an apple </a:t>
            </a:r>
            <a:r>
              <a:rPr sz="2400" dirty="0">
                <a:latin typeface="Century Gothic"/>
                <a:cs typeface="Century Gothic"/>
              </a:rPr>
              <a:t>to </a:t>
            </a:r>
            <a:r>
              <a:rPr sz="2400" spc="-5" dirty="0">
                <a:latin typeface="Century Gothic"/>
                <a:cs typeface="Century Gothic"/>
              </a:rPr>
              <a:t>eat  </a:t>
            </a:r>
            <a:r>
              <a:rPr sz="2400" spc="-10" dirty="0">
                <a:latin typeface="Century Gothic"/>
                <a:cs typeface="Century Gothic"/>
              </a:rPr>
              <a:t>yesterday.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216535">
              <a:lnSpc>
                <a:spcPct val="100699"/>
              </a:lnSpc>
              <a:tabLst>
                <a:tab pos="3397885" algn="l"/>
              </a:tabLst>
            </a:pPr>
            <a:r>
              <a:rPr sz="2400" dirty="0">
                <a:latin typeface="Century Gothic"/>
                <a:cs typeface="Century Gothic"/>
              </a:rPr>
              <a:t>I</a:t>
            </a:r>
            <a:r>
              <a:rPr sz="2400" spc="-5" dirty="0">
                <a:latin typeface="Century Gothic"/>
                <a:cs typeface="Century Gothic"/>
              </a:rPr>
              <a:t> (is)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	</a:t>
            </a:r>
            <a:r>
              <a:rPr sz="2400" spc="-5" dirty="0">
                <a:latin typeface="Century Gothic"/>
                <a:cs typeface="Century Gothic"/>
              </a:rPr>
              <a:t>ahead </a:t>
            </a:r>
            <a:r>
              <a:rPr sz="2400" dirty="0">
                <a:latin typeface="Century Gothic"/>
                <a:cs typeface="Century Gothic"/>
              </a:rPr>
              <a:t>of </a:t>
            </a:r>
            <a:r>
              <a:rPr sz="2400" spc="-5" dirty="0">
                <a:latin typeface="Century Gothic"/>
                <a:cs typeface="Century Gothic"/>
              </a:rPr>
              <a:t>all </a:t>
            </a:r>
            <a:r>
              <a:rPr sz="2400" dirty="0">
                <a:latin typeface="Century Gothic"/>
                <a:cs typeface="Century Gothic"/>
              </a:rPr>
              <a:t>of the </a:t>
            </a:r>
            <a:r>
              <a:rPr sz="2400" spc="-5" dirty="0">
                <a:latin typeface="Century Gothic"/>
                <a:cs typeface="Century Gothic"/>
              </a:rPr>
              <a:t>runners </a:t>
            </a:r>
            <a:r>
              <a:rPr sz="2400" dirty="0">
                <a:latin typeface="Century Gothic"/>
                <a:cs typeface="Century Gothic"/>
              </a:rPr>
              <a:t>in the  </a:t>
            </a:r>
            <a:r>
              <a:rPr sz="2400" spc="-5" dirty="0">
                <a:latin typeface="Century Gothic"/>
                <a:cs typeface="Century Gothic"/>
              </a:rPr>
              <a:t>race</a:t>
            </a:r>
            <a:r>
              <a:rPr sz="2400" spc="-1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yesterday.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1645920"/>
          </a:xfrm>
          <a:custGeom>
            <a:avLst/>
            <a:gdLst/>
            <a:ahLst/>
            <a:cxnLst/>
            <a:rect l="l" t="t" r="r" b="b"/>
            <a:pathLst>
              <a:path w="718184" h="1645920">
                <a:moveTo>
                  <a:pt x="0" y="0"/>
                </a:moveTo>
                <a:lnTo>
                  <a:pt x="718073" y="0"/>
                </a:lnTo>
                <a:lnTo>
                  <a:pt x="718073" y="1645920"/>
                </a:lnTo>
                <a:lnTo>
                  <a:pt x="0" y="16459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534" y="407324"/>
            <a:ext cx="7718366" cy="1475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4816" y="644255"/>
            <a:ext cx="6656705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976120" marR="5080" indent="-1964055">
              <a:lnSpc>
                <a:spcPts val="3800"/>
              </a:lnSpc>
              <a:spcBef>
                <a:spcPts val="260"/>
              </a:spcBef>
            </a:pPr>
            <a:r>
              <a:rPr sz="3200" b="0" spc="-20" dirty="0">
                <a:solidFill>
                  <a:srgbClr val="FFFFFF"/>
                </a:solidFill>
                <a:latin typeface="Century Gothic"/>
                <a:cs typeface="Century Gothic"/>
              </a:rPr>
              <a:t>Write </a:t>
            </a:r>
            <a:r>
              <a:rPr sz="3200" b="0" spc="-5" dirty="0">
                <a:solidFill>
                  <a:srgbClr val="FFFFFF"/>
                </a:solidFill>
                <a:latin typeface="Century Gothic"/>
                <a:cs typeface="Century Gothic"/>
              </a:rPr>
              <a:t>your </a:t>
            </a:r>
            <a:r>
              <a:rPr sz="3200" b="0" dirty="0">
                <a:solidFill>
                  <a:srgbClr val="FFFFFF"/>
                </a:solidFill>
                <a:latin typeface="Century Gothic"/>
                <a:cs typeface="Century Gothic"/>
              </a:rPr>
              <a:t>own sentence </a:t>
            </a:r>
            <a:r>
              <a:rPr sz="3200" b="0" spc="-5" dirty="0">
                <a:solidFill>
                  <a:srgbClr val="FFFFFF"/>
                </a:solidFill>
                <a:latin typeface="Century Gothic"/>
                <a:cs typeface="Century Gothic"/>
              </a:rPr>
              <a:t>using an  irregular verb.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17539" y="165566"/>
            <a:ext cx="1550435" cy="589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74490" y="2087088"/>
            <a:ext cx="7556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Century Gothic"/>
                <a:cs typeface="Century Gothic"/>
              </a:rPr>
              <a:t>Tell </a:t>
            </a:r>
            <a:r>
              <a:rPr sz="2400" dirty="0">
                <a:latin typeface="Century Gothic"/>
                <a:cs typeface="Century Gothic"/>
              </a:rPr>
              <a:t>me </a:t>
            </a:r>
            <a:r>
              <a:rPr sz="2400" spc="-5" dirty="0">
                <a:latin typeface="Century Gothic"/>
                <a:cs typeface="Century Gothic"/>
              </a:rPr>
              <a:t>about </a:t>
            </a:r>
            <a:r>
              <a:rPr sz="2400" dirty="0">
                <a:latin typeface="Century Gothic"/>
                <a:cs typeface="Century Gothic"/>
              </a:rPr>
              <a:t>a </a:t>
            </a:r>
            <a:r>
              <a:rPr sz="2400" spc="-5" dirty="0">
                <a:latin typeface="Century Gothic"/>
                <a:cs typeface="Century Gothic"/>
              </a:rPr>
              <a:t>healthy activity you </a:t>
            </a:r>
            <a:r>
              <a:rPr sz="2400" dirty="0">
                <a:latin typeface="Century Gothic"/>
                <a:cs typeface="Century Gothic"/>
              </a:rPr>
              <a:t>did in the</a:t>
            </a:r>
            <a:r>
              <a:rPr sz="2400" spc="35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past.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7734" y="3088178"/>
            <a:ext cx="7718366" cy="29510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4834" y="3790694"/>
            <a:ext cx="7112000" cy="0"/>
          </a:xfrm>
          <a:custGeom>
            <a:avLst/>
            <a:gdLst/>
            <a:ahLst/>
            <a:cxnLst/>
            <a:rect l="l" t="t" r="r" b="b"/>
            <a:pathLst>
              <a:path w="7112000">
                <a:moveTo>
                  <a:pt x="0" y="0"/>
                </a:moveTo>
                <a:lnTo>
                  <a:pt x="7111999" y="0"/>
                </a:lnTo>
              </a:path>
            </a:pathLst>
          </a:custGeom>
          <a:ln w="203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4834" y="4755894"/>
            <a:ext cx="7112000" cy="0"/>
          </a:xfrm>
          <a:custGeom>
            <a:avLst/>
            <a:gdLst/>
            <a:ahLst/>
            <a:cxnLst/>
            <a:rect l="l" t="t" r="r" b="b"/>
            <a:pathLst>
              <a:path w="7112000">
                <a:moveTo>
                  <a:pt x="0" y="0"/>
                </a:moveTo>
                <a:lnTo>
                  <a:pt x="7111999" y="0"/>
                </a:lnTo>
              </a:path>
            </a:pathLst>
          </a:custGeom>
          <a:ln w="203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4834" y="5733794"/>
            <a:ext cx="7112000" cy="0"/>
          </a:xfrm>
          <a:custGeom>
            <a:avLst/>
            <a:gdLst/>
            <a:ahLst/>
            <a:cxnLst/>
            <a:rect l="l" t="t" r="r" b="b"/>
            <a:pathLst>
              <a:path w="7112000">
                <a:moveTo>
                  <a:pt x="0" y="0"/>
                </a:moveTo>
                <a:lnTo>
                  <a:pt x="7111999" y="0"/>
                </a:lnTo>
              </a:path>
            </a:pathLst>
          </a:custGeom>
          <a:ln w="2032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55031" y="2594133"/>
            <a:ext cx="1388968" cy="37533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989" y="1"/>
            <a:ext cx="4840939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76123"/>
            <a:ext cx="9144000" cy="382270"/>
          </a:xfrm>
          <a:custGeom>
            <a:avLst/>
            <a:gdLst/>
            <a:ahLst/>
            <a:cxnLst/>
            <a:rect l="l" t="t" r="r" b="b"/>
            <a:pathLst>
              <a:path w="9144000" h="382270">
                <a:moveTo>
                  <a:pt x="0" y="0"/>
                </a:moveTo>
                <a:lnTo>
                  <a:pt x="0" y="381876"/>
                </a:lnTo>
                <a:lnTo>
                  <a:pt x="9143998" y="381876"/>
                </a:lnTo>
                <a:lnTo>
                  <a:pt x="9143998" y="0"/>
                </a:lnTo>
                <a:lnTo>
                  <a:pt x="0" y="0"/>
                </a:lnTo>
                <a:close/>
              </a:path>
            </a:pathLst>
          </a:custGeom>
          <a:solidFill>
            <a:srgbClr val="EA8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5299" y="6518564"/>
            <a:ext cx="225425" cy="260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b="1" spc="150" dirty="0">
                <a:latin typeface="Century Gothic"/>
                <a:cs typeface="Century Gothic"/>
              </a:rPr>
              <a:t>iii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32223" y="6510916"/>
            <a:ext cx="156845" cy="260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b="1" spc="155" dirty="0">
                <a:latin typeface="Century Gothic"/>
                <a:cs typeface="Century Gothic"/>
              </a:rPr>
              <a:t>1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53546" y="881990"/>
            <a:ext cx="3994785" cy="11303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2140"/>
              </a:lnSpc>
              <a:spcBef>
                <a:spcPts val="275"/>
              </a:spcBef>
            </a:pPr>
            <a:r>
              <a:rPr spc="5" dirty="0"/>
              <a:t>Fruit </a:t>
            </a:r>
            <a:r>
              <a:rPr spc="0" dirty="0"/>
              <a:t>grows </a:t>
            </a:r>
            <a:r>
              <a:rPr spc="15" dirty="0"/>
              <a:t>on </a:t>
            </a:r>
            <a:r>
              <a:rPr spc="5" dirty="0"/>
              <a:t>plants all </a:t>
            </a:r>
            <a:r>
              <a:rPr spc="0" dirty="0"/>
              <a:t>over </a:t>
            </a:r>
            <a:r>
              <a:rPr spc="10" dirty="0"/>
              <a:t>the </a:t>
            </a:r>
            <a:r>
              <a:rPr spc="5" dirty="0"/>
              <a:t>world.  </a:t>
            </a:r>
            <a:r>
              <a:rPr spc="-5" dirty="0"/>
              <a:t>Different </a:t>
            </a:r>
            <a:r>
              <a:rPr spc="0" dirty="0"/>
              <a:t>fruits </a:t>
            </a:r>
            <a:r>
              <a:rPr spc="10" dirty="0"/>
              <a:t>come </a:t>
            </a:r>
            <a:r>
              <a:rPr spc="5" dirty="0"/>
              <a:t>from </a:t>
            </a:r>
            <a:r>
              <a:rPr spc="-5" dirty="0"/>
              <a:t>different  </a:t>
            </a:r>
            <a:r>
              <a:rPr spc="5" dirty="0"/>
              <a:t>countries. These are apricots from  </a:t>
            </a:r>
            <a:r>
              <a:rPr spc="10" dirty="0"/>
              <a:t>Armenia.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24764" y="1854527"/>
            <a:ext cx="824865" cy="852169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30"/>
              </a:spcBef>
            </a:pPr>
            <a:r>
              <a:rPr sz="2800" b="1" spc="5" dirty="0">
                <a:latin typeface="Arial"/>
                <a:cs typeface="Arial"/>
              </a:rPr>
              <a:t>Fruit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sz="1450" b="1" dirty="0">
                <a:latin typeface="Arial"/>
                <a:cs typeface="Arial"/>
              </a:rPr>
              <a:t>Level</a:t>
            </a:r>
            <a:r>
              <a:rPr sz="1450" b="1" spc="-75" dirty="0">
                <a:latin typeface="Arial"/>
                <a:cs typeface="Arial"/>
              </a:rPr>
              <a:t> </a:t>
            </a:r>
            <a:r>
              <a:rPr sz="1450" b="1" dirty="0">
                <a:latin typeface="Arial"/>
                <a:cs typeface="Arial"/>
              </a:rPr>
              <a:t>2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5" y="2585161"/>
            <a:ext cx="4571993" cy="3885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102843"/>
            <a:ext cx="9144000" cy="382270"/>
          </a:xfrm>
          <a:custGeom>
            <a:avLst/>
            <a:gdLst/>
            <a:ahLst/>
            <a:cxnLst/>
            <a:rect l="l" t="t" r="r" b="b"/>
            <a:pathLst>
              <a:path w="9144000" h="382270">
                <a:moveTo>
                  <a:pt x="0" y="0"/>
                </a:moveTo>
                <a:lnTo>
                  <a:pt x="0" y="381876"/>
                </a:lnTo>
                <a:lnTo>
                  <a:pt x="9143998" y="381876"/>
                </a:lnTo>
                <a:lnTo>
                  <a:pt x="9143998" y="0"/>
                </a:lnTo>
                <a:lnTo>
                  <a:pt x="0" y="0"/>
                </a:lnTo>
                <a:close/>
              </a:path>
            </a:pathLst>
          </a:custGeom>
          <a:solidFill>
            <a:srgbClr val="EA8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5299" y="6145283"/>
            <a:ext cx="156845" cy="260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b="1" spc="155" dirty="0">
                <a:latin typeface="Century Gothic"/>
                <a:cs typeface="Century Gothic"/>
              </a:rPr>
              <a:t>2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32223" y="6137636"/>
            <a:ext cx="156845" cy="260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b="1" spc="155" dirty="0">
                <a:latin typeface="Century Gothic"/>
                <a:cs typeface="Century Gothic"/>
              </a:rPr>
              <a:t>3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3463" y="378090"/>
            <a:ext cx="4108450" cy="11303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2140"/>
              </a:lnSpc>
              <a:spcBef>
                <a:spcPts val="275"/>
              </a:spcBef>
            </a:pPr>
            <a:r>
              <a:rPr spc="5" dirty="0"/>
              <a:t>Fruits </a:t>
            </a:r>
            <a:r>
              <a:rPr spc="10" dirty="0"/>
              <a:t>and </a:t>
            </a:r>
            <a:r>
              <a:rPr spc="0" dirty="0"/>
              <a:t>vegetables are </a:t>
            </a:r>
            <a:r>
              <a:rPr dirty="0"/>
              <a:t>different. </a:t>
            </a:r>
            <a:r>
              <a:rPr spc="5" dirty="0"/>
              <a:t>Fruits  </a:t>
            </a:r>
            <a:r>
              <a:rPr spc="0" dirty="0"/>
              <a:t>have </a:t>
            </a:r>
            <a:r>
              <a:rPr spc="10" dirty="0"/>
              <a:t>seeds but </a:t>
            </a:r>
            <a:r>
              <a:rPr spc="0" dirty="0"/>
              <a:t>vegetables </a:t>
            </a:r>
            <a:r>
              <a:rPr spc="10" dirty="0"/>
              <a:t>don’t. </a:t>
            </a:r>
            <a:r>
              <a:rPr spc="15" dirty="0"/>
              <a:t>Some  </a:t>
            </a:r>
            <a:r>
              <a:rPr spc="10" dirty="0"/>
              <a:t>seeds </a:t>
            </a:r>
            <a:r>
              <a:rPr spc="0" dirty="0"/>
              <a:t>are </a:t>
            </a:r>
            <a:r>
              <a:rPr spc="5" dirty="0"/>
              <a:t>very </a:t>
            </a:r>
            <a:r>
              <a:rPr spc="15" dirty="0"/>
              <a:t>big, </a:t>
            </a:r>
            <a:r>
              <a:rPr dirty="0"/>
              <a:t>like </a:t>
            </a:r>
            <a:r>
              <a:rPr spc="5" dirty="0"/>
              <a:t>in </a:t>
            </a:r>
            <a:r>
              <a:rPr spc="10" dirty="0"/>
              <a:t>a peach. </a:t>
            </a:r>
            <a:r>
              <a:rPr spc="15" dirty="0"/>
              <a:t>Some  </a:t>
            </a:r>
            <a:r>
              <a:rPr spc="10" dirty="0"/>
              <a:t>seeds </a:t>
            </a:r>
            <a:r>
              <a:rPr spc="0" dirty="0"/>
              <a:t>are </a:t>
            </a:r>
            <a:r>
              <a:rPr spc="-25" dirty="0"/>
              <a:t>tiny, </a:t>
            </a:r>
            <a:r>
              <a:rPr dirty="0"/>
              <a:t>like </a:t>
            </a:r>
            <a:r>
              <a:rPr spc="5" dirty="0"/>
              <a:t>in </a:t>
            </a:r>
            <a:r>
              <a:rPr spc="10" dirty="0"/>
              <a:t>a kiwi.</a:t>
            </a:r>
          </a:p>
        </p:txBody>
      </p:sp>
      <p:sp>
        <p:nvSpPr>
          <p:cNvPr id="7" name="object 7"/>
          <p:cNvSpPr/>
          <p:nvPr/>
        </p:nvSpPr>
        <p:spPr>
          <a:xfrm>
            <a:off x="659886" y="1825605"/>
            <a:ext cx="3615690" cy="38275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53545" y="4747398"/>
            <a:ext cx="3873500" cy="11303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just">
              <a:lnSpc>
                <a:spcPts val="2140"/>
              </a:lnSpc>
              <a:spcBef>
                <a:spcPts val="275"/>
              </a:spcBef>
            </a:pPr>
            <a:r>
              <a:rPr sz="1850" b="1" spc="5" dirty="0">
                <a:latin typeface="Calibri"/>
                <a:cs typeface="Calibri"/>
              </a:rPr>
              <a:t>Fruits </a:t>
            </a:r>
            <a:r>
              <a:rPr sz="1850" b="1" spc="0" dirty="0">
                <a:latin typeface="Calibri"/>
                <a:cs typeface="Calibri"/>
              </a:rPr>
              <a:t>have </a:t>
            </a:r>
            <a:r>
              <a:rPr sz="1850" b="1" spc="10" dirty="0">
                <a:latin typeface="Calibri"/>
                <a:cs typeface="Calibri"/>
              </a:rPr>
              <a:t>seeds </a:t>
            </a:r>
            <a:r>
              <a:rPr sz="1850" b="1" spc="0" dirty="0">
                <a:latin typeface="Calibri"/>
                <a:cs typeface="Calibri"/>
              </a:rPr>
              <a:t>to make </a:t>
            </a:r>
            <a:r>
              <a:rPr sz="1850" b="1" spc="10" dirty="0">
                <a:latin typeface="Calibri"/>
                <a:cs typeface="Calibri"/>
              </a:rPr>
              <a:t>new </a:t>
            </a:r>
            <a:r>
              <a:rPr sz="1850" b="1" spc="5" dirty="0">
                <a:latin typeface="Calibri"/>
                <a:cs typeface="Calibri"/>
              </a:rPr>
              <a:t>plants.  </a:t>
            </a:r>
            <a:r>
              <a:rPr sz="1850" b="1" spc="10" dirty="0">
                <a:latin typeface="Calibri"/>
                <a:cs typeface="Calibri"/>
              </a:rPr>
              <a:t>When animals </a:t>
            </a:r>
            <a:r>
              <a:rPr sz="1850" b="1" spc="0" dirty="0">
                <a:latin typeface="Calibri"/>
                <a:cs typeface="Calibri"/>
              </a:rPr>
              <a:t>eat fruit </a:t>
            </a:r>
            <a:r>
              <a:rPr sz="1850" b="1" spc="5" dirty="0">
                <a:latin typeface="Calibri"/>
                <a:cs typeface="Calibri"/>
              </a:rPr>
              <a:t>they carry </a:t>
            </a:r>
            <a:r>
              <a:rPr sz="1850" b="1" spc="10" dirty="0">
                <a:latin typeface="Calibri"/>
                <a:cs typeface="Calibri"/>
              </a:rPr>
              <a:t>the  seeds </a:t>
            </a:r>
            <a:r>
              <a:rPr sz="1850" b="1" dirty="0">
                <a:latin typeface="Calibri"/>
                <a:cs typeface="Calibri"/>
              </a:rPr>
              <a:t>far </a:t>
            </a:r>
            <a:r>
              <a:rPr sz="1850" b="1" spc="-20" dirty="0">
                <a:latin typeface="Calibri"/>
                <a:cs typeface="Calibri"/>
              </a:rPr>
              <a:t>away. </a:t>
            </a:r>
            <a:r>
              <a:rPr sz="1850" b="1" spc="5" dirty="0">
                <a:latin typeface="Calibri"/>
                <a:cs typeface="Calibri"/>
              </a:rPr>
              <a:t>This lets plants grow in  </a:t>
            </a:r>
            <a:r>
              <a:rPr sz="1850" b="1" spc="10" dirty="0">
                <a:latin typeface="Calibri"/>
                <a:cs typeface="Calibri"/>
              </a:rPr>
              <a:t>new</a:t>
            </a:r>
            <a:r>
              <a:rPr sz="1850" b="1" dirty="0">
                <a:latin typeface="Calibri"/>
                <a:cs typeface="Calibri"/>
              </a:rPr>
              <a:t> </a:t>
            </a:r>
            <a:r>
              <a:rPr sz="1850" b="1" spc="10" dirty="0">
                <a:latin typeface="Calibri"/>
                <a:cs typeface="Calibri"/>
              </a:rPr>
              <a:t>places.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5" y="1"/>
            <a:ext cx="4571993" cy="46335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95650" y="268122"/>
            <a:ext cx="1461609" cy="517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970" y="211975"/>
            <a:ext cx="6247013" cy="1425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6301" y="423255"/>
            <a:ext cx="4858385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705610" marR="5080" indent="-1693545">
              <a:lnSpc>
                <a:spcPts val="3800"/>
              </a:lnSpc>
              <a:spcBef>
                <a:spcPts val="260"/>
              </a:spcBef>
            </a:pPr>
            <a:r>
              <a:rPr sz="3200" b="0" spc="-5" dirty="0">
                <a:solidFill>
                  <a:srgbClr val="FFFFFF"/>
                </a:solidFill>
                <a:latin typeface="Century Gothic"/>
                <a:cs typeface="Century Gothic"/>
              </a:rPr>
              <a:t>What </a:t>
            </a:r>
            <a:r>
              <a:rPr sz="3200" b="0" dirty="0">
                <a:solidFill>
                  <a:srgbClr val="FFFFFF"/>
                </a:solidFill>
                <a:latin typeface="Century Gothic"/>
                <a:cs typeface="Century Gothic"/>
              </a:rPr>
              <a:t>will we </a:t>
            </a:r>
            <a:r>
              <a:rPr sz="3200" b="0" spc="-5" dirty="0">
                <a:solidFill>
                  <a:srgbClr val="FFFFFF"/>
                </a:solidFill>
                <a:latin typeface="Century Gothic"/>
                <a:cs typeface="Century Gothic"/>
              </a:rPr>
              <a:t>be</a:t>
            </a:r>
            <a:r>
              <a:rPr sz="3200" b="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0" spc="0" dirty="0">
                <a:solidFill>
                  <a:srgbClr val="FFFFFF"/>
                </a:solidFill>
                <a:latin typeface="Century Gothic"/>
                <a:cs typeface="Century Gothic"/>
              </a:rPr>
              <a:t>learning  </a:t>
            </a:r>
            <a:r>
              <a:rPr sz="3200" b="0" spc="-5" dirty="0">
                <a:solidFill>
                  <a:srgbClr val="FFFFFF"/>
                </a:solidFill>
                <a:latin typeface="Century Gothic"/>
                <a:cs typeface="Century Gothic"/>
              </a:rPr>
              <a:t>about?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814" y="1995239"/>
            <a:ext cx="7601584" cy="337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ts val="5240"/>
              </a:lnSpc>
              <a:spcBef>
                <a:spcPts val="100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4400" spc="-5" dirty="0">
                <a:latin typeface="Century Gothic"/>
                <a:cs typeface="Century Gothic"/>
              </a:rPr>
              <a:t>“IE” Sounds</a:t>
            </a:r>
            <a:endParaRPr sz="4400">
              <a:latin typeface="Century Gothic"/>
              <a:cs typeface="Century Gothic"/>
            </a:endParaRPr>
          </a:p>
          <a:p>
            <a:pPr marL="584200" marR="5080" indent="-571500">
              <a:lnSpc>
                <a:spcPts val="5300"/>
              </a:lnSpc>
              <a:spcBef>
                <a:spcPts val="120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4400" spc="-10" dirty="0">
                <a:latin typeface="Century Gothic"/>
                <a:cs typeface="Century Gothic"/>
              </a:rPr>
              <a:t>More </a:t>
            </a:r>
            <a:r>
              <a:rPr sz="4400" dirty="0">
                <a:latin typeface="Century Gothic"/>
                <a:cs typeface="Century Gothic"/>
              </a:rPr>
              <a:t>simple </a:t>
            </a:r>
            <a:r>
              <a:rPr sz="4400" spc="-5" dirty="0">
                <a:latin typeface="Century Gothic"/>
                <a:cs typeface="Century Gothic"/>
              </a:rPr>
              <a:t>past tense  irregular verbs (go </a:t>
            </a:r>
            <a:r>
              <a:rPr sz="4400" dirty="0">
                <a:latin typeface="Century Gothic"/>
                <a:cs typeface="Century Gothic"/>
              </a:rPr>
              <a:t>– </a:t>
            </a:r>
            <a:r>
              <a:rPr sz="4400" spc="-5" dirty="0">
                <a:latin typeface="Century Gothic"/>
                <a:cs typeface="Century Gothic"/>
              </a:rPr>
              <a:t>went,  feel </a:t>
            </a:r>
            <a:r>
              <a:rPr sz="4400" dirty="0">
                <a:latin typeface="Century Gothic"/>
                <a:cs typeface="Century Gothic"/>
              </a:rPr>
              <a:t>– </a:t>
            </a:r>
            <a:r>
              <a:rPr sz="4400" spc="-5" dirty="0">
                <a:latin typeface="Century Gothic"/>
                <a:cs typeface="Century Gothic"/>
              </a:rPr>
              <a:t>felt, </a:t>
            </a:r>
            <a:r>
              <a:rPr sz="4400" dirty="0">
                <a:latin typeface="Century Gothic"/>
                <a:cs typeface="Century Gothic"/>
              </a:rPr>
              <a:t>give – </a:t>
            </a:r>
            <a:r>
              <a:rPr sz="4400" spc="-5" dirty="0">
                <a:latin typeface="Century Gothic"/>
                <a:cs typeface="Century Gothic"/>
              </a:rPr>
              <a:t>gave, </a:t>
            </a:r>
            <a:r>
              <a:rPr sz="4400" dirty="0">
                <a:latin typeface="Century Gothic"/>
                <a:cs typeface="Century Gothic"/>
              </a:rPr>
              <a:t>is</a:t>
            </a:r>
            <a:r>
              <a:rPr sz="4400" spc="-40" dirty="0">
                <a:latin typeface="Century Gothic"/>
                <a:cs typeface="Century Gothic"/>
              </a:rPr>
              <a:t> </a:t>
            </a:r>
            <a:r>
              <a:rPr sz="4400" dirty="0">
                <a:latin typeface="Century Gothic"/>
                <a:cs typeface="Century Gothic"/>
              </a:rPr>
              <a:t>–  </a:t>
            </a:r>
            <a:r>
              <a:rPr sz="4400" spc="-5" dirty="0">
                <a:latin typeface="Century Gothic"/>
                <a:cs typeface="Century Gothic"/>
              </a:rPr>
              <a:t>was)</a:t>
            </a:r>
            <a:endParaRPr sz="4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102843"/>
            <a:ext cx="9144000" cy="382270"/>
          </a:xfrm>
          <a:custGeom>
            <a:avLst/>
            <a:gdLst/>
            <a:ahLst/>
            <a:cxnLst/>
            <a:rect l="l" t="t" r="r" b="b"/>
            <a:pathLst>
              <a:path w="9144000" h="382270">
                <a:moveTo>
                  <a:pt x="0" y="0"/>
                </a:moveTo>
                <a:lnTo>
                  <a:pt x="0" y="381876"/>
                </a:lnTo>
                <a:lnTo>
                  <a:pt x="9143998" y="381876"/>
                </a:lnTo>
                <a:lnTo>
                  <a:pt x="9143998" y="0"/>
                </a:lnTo>
                <a:lnTo>
                  <a:pt x="0" y="0"/>
                </a:lnTo>
                <a:close/>
              </a:path>
            </a:pathLst>
          </a:custGeom>
          <a:solidFill>
            <a:srgbClr val="EA8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5299" y="6145283"/>
            <a:ext cx="287655" cy="260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b="1" spc="155" dirty="0">
                <a:latin typeface="Century Gothic"/>
                <a:cs typeface="Century Gothic"/>
              </a:rPr>
              <a:t>10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1186" y="6137636"/>
            <a:ext cx="287655" cy="260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b="1" spc="155" dirty="0">
                <a:latin typeface="Century Gothic"/>
                <a:cs typeface="Century Gothic"/>
              </a:rPr>
              <a:t>11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3463" y="4608007"/>
            <a:ext cx="3863340" cy="11303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2140"/>
              </a:lnSpc>
              <a:spcBef>
                <a:spcPts val="275"/>
              </a:spcBef>
            </a:pPr>
            <a:r>
              <a:rPr sz="1850" b="1" spc="5" dirty="0">
                <a:latin typeface="Calibri"/>
                <a:cs typeface="Calibri"/>
              </a:rPr>
              <a:t>Fruit is good </a:t>
            </a:r>
            <a:r>
              <a:rPr sz="1850" b="1" dirty="0">
                <a:latin typeface="Calibri"/>
                <a:cs typeface="Calibri"/>
              </a:rPr>
              <a:t>to </a:t>
            </a:r>
            <a:r>
              <a:rPr sz="1850" b="1" spc="0" dirty="0">
                <a:latin typeface="Calibri"/>
                <a:cs typeface="Calibri"/>
              </a:rPr>
              <a:t>eat. </a:t>
            </a:r>
            <a:r>
              <a:rPr sz="1850" b="1" spc="5" dirty="0">
                <a:latin typeface="Calibri"/>
                <a:cs typeface="Calibri"/>
              </a:rPr>
              <a:t>It is good </a:t>
            </a:r>
            <a:r>
              <a:rPr sz="1850" b="1" dirty="0">
                <a:latin typeface="Calibri"/>
                <a:cs typeface="Calibri"/>
              </a:rPr>
              <a:t>for </a:t>
            </a:r>
            <a:r>
              <a:rPr sz="1850" b="1" spc="10" dirty="0">
                <a:latin typeface="Calibri"/>
                <a:cs typeface="Calibri"/>
              </a:rPr>
              <a:t>our  bodies. </a:t>
            </a:r>
            <a:r>
              <a:rPr sz="1850" b="1" spc="5" dirty="0">
                <a:latin typeface="Calibri"/>
                <a:cs typeface="Calibri"/>
              </a:rPr>
              <a:t>Fruits </a:t>
            </a:r>
            <a:r>
              <a:rPr sz="1850" b="1" spc="0" dirty="0">
                <a:latin typeface="Calibri"/>
                <a:cs typeface="Calibri"/>
              </a:rPr>
              <a:t>have </a:t>
            </a:r>
            <a:r>
              <a:rPr sz="1850" b="1" spc="5" dirty="0">
                <a:latin typeface="Calibri"/>
                <a:cs typeface="Calibri"/>
              </a:rPr>
              <a:t>vitamins that </a:t>
            </a:r>
            <a:r>
              <a:rPr sz="1850" b="1" spc="0" dirty="0">
                <a:latin typeface="Calibri"/>
                <a:cs typeface="Calibri"/>
              </a:rPr>
              <a:t>make  </a:t>
            </a:r>
            <a:r>
              <a:rPr sz="1850" b="1" spc="10" dirty="0">
                <a:latin typeface="Calibri"/>
                <a:cs typeface="Calibri"/>
              </a:rPr>
              <a:t>us </a:t>
            </a:r>
            <a:r>
              <a:rPr sz="1850" b="1" spc="-5" dirty="0">
                <a:latin typeface="Calibri"/>
                <a:cs typeface="Calibri"/>
              </a:rPr>
              <a:t>healthy. </a:t>
            </a:r>
            <a:r>
              <a:rPr sz="1850" b="1" spc="5" dirty="0">
                <a:latin typeface="Calibri"/>
                <a:cs typeface="Calibri"/>
              </a:rPr>
              <a:t>These are </a:t>
            </a:r>
            <a:r>
              <a:rPr sz="1850" b="1" spc="0" dirty="0">
                <a:latin typeface="Calibri"/>
                <a:cs typeface="Calibri"/>
              </a:rPr>
              <a:t>Oranges. </a:t>
            </a:r>
            <a:r>
              <a:rPr sz="1850" b="1" spc="5" dirty="0">
                <a:latin typeface="Calibri"/>
                <a:cs typeface="Calibri"/>
              </a:rPr>
              <a:t>They  </a:t>
            </a:r>
            <a:r>
              <a:rPr sz="1850" b="1" spc="0" dirty="0">
                <a:latin typeface="Calibri"/>
                <a:cs typeface="Calibri"/>
              </a:rPr>
              <a:t>have </a:t>
            </a:r>
            <a:r>
              <a:rPr sz="1850" b="1" spc="10" dirty="0">
                <a:latin typeface="Calibri"/>
                <a:cs typeface="Calibri"/>
              </a:rPr>
              <a:t>a </a:t>
            </a:r>
            <a:r>
              <a:rPr sz="1850" b="1" spc="5" dirty="0">
                <a:latin typeface="Calibri"/>
                <a:cs typeface="Calibri"/>
              </a:rPr>
              <a:t>lot </a:t>
            </a:r>
            <a:r>
              <a:rPr sz="1850" b="1" spc="10" dirty="0">
                <a:latin typeface="Calibri"/>
                <a:cs typeface="Calibri"/>
              </a:rPr>
              <a:t>of </a:t>
            </a:r>
            <a:r>
              <a:rPr sz="1850" b="1" spc="5" dirty="0">
                <a:latin typeface="Calibri"/>
                <a:cs typeface="Calibri"/>
              </a:rPr>
              <a:t>vitamin</a:t>
            </a:r>
            <a:r>
              <a:rPr sz="1850" b="1" spc="-30" dirty="0">
                <a:latin typeface="Calibri"/>
                <a:cs typeface="Calibri"/>
              </a:rPr>
              <a:t> </a:t>
            </a:r>
            <a:r>
              <a:rPr sz="1850" b="1" spc="5" dirty="0">
                <a:latin typeface="Calibri"/>
                <a:cs typeface="Calibri"/>
              </a:rPr>
              <a:t>C.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10"/>
            <a:ext cx="4572005" cy="4256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15" dirty="0"/>
              <a:t>Some </a:t>
            </a:r>
            <a:r>
              <a:rPr spc="5" dirty="0"/>
              <a:t>countries can grow more </a:t>
            </a:r>
            <a:r>
              <a:rPr spc="0" dirty="0"/>
              <a:t>fruit</a:t>
            </a:r>
            <a:r>
              <a:rPr spc="-40" dirty="0"/>
              <a:t> </a:t>
            </a:r>
            <a:r>
              <a:rPr spc="10" dirty="0"/>
              <a:t>than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53545" y="1071820"/>
            <a:ext cx="4013835" cy="85788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2140"/>
              </a:lnSpc>
              <a:spcBef>
                <a:spcPts val="275"/>
              </a:spcBef>
            </a:pPr>
            <a:r>
              <a:rPr sz="1850" b="1" spc="5" dirty="0">
                <a:latin typeface="Calibri"/>
                <a:cs typeface="Calibri"/>
              </a:rPr>
              <a:t>others. Countries that </a:t>
            </a:r>
            <a:r>
              <a:rPr sz="1850" b="1" spc="0" dirty="0">
                <a:latin typeface="Calibri"/>
                <a:cs typeface="Calibri"/>
              </a:rPr>
              <a:t>are </a:t>
            </a:r>
            <a:r>
              <a:rPr sz="1850" b="1" spc="10" dirty="0">
                <a:latin typeface="Calibri"/>
                <a:cs typeface="Calibri"/>
              </a:rPr>
              <a:t>warm </a:t>
            </a:r>
            <a:r>
              <a:rPr sz="1850" b="1" spc="5" dirty="0">
                <a:latin typeface="Calibri"/>
                <a:cs typeface="Calibri"/>
              </a:rPr>
              <a:t>can  grow many </a:t>
            </a:r>
            <a:r>
              <a:rPr sz="1850" b="1" spc="0" dirty="0">
                <a:latin typeface="Calibri"/>
                <a:cs typeface="Calibri"/>
              </a:rPr>
              <a:t>fruits. </a:t>
            </a:r>
            <a:r>
              <a:rPr sz="1850" b="1" spc="5" dirty="0">
                <a:latin typeface="Calibri"/>
                <a:cs typeface="Calibri"/>
              </a:rPr>
              <a:t>Mangoes grow </a:t>
            </a:r>
            <a:r>
              <a:rPr sz="1850" b="1" spc="0" dirty="0">
                <a:latin typeface="Calibri"/>
                <a:cs typeface="Calibri"/>
              </a:rPr>
              <a:t>well </a:t>
            </a:r>
            <a:r>
              <a:rPr sz="1850" b="1" spc="5" dirty="0">
                <a:latin typeface="Calibri"/>
                <a:cs typeface="Calibri"/>
              </a:rPr>
              <a:t>in  </a:t>
            </a:r>
            <a:r>
              <a:rPr sz="1850" b="1" spc="10" dirty="0">
                <a:latin typeface="Calibri"/>
                <a:cs typeface="Calibri"/>
              </a:rPr>
              <a:t>warm</a:t>
            </a:r>
            <a:r>
              <a:rPr sz="1850" b="1" dirty="0">
                <a:latin typeface="Calibri"/>
                <a:cs typeface="Calibri"/>
              </a:rPr>
              <a:t> </a:t>
            </a:r>
            <a:r>
              <a:rPr sz="1850" b="1" spc="5" dirty="0">
                <a:latin typeface="Calibri"/>
                <a:cs typeface="Calibri"/>
              </a:rPr>
              <a:t>countries.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5" y="2643022"/>
            <a:ext cx="4571993" cy="34543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137585"/>
            <a:ext cx="9144000" cy="382270"/>
          </a:xfrm>
          <a:custGeom>
            <a:avLst/>
            <a:gdLst/>
            <a:ahLst/>
            <a:cxnLst/>
            <a:rect l="l" t="t" r="r" b="b"/>
            <a:pathLst>
              <a:path w="9144000" h="382270">
                <a:moveTo>
                  <a:pt x="0" y="0"/>
                </a:moveTo>
                <a:lnTo>
                  <a:pt x="0" y="381876"/>
                </a:lnTo>
                <a:lnTo>
                  <a:pt x="9143998" y="381876"/>
                </a:lnTo>
                <a:lnTo>
                  <a:pt x="9143998" y="0"/>
                </a:lnTo>
                <a:lnTo>
                  <a:pt x="0" y="0"/>
                </a:lnTo>
                <a:close/>
              </a:path>
            </a:pathLst>
          </a:custGeom>
          <a:solidFill>
            <a:srgbClr val="EA8D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5299" y="6180025"/>
            <a:ext cx="287655" cy="260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b="1" spc="155" dirty="0">
                <a:latin typeface="Century Gothic"/>
                <a:cs typeface="Century Gothic"/>
              </a:rPr>
              <a:t>20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01186" y="6172377"/>
            <a:ext cx="287655" cy="260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b="1" spc="155" dirty="0">
                <a:latin typeface="Century Gothic"/>
                <a:cs typeface="Century Gothic"/>
              </a:rPr>
              <a:t>21</a:t>
            </a:r>
            <a:endParaRPr sz="155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034758"/>
            <a:ext cx="4572005" cy="40973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53545" y="4219955"/>
            <a:ext cx="3919854" cy="140208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2140"/>
              </a:lnSpc>
              <a:spcBef>
                <a:spcPts val="275"/>
              </a:spcBef>
            </a:pPr>
            <a:r>
              <a:rPr sz="1850" b="1" spc="5" dirty="0">
                <a:latin typeface="Calibri"/>
                <a:cs typeface="Calibri"/>
              </a:rPr>
              <a:t>Fruit is </a:t>
            </a:r>
            <a:r>
              <a:rPr sz="1850" b="1" spc="10" dirty="0">
                <a:latin typeface="Calibri"/>
                <a:cs typeface="Calibri"/>
              </a:rPr>
              <a:t>an </a:t>
            </a:r>
            <a:r>
              <a:rPr sz="1850" b="1" spc="5" dirty="0">
                <a:latin typeface="Calibri"/>
                <a:cs typeface="Calibri"/>
              </a:rPr>
              <a:t>important </a:t>
            </a:r>
            <a:r>
              <a:rPr sz="1850" b="1" spc="10" dirty="0">
                <a:latin typeface="Calibri"/>
                <a:cs typeface="Calibri"/>
              </a:rPr>
              <a:t>part of the </a:t>
            </a:r>
            <a:r>
              <a:rPr sz="1850" b="1" spc="5" dirty="0">
                <a:latin typeface="Calibri"/>
                <a:cs typeface="Calibri"/>
              </a:rPr>
              <a:t>world.  Fruit allows plants </a:t>
            </a:r>
            <a:r>
              <a:rPr sz="1850" b="1" spc="0" dirty="0">
                <a:latin typeface="Calibri"/>
                <a:cs typeface="Calibri"/>
              </a:rPr>
              <a:t>to make </a:t>
            </a:r>
            <a:r>
              <a:rPr sz="1850" b="1" spc="10" dirty="0">
                <a:latin typeface="Calibri"/>
                <a:cs typeface="Calibri"/>
              </a:rPr>
              <a:t>new </a:t>
            </a:r>
            <a:r>
              <a:rPr sz="1850" b="1" spc="5" dirty="0">
                <a:latin typeface="Calibri"/>
                <a:cs typeface="Calibri"/>
              </a:rPr>
              <a:t>plants.  Fruit </a:t>
            </a:r>
            <a:r>
              <a:rPr sz="1850" b="1" spc="0" dirty="0">
                <a:latin typeface="Calibri"/>
                <a:cs typeface="Calibri"/>
              </a:rPr>
              <a:t>gives </a:t>
            </a:r>
            <a:r>
              <a:rPr sz="1850" b="1" spc="10" dirty="0">
                <a:latin typeface="Calibri"/>
                <a:cs typeface="Calibri"/>
              </a:rPr>
              <a:t>us </a:t>
            </a:r>
            <a:r>
              <a:rPr sz="1850" b="1" spc="5" dirty="0">
                <a:latin typeface="Calibri"/>
                <a:cs typeface="Calibri"/>
              </a:rPr>
              <a:t>food </a:t>
            </a:r>
            <a:r>
              <a:rPr sz="1850" b="1" dirty="0">
                <a:latin typeface="Calibri"/>
                <a:cs typeface="Calibri"/>
              </a:rPr>
              <a:t>to </a:t>
            </a:r>
            <a:r>
              <a:rPr sz="1850" b="1" spc="0" dirty="0">
                <a:latin typeface="Calibri"/>
                <a:cs typeface="Calibri"/>
              </a:rPr>
              <a:t>eat. </a:t>
            </a:r>
            <a:r>
              <a:rPr sz="1850" b="1" spc="5" dirty="0">
                <a:latin typeface="Calibri"/>
                <a:cs typeface="Calibri"/>
              </a:rPr>
              <a:t>It is </a:t>
            </a:r>
            <a:r>
              <a:rPr sz="1850" b="1" spc="10" dirty="0">
                <a:latin typeface="Calibri"/>
                <a:cs typeface="Calibri"/>
              </a:rPr>
              <a:t>an  </a:t>
            </a:r>
            <a:r>
              <a:rPr sz="1850" b="1" spc="5" dirty="0">
                <a:latin typeface="Calibri"/>
                <a:cs typeface="Calibri"/>
              </a:rPr>
              <a:t>important </a:t>
            </a:r>
            <a:r>
              <a:rPr sz="1850" b="1" dirty="0">
                <a:latin typeface="Calibri"/>
                <a:cs typeface="Calibri"/>
              </a:rPr>
              <a:t>way </a:t>
            </a:r>
            <a:r>
              <a:rPr sz="1850" b="1" spc="5" dirty="0">
                <a:latin typeface="Calibri"/>
                <a:cs typeface="Calibri"/>
              </a:rPr>
              <a:t>that </a:t>
            </a:r>
            <a:r>
              <a:rPr sz="1850" b="1" spc="10" dirty="0">
                <a:latin typeface="Calibri"/>
                <a:cs typeface="Calibri"/>
              </a:rPr>
              <a:t>animals and </a:t>
            </a:r>
            <a:r>
              <a:rPr sz="1850" b="1" spc="5" dirty="0">
                <a:latin typeface="Calibri"/>
                <a:cs typeface="Calibri"/>
              </a:rPr>
              <a:t>plants  </a:t>
            </a:r>
            <a:r>
              <a:rPr sz="1850" b="1" spc="10" dirty="0">
                <a:latin typeface="Calibri"/>
                <a:cs typeface="Calibri"/>
              </a:rPr>
              <a:t>work</a:t>
            </a:r>
            <a:r>
              <a:rPr sz="1850" b="1" dirty="0">
                <a:latin typeface="Calibri"/>
                <a:cs typeface="Calibri"/>
              </a:rPr>
              <a:t> </a:t>
            </a:r>
            <a:r>
              <a:rPr sz="1850" b="1" spc="-10" dirty="0">
                <a:latin typeface="Calibri"/>
                <a:cs typeface="Calibri"/>
              </a:rPr>
              <a:t>together.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5" y="34752"/>
            <a:ext cx="4571993" cy="37760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3463" y="416676"/>
            <a:ext cx="3839210" cy="11303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2140"/>
              </a:lnSpc>
              <a:spcBef>
                <a:spcPts val="275"/>
              </a:spcBef>
            </a:pPr>
            <a:r>
              <a:rPr spc="5" dirty="0"/>
              <a:t>Sometimes </a:t>
            </a:r>
            <a:r>
              <a:rPr spc="0" dirty="0"/>
              <a:t>fruit </a:t>
            </a:r>
            <a:r>
              <a:rPr spc="5" dirty="0"/>
              <a:t>can </a:t>
            </a:r>
            <a:r>
              <a:rPr spc="0" dirty="0"/>
              <a:t>make </a:t>
            </a:r>
            <a:r>
              <a:rPr spc="10" dirty="0"/>
              <a:t>a </a:t>
            </a:r>
            <a:r>
              <a:rPr spc="5" dirty="0"/>
              <a:t>mess. </a:t>
            </a:r>
            <a:r>
              <a:rPr spc="10" dirty="0"/>
              <a:t>In  </a:t>
            </a:r>
            <a:r>
              <a:rPr spc="15" dirty="0"/>
              <a:t>some </a:t>
            </a:r>
            <a:r>
              <a:rPr spc="5" dirty="0"/>
              <a:t>countries there is </a:t>
            </a:r>
            <a:r>
              <a:rPr spc="10" dirty="0"/>
              <a:t>a special</a:t>
            </a:r>
            <a:r>
              <a:rPr spc="-75" dirty="0"/>
              <a:t> </a:t>
            </a:r>
            <a:r>
              <a:rPr spc="10" dirty="0"/>
              <a:t>party  </a:t>
            </a:r>
            <a:r>
              <a:rPr spc="5" dirty="0"/>
              <a:t>where </a:t>
            </a:r>
            <a:r>
              <a:rPr spc="10" dirty="0"/>
              <a:t>people </a:t>
            </a:r>
            <a:r>
              <a:rPr spc="5" dirty="0"/>
              <a:t>throw tomatoes </a:t>
            </a:r>
            <a:r>
              <a:rPr spc="0" dirty="0"/>
              <a:t>at </a:t>
            </a:r>
            <a:r>
              <a:rPr spc="5" dirty="0"/>
              <a:t>each  </a:t>
            </a:r>
            <a:r>
              <a:rPr spc="-15" dirty="0"/>
              <a:t>other. </a:t>
            </a:r>
            <a:r>
              <a:rPr spc="5" dirty="0"/>
              <a:t>It is called</a:t>
            </a:r>
            <a:r>
              <a:rPr spc="0" dirty="0"/>
              <a:t> </a:t>
            </a:r>
            <a:r>
              <a:rPr spc="-10" dirty="0"/>
              <a:t>Tomatina.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86951" y="268288"/>
            <a:ext cx="5669280" cy="2560320"/>
          </a:xfrm>
          <a:custGeom>
            <a:avLst/>
            <a:gdLst/>
            <a:ahLst/>
            <a:cxnLst/>
            <a:rect l="l" t="t" r="r" b="b"/>
            <a:pathLst>
              <a:path w="5669280" h="2560320">
                <a:moveTo>
                  <a:pt x="0" y="0"/>
                </a:moveTo>
                <a:lnTo>
                  <a:pt x="5669280" y="0"/>
                </a:lnTo>
                <a:lnTo>
                  <a:pt x="5669280" y="2560320"/>
                </a:lnTo>
                <a:lnTo>
                  <a:pt x="0" y="2560320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8939" y="268288"/>
            <a:ext cx="182880" cy="3887470"/>
          </a:xfrm>
          <a:custGeom>
            <a:avLst/>
            <a:gdLst/>
            <a:ahLst/>
            <a:cxnLst/>
            <a:rect l="l" t="t" r="r" b="b"/>
            <a:pathLst>
              <a:path w="182879" h="3887470">
                <a:moveTo>
                  <a:pt x="0" y="0"/>
                </a:moveTo>
                <a:lnTo>
                  <a:pt x="182879" y="0"/>
                </a:lnTo>
                <a:lnTo>
                  <a:pt x="182879" y="3886852"/>
                </a:lnTo>
                <a:lnTo>
                  <a:pt x="0" y="3886852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86951" y="1119487"/>
            <a:ext cx="5669280" cy="11125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3189" marR="288925">
              <a:lnSpc>
                <a:spcPts val="2100"/>
              </a:lnSpc>
              <a:spcBef>
                <a:spcPts val="219"/>
              </a:spcBef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our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class last week, we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looked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at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“EA” words.  What were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some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words you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came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up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with?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123189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Do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they have a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long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E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sound? Or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short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18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sound?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8713" y="3461275"/>
            <a:ext cx="7354570" cy="2707640"/>
          </a:xfrm>
          <a:custGeom>
            <a:avLst/>
            <a:gdLst/>
            <a:ahLst/>
            <a:cxnLst/>
            <a:rect l="l" t="t" r="r" b="b"/>
            <a:pathLst>
              <a:path w="7354570" h="2707640">
                <a:moveTo>
                  <a:pt x="0" y="0"/>
                </a:moveTo>
                <a:lnTo>
                  <a:pt x="7354272" y="0"/>
                </a:lnTo>
                <a:lnTo>
                  <a:pt x="7354272" y="2707608"/>
                </a:lnTo>
                <a:lnTo>
                  <a:pt x="0" y="270760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18713" y="3461275"/>
            <a:ext cx="7354570" cy="2707640"/>
          </a:xfrm>
          <a:custGeom>
            <a:avLst/>
            <a:gdLst/>
            <a:ahLst/>
            <a:cxnLst/>
            <a:rect l="l" t="t" r="r" b="b"/>
            <a:pathLst>
              <a:path w="7354570" h="2707640">
                <a:moveTo>
                  <a:pt x="0" y="0"/>
                </a:moveTo>
                <a:lnTo>
                  <a:pt x="7354272" y="0"/>
                </a:lnTo>
                <a:lnTo>
                  <a:pt x="7354272" y="2707609"/>
                </a:lnTo>
                <a:lnTo>
                  <a:pt x="0" y="270760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840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41172" y="4106420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41862" y="4106420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1172" y="4652520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41862" y="4652520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41172" y="5198620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41862" y="5198620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41172" y="5744720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41862" y="5744720"/>
            <a:ext cx="1714500" cy="0"/>
          </a:xfrm>
          <a:custGeom>
            <a:avLst/>
            <a:gdLst/>
            <a:ahLst/>
            <a:cxnLst/>
            <a:rect l="l" t="t" r="r" b="b"/>
            <a:pathLst>
              <a:path w="1714500">
                <a:moveTo>
                  <a:pt x="0" y="0"/>
                </a:moveTo>
                <a:lnTo>
                  <a:pt x="17144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4235" y="246558"/>
            <a:ext cx="1046312" cy="2972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160" y="1030779"/>
            <a:ext cx="8769925" cy="5170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95650" y="268122"/>
            <a:ext cx="1461609" cy="517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28455" y="2448895"/>
            <a:ext cx="6540500" cy="1303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800" spc="-30" dirty="0">
                <a:solidFill>
                  <a:srgbClr val="FFFFFF"/>
                </a:solidFill>
                <a:latin typeface="Century Gothic"/>
                <a:cs typeface="Century Gothic"/>
              </a:rPr>
              <a:t>Today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we </a:t>
            </a:r>
            <a:r>
              <a:rPr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are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looking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at “IE”</a:t>
            </a:r>
            <a:r>
              <a:rPr sz="2800" spc="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words.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9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What </a:t>
            </a:r>
            <a:r>
              <a:rPr sz="2800" spc="-10" dirty="0">
                <a:solidFill>
                  <a:srgbClr val="FFFFFF"/>
                </a:solidFill>
                <a:latin typeface="Century Gothic"/>
                <a:cs typeface="Century Gothic"/>
              </a:rPr>
              <a:t>are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some </a:t>
            </a:r>
            <a:r>
              <a:rPr sz="2800" spc="-5" dirty="0">
                <a:solidFill>
                  <a:srgbClr val="FFFFFF"/>
                </a:solidFill>
                <a:latin typeface="Century Gothic"/>
                <a:cs typeface="Century Gothic"/>
              </a:rPr>
              <a:t>that you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can think</a:t>
            </a:r>
            <a:r>
              <a:rPr sz="28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dirty="0">
                <a:solidFill>
                  <a:srgbClr val="FFFFFF"/>
                </a:solidFill>
                <a:latin typeface="Century Gothic"/>
                <a:cs typeface="Century Gothic"/>
              </a:rPr>
              <a:t>of?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124" y="850879"/>
            <a:ext cx="7439659" cy="99568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260"/>
              </a:spcBef>
            </a:pPr>
            <a:r>
              <a:rPr sz="3200" b="0" dirty="0">
                <a:latin typeface="Century Gothic"/>
                <a:cs typeface="Century Gothic"/>
              </a:rPr>
              <a:t>Use these </a:t>
            </a:r>
            <a:r>
              <a:rPr sz="3200" b="0" spc="-5" dirty="0">
                <a:latin typeface="Century Gothic"/>
                <a:cs typeface="Century Gothic"/>
              </a:rPr>
              <a:t>pictures </a:t>
            </a:r>
            <a:r>
              <a:rPr sz="3200" b="0" dirty="0">
                <a:latin typeface="Century Gothic"/>
                <a:cs typeface="Century Gothic"/>
              </a:rPr>
              <a:t>to help </a:t>
            </a:r>
            <a:r>
              <a:rPr sz="3200" b="0" spc="-5" dirty="0">
                <a:latin typeface="Century Gothic"/>
                <a:cs typeface="Century Gothic"/>
              </a:rPr>
              <a:t>you </a:t>
            </a:r>
            <a:r>
              <a:rPr sz="3200" b="0" dirty="0">
                <a:latin typeface="Century Gothic"/>
                <a:cs typeface="Century Gothic"/>
              </a:rPr>
              <a:t>think</a:t>
            </a:r>
            <a:r>
              <a:rPr sz="3200" b="0" spc="-70" dirty="0">
                <a:latin typeface="Century Gothic"/>
                <a:cs typeface="Century Gothic"/>
              </a:rPr>
              <a:t> </a:t>
            </a:r>
            <a:r>
              <a:rPr sz="3200" b="0" dirty="0">
                <a:latin typeface="Century Gothic"/>
                <a:cs typeface="Century Gothic"/>
              </a:rPr>
              <a:t>of  </a:t>
            </a:r>
            <a:r>
              <a:rPr sz="3200" b="0" spc="-5" dirty="0">
                <a:latin typeface="Century Gothic"/>
                <a:cs typeface="Century Gothic"/>
              </a:rPr>
              <a:t>more words!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95650" y="268122"/>
            <a:ext cx="1461609" cy="517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77734" y="2214324"/>
            <a:ext cx="1361230" cy="32749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12236" y="1514975"/>
            <a:ext cx="3417731" cy="22847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01706" y="1627873"/>
            <a:ext cx="2231356" cy="31830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9676" y="3790309"/>
            <a:ext cx="2909191" cy="30676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48916" y="268288"/>
            <a:ext cx="718185" cy="567055"/>
          </a:xfrm>
          <a:custGeom>
            <a:avLst/>
            <a:gdLst/>
            <a:ahLst/>
            <a:cxnLst/>
            <a:rect l="l" t="t" r="r" b="b"/>
            <a:pathLst>
              <a:path w="718184" h="567055">
                <a:moveTo>
                  <a:pt x="0" y="0"/>
                </a:moveTo>
                <a:lnTo>
                  <a:pt x="718073" y="0"/>
                </a:lnTo>
                <a:lnTo>
                  <a:pt x="718073" y="566928"/>
                </a:lnTo>
                <a:lnTo>
                  <a:pt x="0" y="56692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36575" y="3029117"/>
            <a:ext cx="2365679" cy="2365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065" y="124692"/>
            <a:ext cx="5802283" cy="7107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95650" y="268122"/>
            <a:ext cx="1461609" cy="5178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4161" y="258027"/>
            <a:ext cx="43173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10" dirty="0">
                <a:latin typeface="Century Gothic"/>
                <a:cs typeface="Century Gothic"/>
              </a:rPr>
              <a:t>Are </a:t>
            </a:r>
            <a:r>
              <a:rPr sz="2800" b="0" dirty="0">
                <a:latin typeface="Century Gothic"/>
                <a:cs typeface="Century Gothic"/>
              </a:rPr>
              <a:t>these </a:t>
            </a:r>
            <a:r>
              <a:rPr sz="2800" b="0" spc="-5" dirty="0">
                <a:latin typeface="Century Gothic"/>
                <a:cs typeface="Century Gothic"/>
              </a:rPr>
              <a:t>foods</a:t>
            </a:r>
            <a:r>
              <a:rPr sz="2800" b="0" spc="-30" dirty="0">
                <a:latin typeface="Century Gothic"/>
                <a:cs typeface="Century Gothic"/>
              </a:rPr>
              <a:t> </a:t>
            </a:r>
            <a:r>
              <a:rPr sz="2800" b="0" spc="-5" dirty="0">
                <a:latin typeface="Century Gothic"/>
                <a:cs typeface="Century Gothic"/>
              </a:rPr>
              <a:t>healthy?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9820" y="1060258"/>
            <a:ext cx="3417731" cy="22847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80973" y="1028899"/>
            <a:ext cx="2231355" cy="31830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31267" y="6054104"/>
            <a:ext cx="74999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990000"/>
                </a:solidFill>
                <a:latin typeface="Century Gothic"/>
                <a:cs typeface="Century Gothic"/>
              </a:rPr>
              <a:t>What sorts </a:t>
            </a:r>
            <a:r>
              <a:rPr sz="2400" b="1" spc="-5" dirty="0">
                <a:solidFill>
                  <a:srgbClr val="990000"/>
                </a:solidFill>
                <a:latin typeface="Century Gothic"/>
                <a:cs typeface="Century Gothic"/>
              </a:rPr>
              <a:t>of </a:t>
            </a:r>
            <a:r>
              <a:rPr sz="2400" b="1" dirty="0">
                <a:solidFill>
                  <a:srgbClr val="990000"/>
                </a:solidFill>
                <a:latin typeface="Century Gothic"/>
                <a:cs typeface="Century Gothic"/>
              </a:rPr>
              <a:t>foods would </a:t>
            </a:r>
            <a:r>
              <a:rPr sz="2400" b="1" spc="-5" dirty="0">
                <a:solidFill>
                  <a:srgbClr val="990000"/>
                </a:solidFill>
                <a:latin typeface="Century Gothic"/>
                <a:cs typeface="Century Gothic"/>
              </a:rPr>
              <a:t>help keep you </a:t>
            </a:r>
            <a:r>
              <a:rPr sz="2400" b="1" dirty="0">
                <a:solidFill>
                  <a:srgbClr val="990000"/>
                </a:solidFill>
                <a:latin typeface="Century Gothic"/>
                <a:cs typeface="Century Gothic"/>
              </a:rPr>
              <a:t>in</a:t>
            </a:r>
            <a:r>
              <a:rPr sz="2400" b="1" spc="-8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990000"/>
                </a:solidFill>
                <a:latin typeface="Century Gothic"/>
                <a:cs typeface="Century Gothic"/>
              </a:rPr>
              <a:t>shape?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8950" y="268288"/>
            <a:ext cx="1099185" cy="6350000"/>
          </a:xfrm>
          <a:custGeom>
            <a:avLst/>
            <a:gdLst/>
            <a:ahLst/>
            <a:cxnLst/>
            <a:rect l="l" t="t" r="r" b="b"/>
            <a:pathLst>
              <a:path w="1099184" h="6350000">
                <a:moveTo>
                  <a:pt x="0" y="0"/>
                </a:moveTo>
                <a:lnTo>
                  <a:pt x="1099073" y="0"/>
                </a:lnTo>
                <a:lnTo>
                  <a:pt x="1099073" y="6349999"/>
                </a:lnTo>
                <a:lnTo>
                  <a:pt x="0" y="63499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0588" y="879735"/>
            <a:ext cx="5972175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840"/>
              </a:lnSpc>
              <a:spcBef>
                <a:spcPts val="100"/>
              </a:spcBef>
            </a:pPr>
            <a:r>
              <a:rPr sz="2400" b="0" spc="-5" dirty="0">
                <a:latin typeface="Century Gothic"/>
                <a:cs typeface="Century Gothic"/>
              </a:rPr>
              <a:t>What have you noticed about </a:t>
            </a:r>
            <a:r>
              <a:rPr sz="2400" b="0" dirty="0">
                <a:latin typeface="Century Gothic"/>
                <a:cs typeface="Century Gothic"/>
              </a:rPr>
              <a:t>IE</a:t>
            </a:r>
            <a:r>
              <a:rPr sz="2400" b="0" spc="10" dirty="0">
                <a:latin typeface="Century Gothic"/>
                <a:cs typeface="Century Gothic"/>
              </a:rPr>
              <a:t> </a:t>
            </a:r>
            <a:r>
              <a:rPr sz="2400" b="0" spc="-5" dirty="0">
                <a:latin typeface="Century Gothic"/>
                <a:cs typeface="Century Gothic"/>
              </a:rPr>
              <a:t>words?</a:t>
            </a:r>
            <a:endParaRPr sz="2400">
              <a:latin typeface="Century Gothic"/>
              <a:cs typeface="Century Gothic"/>
            </a:endParaRPr>
          </a:p>
          <a:p>
            <a:pPr algn="ctr">
              <a:lnSpc>
                <a:spcPts val="2840"/>
              </a:lnSpc>
            </a:pPr>
            <a:r>
              <a:rPr sz="2400" b="0" spc="-5" dirty="0">
                <a:latin typeface="Century Gothic"/>
                <a:cs typeface="Century Gothic"/>
              </a:rPr>
              <a:t>Do </a:t>
            </a:r>
            <a:r>
              <a:rPr sz="2400" b="0" dirty="0">
                <a:latin typeface="Century Gothic"/>
                <a:cs typeface="Century Gothic"/>
              </a:rPr>
              <a:t>they make </a:t>
            </a:r>
            <a:r>
              <a:rPr sz="2400" b="0" spc="-5" dirty="0">
                <a:latin typeface="Century Gothic"/>
                <a:cs typeface="Century Gothic"/>
              </a:rPr>
              <a:t>different</a:t>
            </a:r>
            <a:r>
              <a:rPr sz="2400" b="0" spc="-10" dirty="0">
                <a:latin typeface="Century Gothic"/>
                <a:cs typeface="Century Gothic"/>
              </a:rPr>
              <a:t> </a:t>
            </a:r>
            <a:r>
              <a:rPr sz="2400" b="0" spc="-5" dirty="0">
                <a:latin typeface="Century Gothic"/>
                <a:cs typeface="Century Gothic"/>
              </a:rPr>
              <a:t>sounds?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89527" y="2306606"/>
            <a:ext cx="5384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entury Gothic"/>
                <a:cs typeface="Century Gothic"/>
              </a:rPr>
              <a:t>Pie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47127" y="2306606"/>
            <a:ext cx="12611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Century Gothic"/>
                <a:cs typeface="Century Gothic"/>
              </a:rPr>
              <a:t>C</a:t>
            </a:r>
            <a:r>
              <a:rPr sz="2800" spc="-5" dirty="0">
                <a:latin typeface="Century Gothic"/>
                <a:cs typeface="Century Gothic"/>
              </a:rPr>
              <a:t>o</a:t>
            </a:r>
            <a:r>
              <a:rPr sz="2800" dirty="0">
                <a:latin typeface="Century Gothic"/>
                <a:cs typeface="Century Gothic"/>
              </a:rPr>
              <a:t>okie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4493" y="5968718"/>
            <a:ext cx="6802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How do they </a:t>
            </a:r>
            <a:r>
              <a:rPr sz="1800" spc="-5" dirty="0">
                <a:latin typeface="Century Gothic"/>
                <a:cs typeface="Century Gothic"/>
              </a:rPr>
              <a:t>sound different? What </a:t>
            </a:r>
            <a:r>
              <a:rPr sz="1800" dirty="0">
                <a:latin typeface="Century Gothic"/>
                <a:cs typeface="Century Gothic"/>
              </a:rPr>
              <a:t>letter do they </a:t>
            </a:r>
            <a:r>
              <a:rPr sz="1800" spc="-5" dirty="0">
                <a:latin typeface="Century Gothic"/>
                <a:cs typeface="Century Gothic"/>
              </a:rPr>
              <a:t>sound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like?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7365" y="2796807"/>
            <a:ext cx="2774943" cy="1855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25515" y="2796807"/>
            <a:ext cx="2137492" cy="21374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8950" y="268288"/>
            <a:ext cx="1099185" cy="6350000"/>
          </a:xfrm>
          <a:custGeom>
            <a:avLst/>
            <a:gdLst/>
            <a:ahLst/>
            <a:cxnLst/>
            <a:rect l="l" t="t" r="r" b="b"/>
            <a:pathLst>
              <a:path w="1099184" h="6350000">
                <a:moveTo>
                  <a:pt x="0" y="0"/>
                </a:moveTo>
                <a:lnTo>
                  <a:pt x="1099073" y="0"/>
                </a:lnTo>
                <a:lnTo>
                  <a:pt x="1099073" y="6349999"/>
                </a:lnTo>
                <a:lnTo>
                  <a:pt x="0" y="63499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990" y="146771"/>
            <a:ext cx="7354570" cy="1682114"/>
          </a:xfrm>
          <a:custGeom>
            <a:avLst/>
            <a:gdLst/>
            <a:ahLst/>
            <a:cxnLst/>
            <a:rect l="l" t="t" r="r" b="b"/>
            <a:pathLst>
              <a:path w="7354570" h="1682114">
                <a:moveTo>
                  <a:pt x="0" y="0"/>
                </a:moveTo>
                <a:lnTo>
                  <a:pt x="7354272" y="0"/>
                </a:lnTo>
                <a:lnTo>
                  <a:pt x="7354272" y="1681664"/>
                </a:lnTo>
                <a:lnTo>
                  <a:pt x="0" y="1681664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4990" y="146771"/>
            <a:ext cx="7354570" cy="1682114"/>
          </a:xfrm>
          <a:prstGeom prst="rect">
            <a:avLst/>
          </a:prstGeom>
          <a:ln w="25399">
            <a:solidFill>
              <a:srgbClr val="840E00"/>
            </a:solidFill>
          </a:ln>
        </p:spPr>
        <p:txBody>
          <a:bodyPr vert="horz" wrap="square" lIns="0" tIns="358140" rIns="0" bIns="0" rtlCol="0">
            <a:spAutoFit/>
          </a:bodyPr>
          <a:lstStyle/>
          <a:p>
            <a:pPr marL="116839" marR="1449070">
              <a:lnSpc>
                <a:spcPts val="3800"/>
              </a:lnSpc>
              <a:spcBef>
                <a:spcPts val="2820"/>
              </a:spcBef>
            </a:pPr>
            <a:r>
              <a:rPr sz="3200" b="0" spc="-5" dirty="0">
                <a:solidFill>
                  <a:srgbClr val="FFFFFF"/>
                </a:solidFill>
                <a:latin typeface="Century Gothic"/>
                <a:cs typeface="Century Gothic"/>
              </a:rPr>
              <a:t>Let’s use </a:t>
            </a:r>
            <a:r>
              <a:rPr sz="3200" b="0" dirty="0">
                <a:solidFill>
                  <a:srgbClr val="FFFFFF"/>
                </a:solidFill>
                <a:latin typeface="Century Gothic"/>
                <a:cs typeface="Century Gothic"/>
              </a:rPr>
              <a:t>some </a:t>
            </a:r>
            <a:r>
              <a:rPr sz="3200" b="0" spc="-5" dirty="0">
                <a:solidFill>
                  <a:srgbClr val="FFFFFF"/>
                </a:solidFill>
                <a:latin typeface="Century Gothic"/>
                <a:cs typeface="Century Gothic"/>
              </a:rPr>
              <a:t>“IE” words </a:t>
            </a:r>
            <a:r>
              <a:rPr sz="3200" b="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3200" b="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b="0" dirty="0">
                <a:solidFill>
                  <a:srgbClr val="FFFFFF"/>
                </a:solidFill>
                <a:latin typeface="Century Gothic"/>
                <a:cs typeface="Century Gothic"/>
              </a:rPr>
              <a:t>a  </a:t>
            </a:r>
            <a:r>
              <a:rPr sz="3200" b="0" spc="-5" dirty="0">
                <a:solidFill>
                  <a:srgbClr val="FFFFFF"/>
                </a:solidFill>
                <a:latin typeface="Century Gothic"/>
                <a:cs typeface="Century Gothic"/>
              </a:rPr>
              <a:t>sentence!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2291" y="2693031"/>
            <a:ext cx="7082790" cy="2310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8795" algn="l"/>
                <a:tab pos="6513195" algn="l"/>
              </a:tabLst>
            </a:pPr>
            <a:r>
              <a:rPr sz="2400" dirty="0">
                <a:latin typeface="Century Gothic"/>
                <a:cs typeface="Century Gothic"/>
              </a:rPr>
              <a:t>I like to</a:t>
            </a:r>
            <a:r>
              <a:rPr sz="2400" spc="-90" dirty="0">
                <a:latin typeface="Century Gothic"/>
                <a:cs typeface="Century Gothic"/>
              </a:rPr>
              <a:t> </a:t>
            </a:r>
            <a:r>
              <a:rPr sz="2400" spc="-5" dirty="0">
                <a:latin typeface="Century Gothic"/>
                <a:cs typeface="Century Gothic"/>
              </a:rPr>
              <a:t>eat	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	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4377690" algn="l"/>
              </a:tabLst>
            </a:pPr>
            <a:r>
              <a:rPr sz="2400" dirty="0">
                <a:latin typeface="Century Gothic"/>
                <a:cs typeface="Century Gothic"/>
              </a:rPr>
              <a:t>The</a:t>
            </a:r>
            <a:r>
              <a:rPr sz="2400" spc="-5" dirty="0">
                <a:latin typeface="Century Gothic"/>
                <a:cs typeface="Century Gothic"/>
              </a:rPr>
              <a:t> baby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	</a:t>
            </a:r>
            <a:r>
              <a:rPr sz="2400" dirty="0">
                <a:latin typeface="Century Gothic"/>
                <a:cs typeface="Century Gothic"/>
              </a:rPr>
              <a:t>every</a:t>
            </a:r>
            <a:r>
              <a:rPr sz="2400" spc="-5" dirty="0">
                <a:latin typeface="Century Gothic"/>
                <a:cs typeface="Century Gothic"/>
              </a:rPr>
              <a:t> day!</a:t>
            </a:r>
            <a:endParaRPr sz="2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4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068820" algn="l"/>
              </a:tabLst>
            </a:pPr>
            <a:r>
              <a:rPr sz="2400" spc="-5" dirty="0">
                <a:latin typeface="Century Gothic"/>
                <a:cs typeface="Century Gothic"/>
              </a:rPr>
              <a:t>My dad wears</a:t>
            </a:r>
            <a:r>
              <a:rPr sz="2400" spc="-55" dirty="0">
                <a:latin typeface="Century Gothic"/>
                <a:cs typeface="Century Gothic"/>
              </a:rPr>
              <a:t> </a:t>
            </a:r>
            <a:r>
              <a:rPr sz="2400" dirty="0">
                <a:latin typeface="Century Gothic"/>
                <a:cs typeface="Century Gothic"/>
              </a:rPr>
              <a:t>a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 	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8754" y="5583144"/>
            <a:ext cx="1159378" cy="12194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71249" y="5435075"/>
            <a:ext cx="2128573" cy="1422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34876" y="5053361"/>
            <a:ext cx="734993" cy="176831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58950" y="268288"/>
            <a:ext cx="1099185" cy="6350000"/>
          </a:xfrm>
          <a:custGeom>
            <a:avLst/>
            <a:gdLst/>
            <a:ahLst/>
            <a:cxnLst/>
            <a:rect l="l" t="t" r="r" b="b"/>
            <a:pathLst>
              <a:path w="1099184" h="6350000">
                <a:moveTo>
                  <a:pt x="0" y="0"/>
                </a:moveTo>
                <a:lnTo>
                  <a:pt x="1099073" y="0"/>
                </a:lnTo>
                <a:lnTo>
                  <a:pt x="1099073" y="6349999"/>
                </a:lnTo>
                <a:lnTo>
                  <a:pt x="0" y="6349999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2235" y="20923"/>
            <a:ext cx="4929505" cy="33045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Billy likes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to fly a kite</a:t>
            </a:r>
            <a:r>
              <a:rPr sz="3600" spc="-5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to 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keep active. </a:t>
            </a:r>
            <a:r>
              <a:rPr sz="3600" spc="-25" dirty="0">
                <a:solidFill>
                  <a:srgbClr val="990000"/>
                </a:solidFill>
                <a:latin typeface="Century Gothic"/>
                <a:cs typeface="Century Gothic"/>
              </a:rPr>
              <a:t>Write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a  sentence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about</a:t>
            </a:r>
            <a:r>
              <a:rPr sz="3600" spc="-4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Billy.</a:t>
            </a:r>
            <a:endParaRPr sz="36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00">
              <a:latin typeface="Times New Roman"/>
              <a:cs typeface="Times New Roman"/>
            </a:endParaRPr>
          </a:p>
          <a:p>
            <a:pPr marL="12700" marR="1755775">
              <a:lnSpc>
                <a:spcPts val="4300"/>
              </a:lnSpc>
            </a:pP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Start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it like</a:t>
            </a:r>
            <a:r>
              <a:rPr sz="3600" spc="-85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dirty="0">
                <a:solidFill>
                  <a:srgbClr val="990000"/>
                </a:solidFill>
                <a:latin typeface="Century Gothic"/>
                <a:cs typeface="Century Gothic"/>
              </a:rPr>
              <a:t>this: 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Billy</a:t>
            </a:r>
            <a:r>
              <a:rPr sz="3600" spc="-10" dirty="0">
                <a:solidFill>
                  <a:srgbClr val="990000"/>
                </a:solidFill>
                <a:latin typeface="Century Gothic"/>
                <a:cs typeface="Century Gothic"/>
              </a:rPr>
              <a:t> 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fl</a:t>
            </a:r>
            <a:r>
              <a:rPr sz="3600" u="heavy" spc="-5" dirty="0">
                <a:solidFill>
                  <a:srgbClr val="990000"/>
                </a:solidFill>
                <a:uFill>
                  <a:solidFill>
                    <a:srgbClr val="AB1500"/>
                  </a:solidFill>
                </a:uFill>
                <a:latin typeface="Century Gothic"/>
                <a:cs typeface="Century Gothic"/>
              </a:rPr>
              <a:t>ie</a:t>
            </a:r>
            <a:r>
              <a:rPr sz="3600" spc="-5" dirty="0">
                <a:solidFill>
                  <a:srgbClr val="990000"/>
                </a:solidFill>
                <a:latin typeface="Century Gothic"/>
                <a:cs typeface="Century Gothic"/>
              </a:rPr>
              <a:t>s</a:t>
            </a:r>
            <a:r>
              <a:rPr sz="3600" spc="-5" dirty="0">
                <a:solidFill>
                  <a:srgbClr val="AB1500"/>
                </a:solidFill>
                <a:latin typeface="Century Gothic"/>
                <a:cs typeface="Century Gothic"/>
              </a:rPr>
              <a:t>…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47199" y="228286"/>
            <a:ext cx="1550436" cy="589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885" y="4109070"/>
            <a:ext cx="7189470" cy="1941830"/>
          </a:xfrm>
          <a:custGeom>
            <a:avLst/>
            <a:gdLst/>
            <a:ahLst/>
            <a:cxnLst/>
            <a:rect l="l" t="t" r="r" b="b"/>
            <a:pathLst>
              <a:path w="7189470" h="1941829">
                <a:moveTo>
                  <a:pt x="0" y="0"/>
                </a:moveTo>
                <a:lnTo>
                  <a:pt x="7189256" y="0"/>
                </a:lnTo>
                <a:lnTo>
                  <a:pt x="7189256" y="1941808"/>
                </a:lnTo>
                <a:lnTo>
                  <a:pt x="0" y="1941808"/>
                </a:lnTo>
                <a:lnTo>
                  <a:pt x="0" y="0"/>
                </a:lnTo>
                <a:close/>
              </a:path>
            </a:pathLst>
          </a:custGeom>
          <a:solidFill>
            <a:srgbClr val="AB1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885" y="4109071"/>
            <a:ext cx="7189470" cy="1941830"/>
          </a:xfrm>
          <a:custGeom>
            <a:avLst/>
            <a:gdLst/>
            <a:ahLst/>
            <a:cxnLst/>
            <a:rect l="l" t="t" r="r" b="b"/>
            <a:pathLst>
              <a:path w="7189470" h="1941829">
                <a:moveTo>
                  <a:pt x="0" y="0"/>
                </a:moveTo>
                <a:lnTo>
                  <a:pt x="7189255" y="0"/>
                </a:lnTo>
                <a:lnTo>
                  <a:pt x="7189255" y="1941808"/>
                </a:lnTo>
                <a:lnTo>
                  <a:pt x="0" y="194180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840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3169" y="4643095"/>
            <a:ext cx="6972300" cy="0"/>
          </a:xfrm>
          <a:custGeom>
            <a:avLst/>
            <a:gdLst/>
            <a:ahLst/>
            <a:cxnLst/>
            <a:rect l="l" t="t" r="r" b="b"/>
            <a:pathLst>
              <a:path w="6972300">
                <a:moveTo>
                  <a:pt x="0" y="0"/>
                </a:moveTo>
                <a:lnTo>
                  <a:pt x="69722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3169" y="5189194"/>
            <a:ext cx="6972300" cy="0"/>
          </a:xfrm>
          <a:custGeom>
            <a:avLst/>
            <a:gdLst/>
            <a:ahLst/>
            <a:cxnLst/>
            <a:rect l="l" t="t" r="r" b="b"/>
            <a:pathLst>
              <a:path w="6972300">
                <a:moveTo>
                  <a:pt x="0" y="0"/>
                </a:moveTo>
                <a:lnTo>
                  <a:pt x="69722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3169" y="5735296"/>
            <a:ext cx="6972300" cy="0"/>
          </a:xfrm>
          <a:custGeom>
            <a:avLst/>
            <a:gdLst/>
            <a:ahLst/>
            <a:cxnLst/>
            <a:rect l="l" t="t" r="r" b="b"/>
            <a:pathLst>
              <a:path w="6972300">
                <a:moveTo>
                  <a:pt x="0" y="0"/>
                </a:moveTo>
                <a:lnTo>
                  <a:pt x="6972299" y="0"/>
                </a:lnTo>
              </a:path>
            </a:pathLst>
          </a:custGeom>
          <a:ln w="11430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13873" y="1381333"/>
            <a:ext cx="4726222" cy="4783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"/>
  <p:tag name="ISPRING_ULTRA_SCORM_COURSE_ID" val="1596F607-336C-4A63-8F2F-AEC515C5BBA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Beth\eslao-nc\stage-1\unit-6\lesson-6-3"/>
  <p:tag name="ISPRING_PRESENTATION_TITLE" val="ESLAO-6-3-Slides-Student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646</Words>
  <Application>Microsoft Office PowerPoint</Application>
  <PresentationFormat>On-screen Show (4:3)</PresentationFormat>
  <Paragraphs>100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Office Theme</vt:lpstr>
      <vt:lpstr>PowerPoint Presentation</vt:lpstr>
      <vt:lpstr>What will we be learning  about?</vt:lpstr>
      <vt:lpstr>PowerPoint Presentation</vt:lpstr>
      <vt:lpstr>PowerPoint Presentation</vt:lpstr>
      <vt:lpstr>Use these pictures to help you think of  more words!</vt:lpstr>
      <vt:lpstr>Are these foods healthy?</vt:lpstr>
      <vt:lpstr>What have you noticed about IE words? Do they make different sounds?</vt:lpstr>
      <vt:lpstr>Let’s use some “IE” words in a  sentence!</vt:lpstr>
      <vt:lpstr>PowerPoint Presentation</vt:lpstr>
      <vt:lpstr>Try it again. We are going to  write about Lucy. She ties  her shoes before she goes  for a run.</vt:lpstr>
      <vt:lpstr>PowerPoint Presentation</vt:lpstr>
      <vt:lpstr>Review: When using a  regular verb in the past  tense, what do we add to  it?</vt:lpstr>
      <vt:lpstr>Past Tense: Irregular Verbs</vt:lpstr>
      <vt:lpstr>There are no rules for these words,  we simply must remember how to  use them in the past tense.</vt:lpstr>
      <vt:lpstr>Try to use them in a sentence.</vt:lpstr>
      <vt:lpstr>Write your own sentence using an  irregular verb.</vt:lpstr>
      <vt:lpstr>PowerPoint Presentation</vt:lpstr>
      <vt:lpstr>Fruit grows on plants all over the world.  Different fruits come from different  countries. These are apricots from  Armenia.</vt:lpstr>
      <vt:lpstr>Fruits and vegetables are different. Fruits  have seeds but vegetables don’t. Some  seeds are very big, like in a peach. Some  seeds are tiny, like in a kiwi.</vt:lpstr>
      <vt:lpstr>Some countries can grow more fruit than</vt:lpstr>
      <vt:lpstr>Sometimes fruit can make a mess. In  some countries there is a special party  where people throw tomatoes at each  other. It is called Tomatina.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ESLAO-6-3-Slides-Student</dc:title>
  <cp:lastModifiedBy>Lakshmi Priya</cp:lastModifiedBy>
  <cp:revision>2</cp:revision>
  <dcterms:created xsi:type="dcterms:W3CDTF">2018-06-26T15:04:17Z</dcterms:created>
  <dcterms:modified xsi:type="dcterms:W3CDTF">2018-06-26T15:06:03Z</dcterms:modified>
</cp:coreProperties>
</file>