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444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A8CC3-F535-4174-9C33-2B1129A7AD81}" type="datetimeFigureOut">
              <a:rPr lang="en-CA" smtClean="0"/>
              <a:t>2018-06-26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E1DC7-A9B2-4042-BADB-EEEF3EE3A8E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2415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77280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83715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7737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72926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55752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63141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9496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07279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79889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1190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5849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6145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206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6245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8271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1083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5229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E1DC7-A9B2-4042-BADB-EEEF3EE3A8E8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9867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58683" y="268224"/>
            <a:ext cx="1099185" cy="6350635"/>
          </a:xfrm>
          <a:custGeom>
            <a:avLst/>
            <a:gdLst/>
            <a:ahLst/>
            <a:cxnLst/>
            <a:rect l="l" t="t" r="r" b="b"/>
            <a:pathLst>
              <a:path w="1099184" h="6350634">
                <a:moveTo>
                  <a:pt x="0" y="6350508"/>
                </a:moveTo>
                <a:lnTo>
                  <a:pt x="1098803" y="6350508"/>
                </a:lnTo>
                <a:lnTo>
                  <a:pt x="1098803" y="0"/>
                </a:lnTo>
                <a:lnTo>
                  <a:pt x="0" y="0"/>
                </a:lnTo>
                <a:lnTo>
                  <a:pt x="0" y="6350508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99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600" b="0" i="0" u="heavy">
                <a:solidFill>
                  <a:srgbClr val="99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99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rgbClr val="99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5991" y="275081"/>
            <a:ext cx="4170045" cy="2128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rgbClr val="99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08608" y="1393393"/>
            <a:ext cx="4807585" cy="2151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 u="heavy">
                <a:solidFill>
                  <a:srgbClr val="99000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jpg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13" Type="http://schemas.openxmlformats.org/officeDocument/2006/relationships/image" Target="../media/image17.png"/><Relationship Id="rId3" Type="http://schemas.openxmlformats.org/officeDocument/2006/relationships/image" Target="../media/image4.jpg"/><Relationship Id="rId7" Type="http://schemas.openxmlformats.org/officeDocument/2006/relationships/image" Target="../media/image11.jp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11" Type="http://schemas.openxmlformats.org/officeDocument/2006/relationships/image" Target="../media/image15.jp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jpg"/><Relationship Id="rId4" Type="http://schemas.openxmlformats.org/officeDocument/2006/relationships/image" Target="../media/image8.jpg"/><Relationship Id="rId9" Type="http://schemas.openxmlformats.org/officeDocument/2006/relationships/image" Target="../media/image13.png"/><Relationship Id="rId14" Type="http://schemas.openxmlformats.org/officeDocument/2006/relationships/image" Target="../media/image1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g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5.jpg"/><Relationship Id="rId7" Type="http://schemas.openxmlformats.org/officeDocument/2006/relationships/image" Target="../media/image2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jpg"/><Relationship Id="rId5" Type="http://schemas.openxmlformats.org/officeDocument/2006/relationships/image" Target="../media/image27.jpg"/><Relationship Id="rId4" Type="http://schemas.openxmlformats.org/officeDocument/2006/relationships/image" Target="../media/image2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g"/><Relationship Id="rId5" Type="http://schemas.openxmlformats.org/officeDocument/2006/relationships/image" Target="../media/image7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86683" y="268224"/>
            <a:ext cx="5669280" cy="3900170"/>
          </a:xfrm>
          <a:custGeom>
            <a:avLst/>
            <a:gdLst/>
            <a:ahLst/>
            <a:cxnLst/>
            <a:rect l="l" t="t" r="r" b="b"/>
            <a:pathLst>
              <a:path w="5669280" h="3900170">
                <a:moveTo>
                  <a:pt x="0" y="3899916"/>
                </a:moveTo>
                <a:lnTo>
                  <a:pt x="5669280" y="3899916"/>
                </a:lnTo>
                <a:lnTo>
                  <a:pt x="5669280" y="0"/>
                </a:lnTo>
                <a:lnTo>
                  <a:pt x="0" y="0"/>
                </a:lnTo>
                <a:lnTo>
                  <a:pt x="0" y="3899916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8224" y="268224"/>
            <a:ext cx="182880" cy="3886200"/>
          </a:xfrm>
          <a:custGeom>
            <a:avLst/>
            <a:gdLst/>
            <a:ahLst/>
            <a:cxnLst/>
            <a:rect l="l" t="t" r="r" b="b"/>
            <a:pathLst>
              <a:path w="182879" h="3886200">
                <a:moveTo>
                  <a:pt x="0" y="3886200"/>
                </a:moveTo>
                <a:lnTo>
                  <a:pt x="182880" y="3886200"/>
                </a:lnTo>
                <a:lnTo>
                  <a:pt x="182880" y="0"/>
                </a:lnTo>
                <a:lnTo>
                  <a:pt x="0" y="0"/>
                </a:lnTo>
                <a:lnTo>
                  <a:pt x="0" y="3886200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79775" y="4207612"/>
            <a:ext cx="5037455" cy="1348740"/>
          </a:xfrm>
          <a:prstGeom prst="rect">
            <a:avLst/>
          </a:prstGeom>
        </p:spPr>
        <p:txBody>
          <a:bodyPr vert="horz" wrap="square" lIns="0" tIns="2933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10"/>
              </a:spcBef>
            </a:pPr>
            <a:r>
              <a:rPr sz="4600" b="1" spc="-10" dirty="0">
                <a:solidFill>
                  <a:srgbClr val="990000"/>
                </a:solidFill>
                <a:latin typeface="Century Gothic"/>
                <a:cs typeface="Century Gothic"/>
              </a:rPr>
              <a:t>Keeping </a:t>
            </a:r>
            <a:r>
              <a:rPr sz="4600" b="1" spc="-5" dirty="0">
                <a:solidFill>
                  <a:srgbClr val="990000"/>
                </a:solidFill>
                <a:latin typeface="Century Gothic"/>
                <a:cs typeface="Century Gothic"/>
              </a:rPr>
              <a:t>In</a:t>
            </a:r>
            <a:r>
              <a:rPr sz="4600" b="1" spc="-20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4600" b="1" spc="-10" dirty="0">
                <a:solidFill>
                  <a:srgbClr val="990000"/>
                </a:solidFill>
                <a:latin typeface="Century Gothic"/>
                <a:cs typeface="Century Gothic"/>
              </a:rPr>
              <a:t>Shape</a:t>
            </a:r>
            <a:endParaRPr sz="4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1600" spc="-10" dirty="0">
                <a:solidFill>
                  <a:srgbClr val="333333"/>
                </a:solidFill>
                <a:latin typeface="Century Gothic"/>
                <a:cs typeface="Century Gothic"/>
              </a:rPr>
              <a:t>Unit </a:t>
            </a:r>
            <a:r>
              <a:rPr sz="1600" spc="-5" dirty="0">
                <a:solidFill>
                  <a:srgbClr val="333333"/>
                </a:solidFill>
                <a:latin typeface="Century Gothic"/>
                <a:cs typeface="Century Gothic"/>
              </a:rPr>
              <a:t>6: Lesson</a:t>
            </a:r>
            <a:r>
              <a:rPr sz="1600" spc="1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33333"/>
                </a:solidFill>
                <a:latin typeface="Century Gothic"/>
                <a:cs typeface="Century Gothic"/>
              </a:rPr>
              <a:t>4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30351" y="179831"/>
            <a:ext cx="2328672" cy="26532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3795" y="5257800"/>
            <a:ext cx="7717535" cy="160019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7600" y="816863"/>
            <a:ext cx="5015484" cy="230886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4454" y="349758"/>
            <a:ext cx="481393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Predicting</a:t>
            </a:r>
            <a:r>
              <a:rPr spc="-25" dirty="0"/>
              <a:t> </a:t>
            </a:r>
            <a:r>
              <a:rPr spc="-10" dirty="0"/>
              <a:t>Events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8436" y="1718817"/>
            <a:ext cx="449072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333333"/>
                </a:solidFill>
                <a:latin typeface="Century Gothic"/>
                <a:cs typeface="Century Gothic"/>
              </a:rPr>
              <a:t>What </a:t>
            </a:r>
            <a:r>
              <a:rPr sz="2400" b="1" spc="-5" dirty="0">
                <a:solidFill>
                  <a:srgbClr val="333333"/>
                </a:solidFill>
                <a:latin typeface="Century Gothic"/>
                <a:cs typeface="Century Gothic"/>
              </a:rPr>
              <a:t>do you </a:t>
            </a:r>
            <a:r>
              <a:rPr sz="2400" b="1" dirty="0">
                <a:solidFill>
                  <a:srgbClr val="333333"/>
                </a:solidFill>
                <a:latin typeface="Century Gothic"/>
                <a:cs typeface="Century Gothic"/>
              </a:rPr>
              <a:t>think will</a:t>
            </a:r>
            <a:r>
              <a:rPr sz="2400" b="1" spc="-7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333333"/>
                </a:solidFill>
                <a:latin typeface="Century Gothic"/>
                <a:cs typeface="Century Gothic"/>
              </a:rPr>
              <a:t>happen  next </a:t>
            </a:r>
            <a:r>
              <a:rPr sz="2400" b="1" dirty="0">
                <a:solidFill>
                  <a:srgbClr val="333333"/>
                </a:solidFill>
                <a:latin typeface="Century Gothic"/>
                <a:cs typeface="Century Gothic"/>
              </a:rPr>
              <a:t>in this </a:t>
            </a:r>
            <a:r>
              <a:rPr sz="2400" b="1" spc="-5" dirty="0">
                <a:solidFill>
                  <a:srgbClr val="333333"/>
                </a:solidFill>
                <a:latin typeface="Century Gothic"/>
                <a:cs typeface="Century Gothic"/>
              </a:rPr>
              <a:t>photo? </a:t>
            </a:r>
            <a:r>
              <a:rPr sz="2400" b="1" dirty="0">
                <a:solidFill>
                  <a:srgbClr val="333333"/>
                </a:solidFill>
                <a:latin typeface="Century Gothic"/>
                <a:cs typeface="Century Gothic"/>
              </a:rPr>
              <a:t>Write </a:t>
            </a:r>
            <a:r>
              <a:rPr sz="2400" b="1" spc="-5" dirty="0">
                <a:solidFill>
                  <a:srgbClr val="333333"/>
                </a:solidFill>
                <a:latin typeface="Century Gothic"/>
                <a:cs typeface="Century Gothic"/>
              </a:rPr>
              <a:t>one  </a:t>
            </a:r>
            <a:r>
              <a:rPr sz="2400" b="1" dirty="0">
                <a:solidFill>
                  <a:srgbClr val="333333"/>
                </a:solidFill>
                <a:latin typeface="Century Gothic"/>
                <a:cs typeface="Century Gothic"/>
              </a:rPr>
              <a:t>sentence </a:t>
            </a:r>
            <a:r>
              <a:rPr sz="2400" b="1" spc="-5" dirty="0">
                <a:solidFill>
                  <a:srgbClr val="333333"/>
                </a:solidFill>
                <a:latin typeface="Century Gothic"/>
                <a:cs typeface="Century Gothic"/>
              </a:rPr>
              <a:t>and </a:t>
            </a:r>
            <a:r>
              <a:rPr sz="2400" b="1" dirty="0">
                <a:solidFill>
                  <a:srgbClr val="333333"/>
                </a:solidFill>
                <a:latin typeface="Century Gothic"/>
                <a:cs typeface="Century Gothic"/>
              </a:rPr>
              <a:t>share what </a:t>
            </a:r>
            <a:r>
              <a:rPr sz="2400" b="1" spc="-5" dirty="0">
                <a:solidFill>
                  <a:srgbClr val="333333"/>
                </a:solidFill>
                <a:latin typeface="Century Gothic"/>
                <a:cs typeface="Century Gothic"/>
              </a:rPr>
              <a:t>you  </a:t>
            </a:r>
            <a:r>
              <a:rPr sz="2400" b="1" dirty="0">
                <a:solidFill>
                  <a:srgbClr val="333333"/>
                </a:solidFill>
                <a:latin typeface="Century Gothic"/>
                <a:cs typeface="Century Gothic"/>
              </a:rPr>
              <a:t>think </a:t>
            </a:r>
            <a:r>
              <a:rPr sz="2400" b="1" spc="-5" dirty="0">
                <a:solidFill>
                  <a:srgbClr val="333333"/>
                </a:solidFill>
                <a:latin typeface="Century Gothic"/>
                <a:cs typeface="Century Gothic"/>
              </a:rPr>
              <a:t>with</a:t>
            </a:r>
            <a:r>
              <a:rPr sz="2400" b="1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333333"/>
                </a:solidFill>
                <a:latin typeface="Century Gothic"/>
                <a:cs typeface="Century Gothic"/>
              </a:rPr>
              <a:t>us.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22007" y="228600"/>
            <a:ext cx="1549907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8808" y="3454908"/>
            <a:ext cx="4765548" cy="31775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3096" y="0"/>
            <a:ext cx="4709795" cy="1427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Century Gothic"/>
                <a:cs typeface="Century Gothic"/>
              </a:rPr>
              <a:t>Now </a:t>
            </a:r>
            <a:r>
              <a:rPr b="0" spc="-10" dirty="0">
                <a:latin typeface="Century Gothic"/>
                <a:cs typeface="Century Gothic"/>
              </a:rPr>
              <a:t>let’s look</a:t>
            </a:r>
            <a:r>
              <a:rPr b="0" spc="-15" dirty="0">
                <a:latin typeface="Century Gothic"/>
                <a:cs typeface="Century Gothic"/>
              </a:rPr>
              <a:t> </a:t>
            </a:r>
            <a:r>
              <a:rPr b="0" spc="-10" dirty="0">
                <a:latin typeface="Century Gothic"/>
                <a:cs typeface="Century Gothic"/>
              </a:rPr>
              <a:t>at</a:t>
            </a:r>
          </a:p>
          <a:p>
            <a:pPr marL="1774189">
              <a:lnSpc>
                <a:spcPct val="100000"/>
              </a:lnSpc>
              <a:spcBef>
                <a:spcPts val="5"/>
              </a:spcBef>
            </a:pPr>
            <a:r>
              <a:rPr b="0" spc="-10" dirty="0">
                <a:latin typeface="Century Gothic"/>
                <a:cs typeface="Century Gothic"/>
              </a:rPr>
              <a:t>past</a:t>
            </a:r>
            <a:r>
              <a:rPr b="0" spc="-80" dirty="0">
                <a:latin typeface="Century Gothic"/>
                <a:cs typeface="Century Gothic"/>
              </a:rPr>
              <a:t> </a:t>
            </a:r>
            <a:r>
              <a:rPr b="0" spc="-5" dirty="0">
                <a:latin typeface="Century Gothic"/>
                <a:cs typeface="Century Gothic"/>
              </a:rPr>
              <a:t>tense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382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irregular</a:t>
            </a:r>
            <a:r>
              <a:rPr spc="-50" dirty="0"/>
              <a:t> </a:t>
            </a:r>
            <a:r>
              <a:rPr spc="-10" dirty="0"/>
              <a:t>verbs</a:t>
            </a:r>
          </a:p>
          <a:p>
            <a:pPr marL="12700" marR="5080" indent="1197610">
              <a:lnSpc>
                <a:spcPct val="100000"/>
              </a:lnSpc>
              <a:spcBef>
                <a:spcPts val="2580"/>
              </a:spcBef>
            </a:pPr>
            <a:r>
              <a:rPr sz="2400" b="1" u="none" spc="-5" dirty="0">
                <a:solidFill>
                  <a:srgbClr val="333333"/>
                </a:solidFill>
                <a:latin typeface="Century Gothic"/>
                <a:cs typeface="Century Gothic"/>
              </a:rPr>
              <a:t>Do you </a:t>
            </a:r>
            <a:r>
              <a:rPr sz="2400" b="1" u="none" dirty="0">
                <a:solidFill>
                  <a:srgbClr val="333333"/>
                </a:solidFill>
                <a:latin typeface="Century Gothic"/>
                <a:cs typeface="Century Gothic"/>
              </a:rPr>
              <a:t>remember</a:t>
            </a:r>
            <a:r>
              <a:rPr sz="2400" b="1" u="none" spc="-10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b="1" u="none" dirty="0">
                <a:solidFill>
                  <a:srgbClr val="333333"/>
                </a:solidFill>
                <a:latin typeface="Century Gothic"/>
                <a:cs typeface="Century Gothic"/>
              </a:rPr>
              <a:t>some  irregular </a:t>
            </a:r>
            <a:r>
              <a:rPr sz="2400" b="1" u="none" spc="-5" dirty="0">
                <a:solidFill>
                  <a:srgbClr val="333333"/>
                </a:solidFill>
                <a:latin typeface="Century Gothic"/>
                <a:cs typeface="Century Gothic"/>
              </a:rPr>
              <a:t>verbs </a:t>
            </a:r>
            <a:r>
              <a:rPr sz="2400" b="1" u="none" dirty="0">
                <a:solidFill>
                  <a:srgbClr val="333333"/>
                </a:solidFill>
                <a:latin typeface="Century Gothic"/>
                <a:cs typeface="Century Gothic"/>
              </a:rPr>
              <a:t>we talked</a:t>
            </a:r>
            <a:r>
              <a:rPr sz="2400" b="1" u="none" spc="-8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b="1" u="none" spc="-5" dirty="0">
                <a:solidFill>
                  <a:srgbClr val="333333"/>
                </a:solidFill>
                <a:latin typeface="Century Gothic"/>
                <a:cs typeface="Century Gothic"/>
              </a:rPr>
              <a:t>about?</a:t>
            </a:r>
            <a:endParaRPr sz="2400">
              <a:latin typeface="Century Gothic"/>
              <a:cs typeface="Century Gothic"/>
            </a:endParaRPr>
          </a:p>
          <a:p>
            <a:pPr marL="2170430">
              <a:lnSpc>
                <a:spcPct val="100000"/>
              </a:lnSpc>
            </a:pPr>
            <a:r>
              <a:rPr sz="2400" b="1" u="none" dirty="0">
                <a:solidFill>
                  <a:srgbClr val="333333"/>
                </a:solidFill>
                <a:latin typeface="Century Gothic"/>
                <a:cs typeface="Century Gothic"/>
              </a:rPr>
              <a:t>Type them</a:t>
            </a:r>
            <a:r>
              <a:rPr sz="2400" b="1" u="none" spc="-9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b="1" u="none" spc="-5" dirty="0">
                <a:solidFill>
                  <a:srgbClr val="333333"/>
                </a:solidFill>
                <a:latin typeface="Century Gothic"/>
                <a:cs typeface="Century Gothic"/>
              </a:rPr>
              <a:t>below.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22007" y="228600"/>
            <a:ext cx="1549907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99403" y="4677155"/>
            <a:ext cx="2572511" cy="11841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1291" y="3723132"/>
            <a:ext cx="5266182" cy="25199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48828" y="268224"/>
            <a:ext cx="718185" cy="1645920"/>
          </a:xfrm>
          <a:custGeom>
            <a:avLst/>
            <a:gdLst/>
            <a:ahLst/>
            <a:cxnLst/>
            <a:rect l="l" t="t" r="r" b="b"/>
            <a:pathLst>
              <a:path w="718184" h="1645920">
                <a:moveTo>
                  <a:pt x="0" y="1645920"/>
                </a:moveTo>
                <a:lnTo>
                  <a:pt x="717803" y="1645920"/>
                </a:lnTo>
                <a:lnTo>
                  <a:pt x="717803" y="0"/>
                </a:lnTo>
                <a:lnTo>
                  <a:pt x="0" y="0"/>
                </a:lnTo>
                <a:lnTo>
                  <a:pt x="0" y="1645920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015" y="513587"/>
            <a:ext cx="7703058" cy="14592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05914" y="886206"/>
            <a:ext cx="374840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FFFFFF"/>
                </a:solidFill>
              </a:rPr>
              <a:t>Let’s</a:t>
            </a:r>
            <a:r>
              <a:rPr sz="4400" spc="-90" dirty="0">
                <a:solidFill>
                  <a:srgbClr val="FFFFFF"/>
                </a:solidFill>
              </a:rPr>
              <a:t> </a:t>
            </a:r>
            <a:r>
              <a:rPr sz="4400" spc="-5" dirty="0">
                <a:solidFill>
                  <a:srgbClr val="FFFFFF"/>
                </a:solidFill>
              </a:rPr>
              <a:t>Practice!</a:t>
            </a:r>
            <a:endParaRPr sz="4400"/>
          </a:p>
        </p:txBody>
      </p:sp>
      <p:sp>
        <p:nvSpPr>
          <p:cNvPr id="5" name="object 5"/>
          <p:cNvSpPr/>
          <p:nvPr/>
        </p:nvSpPr>
        <p:spPr>
          <a:xfrm>
            <a:off x="6446520" y="228600"/>
            <a:ext cx="1551431" cy="5897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16509" y="2159889"/>
            <a:ext cx="883348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10990" algn="l"/>
              </a:tabLst>
            </a:pPr>
            <a:r>
              <a:rPr sz="2400" dirty="0">
                <a:latin typeface="Century Gothic"/>
                <a:cs typeface="Century Gothic"/>
              </a:rPr>
              <a:t>I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(eat)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	</a:t>
            </a:r>
            <a:r>
              <a:rPr sz="2400" dirty="0">
                <a:latin typeface="Century Gothic"/>
                <a:cs typeface="Century Gothic"/>
              </a:rPr>
              <a:t>a healthy dinner</a:t>
            </a:r>
            <a:r>
              <a:rPr sz="2400" spc="-70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yesterday.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25"/>
              </a:spcBef>
              <a:tabLst>
                <a:tab pos="4168775" algn="l"/>
              </a:tabLst>
            </a:pPr>
            <a:r>
              <a:rPr sz="2400" dirty="0">
                <a:latin typeface="Century Gothic"/>
                <a:cs typeface="Century Gothic"/>
              </a:rPr>
              <a:t>I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(swim)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	</a:t>
            </a:r>
            <a:r>
              <a:rPr sz="2400" dirty="0">
                <a:latin typeface="Century Gothic"/>
                <a:cs typeface="Century Gothic"/>
              </a:rPr>
              <a:t>from one side of the </a:t>
            </a:r>
            <a:r>
              <a:rPr sz="2400" spc="-5" dirty="0">
                <a:latin typeface="Century Gothic"/>
                <a:cs typeface="Century Gothic"/>
              </a:rPr>
              <a:t>pool</a:t>
            </a:r>
            <a:r>
              <a:rPr sz="2400" spc="-65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to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entury Gothic"/>
                <a:cs typeface="Century Gothic"/>
              </a:rPr>
              <a:t>the</a:t>
            </a:r>
            <a:r>
              <a:rPr sz="2400" spc="-5" dirty="0">
                <a:latin typeface="Century Gothic"/>
                <a:cs typeface="Century Gothic"/>
              </a:rPr>
              <a:t> other.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30"/>
              </a:spcBef>
              <a:tabLst>
                <a:tab pos="4219575" algn="l"/>
              </a:tabLst>
            </a:pPr>
            <a:r>
              <a:rPr sz="2400" dirty="0">
                <a:latin typeface="Century Gothic"/>
                <a:cs typeface="Century Gothic"/>
              </a:rPr>
              <a:t>I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(run)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	</a:t>
            </a:r>
            <a:r>
              <a:rPr sz="2400" spc="-5" dirty="0">
                <a:latin typeface="Century Gothic"/>
                <a:cs typeface="Century Gothic"/>
              </a:rPr>
              <a:t>all </a:t>
            </a:r>
            <a:r>
              <a:rPr sz="2400" dirty="0">
                <a:latin typeface="Century Gothic"/>
                <a:cs typeface="Century Gothic"/>
              </a:rPr>
              <a:t>the </a:t>
            </a:r>
            <a:r>
              <a:rPr sz="2400" spc="-10" dirty="0">
                <a:latin typeface="Century Gothic"/>
                <a:cs typeface="Century Gothic"/>
              </a:rPr>
              <a:t>way </a:t>
            </a:r>
            <a:r>
              <a:rPr sz="2400" dirty="0">
                <a:latin typeface="Century Gothic"/>
                <a:cs typeface="Century Gothic"/>
              </a:rPr>
              <a:t>to </a:t>
            </a:r>
            <a:r>
              <a:rPr sz="2400" spc="-5" dirty="0">
                <a:latin typeface="Century Gothic"/>
                <a:cs typeface="Century Gothic"/>
              </a:rPr>
              <a:t>school</a:t>
            </a:r>
            <a:r>
              <a:rPr sz="2400" spc="-25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this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entury Gothic"/>
                <a:cs typeface="Century Gothic"/>
              </a:rPr>
              <a:t>morning.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30"/>
              </a:spcBef>
              <a:tabLst>
                <a:tab pos="4182745" algn="l"/>
              </a:tabLst>
            </a:pPr>
            <a:r>
              <a:rPr sz="2400" dirty="0">
                <a:latin typeface="Century Gothic"/>
                <a:cs typeface="Century Gothic"/>
              </a:rPr>
              <a:t>I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(speak)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	</a:t>
            </a:r>
            <a:r>
              <a:rPr sz="2400" spc="0" dirty="0">
                <a:latin typeface="Century Gothic"/>
                <a:cs typeface="Century Gothic"/>
              </a:rPr>
              <a:t>with </a:t>
            </a:r>
            <a:r>
              <a:rPr sz="2400" dirty="0">
                <a:latin typeface="Century Gothic"/>
                <a:cs typeface="Century Gothic"/>
              </a:rPr>
              <a:t>my swim coach</a:t>
            </a:r>
            <a:r>
              <a:rPr sz="2400" spc="-150" dirty="0">
                <a:latin typeface="Century Gothic"/>
                <a:cs typeface="Century Gothic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yesterday.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542276" y="3645408"/>
            <a:ext cx="909827" cy="10378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48828" y="268224"/>
            <a:ext cx="718185" cy="1645920"/>
          </a:xfrm>
          <a:custGeom>
            <a:avLst/>
            <a:gdLst/>
            <a:ahLst/>
            <a:cxnLst/>
            <a:rect l="l" t="t" r="r" b="b"/>
            <a:pathLst>
              <a:path w="718184" h="1645920">
                <a:moveTo>
                  <a:pt x="0" y="1645920"/>
                </a:moveTo>
                <a:lnTo>
                  <a:pt x="717803" y="1645920"/>
                </a:lnTo>
                <a:lnTo>
                  <a:pt x="717803" y="0"/>
                </a:lnTo>
                <a:lnTo>
                  <a:pt x="0" y="0"/>
                </a:lnTo>
                <a:lnTo>
                  <a:pt x="0" y="1645920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015" y="413004"/>
            <a:ext cx="7703058" cy="14607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994661" y="785825"/>
            <a:ext cx="397382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FFFFFF"/>
                </a:solidFill>
              </a:rPr>
              <a:t>More</a:t>
            </a:r>
            <a:r>
              <a:rPr sz="4400" spc="-75" dirty="0">
                <a:solidFill>
                  <a:srgbClr val="FFFFFF"/>
                </a:solidFill>
              </a:rPr>
              <a:t> </a:t>
            </a:r>
            <a:r>
              <a:rPr sz="4400" spc="-5" dirty="0">
                <a:solidFill>
                  <a:srgbClr val="FFFFFF"/>
                </a:solidFill>
              </a:rPr>
              <a:t>Practice!</a:t>
            </a:r>
            <a:endParaRPr sz="4400"/>
          </a:p>
        </p:txBody>
      </p:sp>
      <p:sp>
        <p:nvSpPr>
          <p:cNvPr id="5" name="object 5"/>
          <p:cNvSpPr/>
          <p:nvPr/>
        </p:nvSpPr>
        <p:spPr>
          <a:xfrm>
            <a:off x="6446520" y="228600"/>
            <a:ext cx="1551431" cy="5897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16509" y="2159889"/>
            <a:ext cx="8505190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08120" algn="l"/>
              </a:tabLst>
            </a:pPr>
            <a:r>
              <a:rPr sz="2400" dirty="0">
                <a:latin typeface="Century Gothic"/>
                <a:cs typeface="Century Gothic"/>
              </a:rPr>
              <a:t>I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(go)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	</a:t>
            </a:r>
            <a:r>
              <a:rPr sz="2400" dirty="0">
                <a:latin typeface="Century Gothic"/>
                <a:cs typeface="Century Gothic"/>
              </a:rPr>
              <a:t>to the gymnasium </a:t>
            </a:r>
            <a:r>
              <a:rPr sz="2400" spc="-5" dirty="0">
                <a:latin typeface="Century Gothic"/>
                <a:cs typeface="Century Gothic"/>
              </a:rPr>
              <a:t>last</a:t>
            </a:r>
            <a:r>
              <a:rPr sz="2400" spc="-90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night.</a:t>
            </a:r>
            <a:endParaRPr sz="2400">
              <a:latin typeface="Century Gothic"/>
              <a:cs typeface="Century Gothic"/>
            </a:endParaRPr>
          </a:p>
          <a:p>
            <a:pPr marL="12700" marR="5080">
              <a:lnSpc>
                <a:spcPct val="300100"/>
              </a:lnSpc>
              <a:tabLst>
                <a:tab pos="4003040" algn="l"/>
                <a:tab pos="4387215" algn="l"/>
              </a:tabLst>
            </a:pPr>
            <a:r>
              <a:rPr sz="2400" dirty="0">
                <a:latin typeface="Century Gothic"/>
                <a:cs typeface="Century Gothic"/>
              </a:rPr>
              <a:t>I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(feel)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	</a:t>
            </a:r>
            <a:r>
              <a:rPr sz="2400" dirty="0">
                <a:latin typeface="Century Gothic"/>
                <a:cs typeface="Century Gothic"/>
              </a:rPr>
              <a:t>hungry </a:t>
            </a:r>
            <a:r>
              <a:rPr sz="2400" spc="-5" dirty="0">
                <a:latin typeface="Century Gothic"/>
                <a:cs typeface="Century Gothic"/>
              </a:rPr>
              <a:t>after </a:t>
            </a:r>
            <a:r>
              <a:rPr sz="2400" dirty="0">
                <a:latin typeface="Century Gothic"/>
                <a:cs typeface="Century Gothic"/>
              </a:rPr>
              <a:t>my </a:t>
            </a:r>
            <a:r>
              <a:rPr sz="2400" spc="-5" dirty="0">
                <a:latin typeface="Century Gothic"/>
                <a:cs typeface="Century Gothic"/>
              </a:rPr>
              <a:t>soccer </a:t>
            </a:r>
            <a:r>
              <a:rPr sz="2400" dirty="0">
                <a:latin typeface="Century Gothic"/>
                <a:cs typeface="Century Gothic"/>
              </a:rPr>
              <a:t>game.  I</a:t>
            </a:r>
            <a:r>
              <a:rPr sz="2400" spc="-5" dirty="0">
                <a:latin typeface="Century Gothic"/>
                <a:cs typeface="Century Gothic"/>
              </a:rPr>
              <a:t> (give)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		</a:t>
            </a:r>
            <a:r>
              <a:rPr sz="2400" dirty="0">
                <a:latin typeface="Century Gothic"/>
                <a:cs typeface="Century Gothic"/>
              </a:rPr>
              <a:t>my sister </a:t>
            </a:r>
            <a:r>
              <a:rPr sz="2400" spc="-5" dirty="0">
                <a:latin typeface="Century Gothic"/>
                <a:cs typeface="Century Gothic"/>
              </a:rPr>
              <a:t>an apple </a:t>
            </a:r>
            <a:r>
              <a:rPr sz="2400" dirty="0">
                <a:latin typeface="Century Gothic"/>
                <a:cs typeface="Century Gothic"/>
              </a:rPr>
              <a:t>to</a:t>
            </a:r>
            <a:r>
              <a:rPr sz="2400" spc="-90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eat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Century Gothic"/>
                <a:cs typeface="Century Gothic"/>
              </a:rPr>
              <a:t>yesterday.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219710">
              <a:lnSpc>
                <a:spcPct val="100000"/>
              </a:lnSpc>
              <a:tabLst>
                <a:tab pos="3477260" algn="l"/>
              </a:tabLst>
            </a:pPr>
            <a:r>
              <a:rPr sz="2400" dirty="0">
                <a:latin typeface="Century Gothic"/>
                <a:cs typeface="Century Gothic"/>
              </a:rPr>
              <a:t>I</a:t>
            </a:r>
            <a:r>
              <a:rPr sz="2400" spc="-10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(is)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	</a:t>
            </a:r>
            <a:r>
              <a:rPr sz="2400" spc="-5" dirty="0">
                <a:latin typeface="Century Gothic"/>
                <a:cs typeface="Century Gothic"/>
              </a:rPr>
              <a:t>ahead </a:t>
            </a:r>
            <a:r>
              <a:rPr sz="2400" dirty="0">
                <a:latin typeface="Century Gothic"/>
                <a:cs typeface="Century Gothic"/>
              </a:rPr>
              <a:t>of </a:t>
            </a:r>
            <a:r>
              <a:rPr sz="2400" spc="-5" dirty="0">
                <a:latin typeface="Century Gothic"/>
                <a:cs typeface="Century Gothic"/>
              </a:rPr>
              <a:t>all </a:t>
            </a:r>
            <a:r>
              <a:rPr sz="2400" dirty="0">
                <a:latin typeface="Century Gothic"/>
                <a:cs typeface="Century Gothic"/>
              </a:rPr>
              <a:t>of the </a:t>
            </a:r>
            <a:r>
              <a:rPr sz="2400" spc="-5" dirty="0">
                <a:latin typeface="Century Gothic"/>
                <a:cs typeface="Century Gothic"/>
              </a:rPr>
              <a:t>runners </a:t>
            </a:r>
            <a:r>
              <a:rPr sz="2400" spc="5" dirty="0">
                <a:latin typeface="Century Gothic"/>
                <a:cs typeface="Century Gothic"/>
              </a:rPr>
              <a:t>in</a:t>
            </a:r>
            <a:r>
              <a:rPr sz="2400" spc="-100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the  race</a:t>
            </a:r>
            <a:r>
              <a:rPr sz="2400" spc="-5" dirty="0">
                <a:latin typeface="Century Gothic"/>
                <a:cs typeface="Century Gothic"/>
              </a:rPr>
              <a:t> yesterday.</a:t>
            </a:r>
            <a:endParaRPr sz="2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9402" y="144221"/>
            <a:ext cx="4166235" cy="1428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Review</a:t>
            </a:r>
            <a:r>
              <a:rPr spc="-5" dirty="0"/>
              <a:t> </a:t>
            </a:r>
            <a:r>
              <a:rPr spc="-10" dirty="0"/>
              <a:t>of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Irregular </a:t>
            </a:r>
            <a:r>
              <a:rPr spc="-10" dirty="0"/>
              <a:t>Verbs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9402" y="1642998"/>
            <a:ext cx="4750435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Let’s make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sure we</a:t>
            </a:r>
            <a:r>
              <a:rPr sz="2400" spc="-1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all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understand irregular</a:t>
            </a:r>
            <a:r>
              <a:rPr sz="2400" spc="-4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verbs!</a:t>
            </a:r>
            <a:endParaRPr sz="2400">
              <a:latin typeface="Century Gothic"/>
              <a:cs typeface="Century Gothic"/>
            </a:endParaRPr>
          </a:p>
          <a:p>
            <a:pPr marL="12700" marR="5080">
              <a:lnSpc>
                <a:spcPct val="100000"/>
              </a:lnSpc>
            </a:pP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Pick one verb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we practiced 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and write a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sentence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using</a:t>
            </a:r>
            <a:r>
              <a:rPr sz="2400" spc="-7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your  </a:t>
            </a:r>
            <a:r>
              <a:rPr sz="2400" spc="0" dirty="0">
                <a:solidFill>
                  <a:srgbClr val="333333"/>
                </a:solidFill>
                <a:latin typeface="Century Gothic"/>
                <a:cs typeface="Century Gothic"/>
              </a:rPr>
              <a:t>verb!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446520" y="228600"/>
            <a:ext cx="1551431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1291" y="3723132"/>
            <a:ext cx="6822185" cy="25199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40569" y="1065275"/>
            <a:ext cx="2013425" cy="235388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5169" y="211328"/>
            <a:ext cx="3987165" cy="2128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Last week,</a:t>
            </a:r>
            <a:r>
              <a:rPr spc="-45" dirty="0"/>
              <a:t> </a:t>
            </a:r>
            <a:r>
              <a:rPr spc="-5" dirty="0"/>
              <a:t>we  read a </a:t>
            </a:r>
            <a:r>
              <a:rPr spc="-10" dirty="0"/>
              <a:t>book  </a:t>
            </a:r>
            <a:r>
              <a:rPr spc="-5" dirty="0"/>
              <a:t>about</a:t>
            </a:r>
            <a:r>
              <a:rPr spc="-10" dirty="0"/>
              <a:t> </a:t>
            </a:r>
            <a:r>
              <a:rPr spc="-5" dirty="0"/>
              <a:t>fruit!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030" y="2611373"/>
            <a:ext cx="4772025" cy="3439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4035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List 5 </a:t>
            </a:r>
            <a:r>
              <a:rPr sz="2800" spc="-10" dirty="0">
                <a:solidFill>
                  <a:srgbClr val="333333"/>
                </a:solidFill>
                <a:latin typeface="Century Gothic"/>
                <a:cs typeface="Century Gothic"/>
              </a:rPr>
              <a:t>facts about</a:t>
            </a:r>
            <a:r>
              <a:rPr sz="2800" spc="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fruit.</a:t>
            </a:r>
            <a:endParaRPr sz="2800">
              <a:latin typeface="Century Gothic"/>
              <a:cs typeface="Century Gothic"/>
            </a:endParaRPr>
          </a:p>
          <a:p>
            <a:pPr marL="56515">
              <a:lnSpc>
                <a:spcPct val="100000"/>
              </a:lnSpc>
            </a:pP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Use </a:t>
            </a:r>
            <a:r>
              <a:rPr sz="2800" spc="-10" dirty="0">
                <a:solidFill>
                  <a:srgbClr val="333333"/>
                </a:solidFill>
                <a:latin typeface="Century Gothic"/>
                <a:cs typeface="Century Gothic"/>
              </a:rPr>
              <a:t>these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questions to</a:t>
            </a:r>
            <a:r>
              <a:rPr sz="2800" spc="5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333333"/>
                </a:solidFill>
                <a:latin typeface="Century Gothic"/>
                <a:cs typeface="Century Gothic"/>
              </a:rPr>
              <a:t>help</a:t>
            </a:r>
            <a:endParaRPr sz="2800">
              <a:latin typeface="Century Gothic"/>
              <a:cs typeface="Century Gothic"/>
            </a:endParaRPr>
          </a:p>
          <a:p>
            <a:pPr marL="5715" algn="ctr">
              <a:lnSpc>
                <a:spcPct val="100000"/>
              </a:lnSpc>
            </a:pPr>
            <a:r>
              <a:rPr sz="2800" spc="-10" dirty="0">
                <a:solidFill>
                  <a:srgbClr val="333333"/>
                </a:solidFill>
                <a:latin typeface="Century Gothic"/>
                <a:cs typeface="Century Gothic"/>
              </a:rPr>
              <a:t>you.</a:t>
            </a:r>
            <a:endParaRPr sz="2800">
              <a:latin typeface="Century Gothic"/>
              <a:cs typeface="Century Gothic"/>
            </a:endParaRPr>
          </a:p>
          <a:p>
            <a:pPr marL="253365" marR="243840" algn="ctr">
              <a:lnSpc>
                <a:spcPct val="100000"/>
              </a:lnSpc>
            </a:pPr>
            <a:r>
              <a:rPr sz="2800" spc="-10" dirty="0">
                <a:solidFill>
                  <a:srgbClr val="333333"/>
                </a:solidFill>
                <a:latin typeface="Century Gothic"/>
                <a:cs typeface="Century Gothic"/>
              </a:rPr>
              <a:t>How do they benefit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us?  </a:t>
            </a:r>
            <a:r>
              <a:rPr sz="2800" spc="-15" dirty="0">
                <a:solidFill>
                  <a:srgbClr val="333333"/>
                </a:solidFill>
                <a:latin typeface="Century Gothic"/>
                <a:cs typeface="Century Gothic"/>
              </a:rPr>
              <a:t>What </a:t>
            </a:r>
            <a:r>
              <a:rPr sz="2800" spc="-10" dirty="0">
                <a:solidFill>
                  <a:srgbClr val="333333"/>
                </a:solidFill>
                <a:latin typeface="Century Gothic"/>
                <a:cs typeface="Century Gothic"/>
              </a:rPr>
              <a:t>are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they good</a:t>
            </a:r>
            <a:r>
              <a:rPr sz="2800" spc="5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for?</a:t>
            </a:r>
            <a:endParaRPr sz="2800">
              <a:latin typeface="Century Gothic"/>
              <a:cs typeface="Century Gothic"/>
            </a:endParaRPr>
          </a:p>
          <a:p>
            <a:pPr marL="6350" algn="ctr">
              <a:lnSpc>
                <a:spcPct val="100000"/>
              </a:lnSpc>
            </a:pPr>
            <a:r>
              <a:rPr sz="2800" spc="-15" dirty="0">
                <a:solidFill>
                  <a:srgbClr val="333333"/>
                </a:solidFill>
                <a:latin typeface="Century Gothic"/>
                <a:cs typeface="Century Gothic"/>
              </a:rPr>
              <a:t>What </a:t>
            </a:r>
            <a:r>
              <a:rPr sz="2800" dirty="0">
                <a:solidFill>
                  <a:srgbClr val="333333"/>
                </a:solidFill>
                <a:latin typeface="Century Gothic"/>
                <a:cs typeface="Century Gothic"/>
              </a:rPr>
              <a:t>kinds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of fruits</a:t>
            </a:r>
            <a:r>
              <a:rPr sz="2800" spc="2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333333"/>
                </a:solidFill>
                <a:latin typeface="Century Gothic"/>
                <a:cs typeface="Century Gothic"/>
              </a:rPr>
              <a:t>are</a:t>
            </a:r>
            <a:endParaRPr sz="2800">
              <a:latin typeface="Century Gothic"/>
              <a:cs typeface="Century Gothic"/>
            </a:endParaRPr>
          </a:p>
          <a:p>
            <a:pPr marL="5080" algn="ctr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there?</a:t>
            </a:r>
            <a:endParaRPr sz="280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2800" spc="-15" dirty="0">
                <a:solidFill>
                  <a:srgbClr val="333333"/>
                </a:solidFill>
                <a:latin typeface="Century Gothic"/>
                <a:cs typeface="Century Gothic"/>
              </a:rPr>
              <a:t>Where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does fruit grow</a:t>
            </a:r>
            <a:r>
              <a:rPr sz="2800" spc="5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well?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73496" y="1394460"/>
            <a:ext cx="2494788" cy="35341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46520" y="228600"/>
            <a:ext cx="1551431" cy="5897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Draw </a:t>
            </a:r>
            <a:r>
              <a:rPr spc="-5" dirty="0"/>
              <a:t>a </a:t>
            </a:r>
            <a:r>
              <a:rPr spc="-10" dirty="0"/>
              <a:t>picture  </a:t>
            </a:r>
            <a:r>
              <a:rPr spc="-5" dirty="0"/>
              <a:t>of a new fruit  </a:t>
            </a:r>
            <a:r>
              <a:rPr spc="-10" dirty="0"/>
              <a:t>you</a:t>
            </a:r>
            <a:r>
              <a:rPr spc="-20" dirty="0"/>
              <a:t> </a:t>
            </a:r>
            <a:r>
              <a:rPr spc="-5" dirty="0"/>
              <a:t>learned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5991" y="2378151"/>
            <a:ext cx="185928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600" b="1" spc="-10" dirty="0">
                <a:solidFill>
                  <a:srgbClr val="990000"/>
                </a:solidFill>
                <a:latin typeface="Century Gothic"/>
                <a:cs typeface="Century Gothic"/>
              </a:rPr>
              <a:t>about.</a:t>
            </a:r>
            <a:endParaRPr sz="4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47642" y="2353183"/>
            <a:ext cx="38836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333333"/>
                </a:solidFill>
                <a:latin typeface="Century Gothic"/>
                <a:cs typeface="Century Gothic"/>
              </a:rPr>
              <a:t>Write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the name of the</a:t>
            </a:r>
            <a:r>
              <a:rPr sz="2400" spc="-3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fruit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66414" y="2719196"/>
            <a:ext cx="45643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58950" algn="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beside</a:t>
            </a:r>
            <a:r>
              <a:rPr sz="2400" spc="-5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the</a:t>
            </a:r>
            <a:r>
              <a:rPr sz="2400" spc="-3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picture.  </a:t>
            </a:r>
            <a:r>
              <a:rPr sz="2400" spc="-10" dirty="0">
                <a:solidFill>
                  <a:srgbClr val="333333"/>
                </a:solidFill>
                <a:latin typeface="Century Gothic"/>
                <a:cs typeface="Century Gothic"/>
              </a:rPr>
              <a:t>Would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you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like to taste the</a:t>
            </a:r>
            <a:r>
              <a:rPr sz="2400" spc="-4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fruit</a:t>
            </a:r>
            <a:endParaRPr sz="2400">
              <a:latin typeface="Century Gothic"/>
              <a:cs typeface="Century Gothic"/>
            </a:endParaRPr>
          </a:p>
          <a:p>
            <a:pPr marR="5715" algn="r">
              <a:lnSpc>
                <a:spcPct val="100000"/>
              </a:lnSpc>
            </a:pP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one</a:t>
            </a:r>
            <a:r>
              <a:rPr sz="2400" spc="-95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day?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446520" y="228600"/>
            <a:ext cx="1551431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1291" y="3941064"/>
            <a:ext cx="7081266" cy="25199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16196" y="3973067"/>
            <a:ext cx="0" cy="2458085"/>
          </a:xfrm>
          <a:custGeom>
            <a:avLst/>
            <a:gdLst/>
            <a:ahLst/>
            <a:cxnLst/>
            <a:rect l="l" t="t" r="r" b="b"/>
            <a:pathLst>
              <a:path h="2458085">
                <a:moveTo>
                  <a:pt x="0" y="0"/>
                </a:moveTo>
                <a:lnTo>
                  <a:pt x="0" y="2457818"/>
                </a:lnTo>
              </a:path>
            </a:pathLst>
          </a:custGeom>
          <a:ln w="57912">
            <a:solidFill>
              <a:srgbClr val="99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846320" y="501395"/>
            <a:ext cx="1600200" cy="18242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5792" y="736472"/>
            <a:ext cx="21348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5" dirty="0"/>
              <a:t>Review</a:t>
            </a:r>
            <a:endParaRPr sz="4800"/>
          </a:p>
        </p:txBody>
      </p:sp>
      <p:sp>
        <p:nvSpPr>
          <p:cNvPr id="3" name="object 3"/>
          <p:cNvSpPr/>
          <p:nvPr/>
        </p:nvSpPr>
        <p:spPr>
          <a:xfrm>
            <a:off x="2927985" y="1442211"/>
            <a:ext cx="2109470" cy="0"/>
          </a:xfrm>
          <a:custGeom>
            <a:avLst/>
            <a:gdLst/>
            <a:ahLst/>
            <a:cxnLst/>
            <a:rect l="l" t="t" r="r" b="b"/>
            <a:pathLst>
              <a:path w="2109470">
                <a:moveTo>
                  <a:pt x="0" y="0"/>
                </a:moveTo>
                <a:lnTo>
                  <a:pt x="2109216" y="0"/>
                </a:lnTo>
              </a:path>
            </a:pathLst>
          </a:custGeom>
          <a:ln w="54864">
            <a:solidFill>
              <a:srgbClr val="99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996567" y="2571750"/>
            <a:ext cx="397129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9625" marR="5080" indent="-79756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“OY”, “EA”,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and </a:t>
            </a:r>
            <a:r>
              <a:rPr sz="2400" spc="-10" dirty="0">
                <a:solidFill>
                  <a:srgbClr val="333333"/>
                </a:solidFill>
                <a:latin typeface="Century Gothic"/>
                <a:cs typeface="Century Gothic"/>
              </a:rPr>
              <a:t>“IE”</a:t>
            </a:r>
            <a:r>
              <a:rPr sz="2400" spc="-100" dirty="0">
                <a:solidFill>
                  <a:srgbClr val="333333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words  Using </a:t>
            </a: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our senses  </a:t>
            </a:r>
            <a:r>
              <a:rPr sz="2400" spc="-5" dirty="0">
                <a:solidFill>
                  <a:srgbClr val="333333"/>
                </a:solidFill>
                <a:latin typeface="Century Gothic"/>
                <a:cs typeface="Century Gothic"/>
              </a:rPr>
              <a:t>Irregular Verbs</a:t>
            </a:r>
            <a:endParaRPr sz="2400">
              <a:latin typeface="Century Gothic"/>
              <a:cs typeface="Century Gothic"/>
            </a:endParaRPr>
          </a:p>
          <a:p>
            <a:pPr marL="2540" algn="ctr">
              <a:lnSpc>
                <a:spcPct val="100000"/>
              </a:lnSpc>
            </a:pPr>
            <a:r>
              <a:rPr sz="2400" dirty="0">
                <a:solidFill>
                  <a:srgbClr val="333333"/>
                </a:solidFill>
                <a:latin typeface="Century Gothic"/>
                <a:cs typeface="Century Gothic"/>
              </a:rPr>
              <a:t>Fruit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96468" y="204215"/>
            <a:ext cx="1162812" cy="30571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34967" y="4267200"/>
            <a:ext cx="3029712" cy="23180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20028" y="1965960"/>
            <a:ext cx="2442972" cy="17099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446520" y="228600"/>
            <a:ext cx="1551431" cy="5897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75154" y="2529331"/>
            <a:ext cx="29959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89915" marR="5080" indent="-57785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333333"/>
                </a:solidFill>
                <a:latin typeface="Century Gothic"/>
                <a:cs typeface="Century Gothic"/>
              </a:rPr>
              <a:t>Do you have any  </a:t>
            </a:r>
            <a:r>
              <a:rPr sz="2800" spc="-5" dirty="0">
                <a:solidFill>
                  <a:srgbClr val="333333"/>
                </a:solidFill>
                <a:latin typeface="Century Gothic"/>
                <a:cs typeface="Century Gothic"/>
              </a:rPr>
              <a:t>questions?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32482" y="1736293"/>
            <a:ext cx="3082925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Homework</a:t>
            </a:r>
          </a:p>
        </p:txBody>
      </p:sp>
      <p:sp>
        <p:nvSpPr>
          <p:cNvPr id="4" name="object 4"/>
          <p:cNvSpPr/>
          <p:nvPr/>
        </p:nvSpPr>
        <p:spPr>
          <a:xfrm>
            <a:off x="2344673" y="2411729"/>
            <a:ext cx="3057525" cy="0"/>
          </a:xfrm>
          <a:custGeom>
            <a:avLst/>
            <a:gdLst/>
            <a:ahLst/>
            <a:cxnLst/>
            <a:rect l="l" t="t" r="r" b="b"/>
            <a:pathLst>
              <a:path w="3057525">
                <a:moveTo>
                  <a:pt x="0" y="0"/>
                </a:moveTo>
                <a:lnTo>
                  <a:pt x="3057143" y="0"/>
                </a:lnTo>
              </a:path>
            </a:pathLst>
          </a:custGeom>
          <a:ln w="51815">
            <a:solidFill>
              <a:srgbClr val="99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46520" y="228600"/>
            <a:ext cx="1551431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48828" y="268224"/>
            <a:ext cx="718185" cy="567055"/>
          </a:xfrm>
          <a:custGeom>
            <a:avLst/>
            <a:gdLst/>
            <a:ahLst/>
            <a:cxnLst/>
            <a:rect l="l" t="t" r="r" b="b"/>
            <a:pathLst>
              <a:path w="718184" h="567055">
                <a:moveTo>
                  <a:pt x="0" y="566927"/>
                </a:moveTo>
                <a:lnTo>
                  <a:pt x="717803" y="566927"/>
                </a:lnTo>
                <a:lnTo>
                  <a:pt x="717803" y="0"/>
                </a:lnTo>
                <a:lnTo>
                  <a:pt x="0" y="0"/>
                </a:lnTo>
                <a:lnTo>
                  <a:pt x="0" y="566927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95002" y="268450"/>
            <a:ext cx="1462547" cy="5100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868" y="217931"/>
            <a:ext cx="6229350" cy="14089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34085" y="596849"/>
            <a:ext cx="51384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This class is a</a:t>
            </a:r>
            <a:r>
              <a:rPr sz="40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review!</a:t>
            </a:r>
            <a:endParaRPr sz="40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2904" y="1983739"/>
            <a:ext cx="8245475" cy="3379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84200" indent="-5715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583565" algn="l"/>
                <a:tab pos="584200" algn="l"/>
              </a:tabLst>
            </a:pPr>
            <a:r>
              <a:rPr sz="4400" dirty="0">
                <a:latin typeface="Century Gothic"/>
                <a:cs typeface="Century Gothic"/>
              </a:rPr>
              <a:t>“OY”, “EA”, </a:t>
            </a:r>
            <a:r>
              <a:rPr sz="4400" spc="-5" dirty="0">
                <a:latin typeface="Century Gothic"/>
                <a:cs typeface="Century Gothic"/>
              </a:rPr>
              <a:t>and </a:t>
            </a:r>
            <a:r>
              <a:rPr sz="4400" dirty="0">
                <a:latin typeface="Century Gothic"/>
                <a:cs typeface="Century Gothic"/>
              </a:rPr>
              <a:t>“IE”</a:t>
            </a:r>
            <a:r>
              <a:rPr sz="4400" spc="-114" dirty="0">
                <a:latin typeface="Century Gothic"/>
                <a:cs typeface="Century Gothic"/>
              </a:rPr>
              <a:t> </a:t>
            </a:r>
            <a:r>
              <a:rPr sz="4400" spc="-5" dirty="0">
                <a:latin typeface="Century Gothic"/>
                <a:cs typeface="Century Gothic"/>
              </a:rPr>
              <a:t>sounds</a:t>
            </a:r>
            <a:endParaRPr sz="4400">
              <a:latin typeface="Century Gothic"/>
              <a:cs typeface="Century Gothic"/>
            </a:endParaRPr>
          </a:p>
          <a:p>
            <a:pPr marL="584200" indent="-571500">
              <a:lnSpc>
                <a:spcPct val="100000"/>
              </a:lnSpc>
              <a:buFont typeface="Arial"/>
              <a:buChar char="•"/>
              <a:tabLst>
                <a:tab pos="583565" algn="l"/>
                <a:tab pos="584200" algn="l"/>
              </a:tabLst>
            </a:pPr>
            <a:r>
              <a:rPr sz="4400" spc="-5" dirty="0">
                <a:latin typeface="Century Gothic"/>
                <a:cs typeface="Century Gothic"/>
              </a:rPr>
              <a:t>Simple past </a:t>
            </a:r>
            <a:r>
              <a:rPr sz="4400" dirty="0">
                <a:latin typeface="Century Gothic"/>
                <a:cs typeface="Century Gothic"/>
              </a:rPr>
              <a:t>tense</a:t>
            </a:r>
            <a:r>
              <a:rPr sz="4400" spc="-50" dirty="0">
                <a:latin typeface="Century Gothic"/>
                <a:cs typeface="Century Gothic"/>
              </a:rPr>
              <a:t> </a:t>
            </a:r>
            <a:r>
              <a:rPr sz="4400" spc="-5" dirty="0">
                <a:latin typeface="Century Gothic"/>
                <a:cs typeface="Century Gothic"/>
              </a:rPr>
              <a:t>irregular</a:t>
            </a:r>
            <a:endParaRPr sz="4400">
              <a:latin typeface="Century Gothic"/>
              <a:cs typeface="Century Gothic"/>
            </a:endParaRPr>
          </a:p>
          <a:p>
            <a:pPr marL="584200">
              <a:lnSpc>
                <a:spcPct val="100000"/>
              </a:lnSpc>
            </a:pPr>
            <a:r>
              <a:rPr sz="4400" spc="-5" dirty="0">
                <a:latin typeface="Century Gothic"/>
                <a:cs typeface="Century Gothic"/>
              </a:rPr>
              <a:t>verbs</a:t>
            </a:r>
            <a:endParaRPr sz="4400">
              <a:latin typeface="Century Gothic"/>
              <a:cs typeface="Century Gothic"/>
            </a:endParaRPr>
          </a:p>
          <a:p>
            <a:pPr marL="584200" indent="-571500">
              <a:lnSpc>
                <a:spcPct val="100000"/>
              </a:lnSpc>
              <a:buFont typeface="Arial"/>
              <a:buChar char="•"/>
              <a:tabLst>
                <a:tab pos="583565" algn="l"/>
                <a:tab pos="584200" algn="l"/>
              </a:tabLst>
            </a:pPr>
            <a:r>
              <a:rPr sz="4400" spc="-5" dirty="0">
                <a:latin typeface="Century Gothic"/>
                <a:cs typeface="Century Gothic"/>
              </a:rPr>
              <a:t>Using our</a:t>
            </a:r>
            <a:r>
              <a:rPr sz="4400" spc="-15" dirty="0">
                <a:latin typeface="Century Gothic"/>
                <a:cs typeface="Century Gothic"/>
              </a:rPr>
              <a:t> </a:t>
            </a:r>
            <a:r>
              <a:rPr sz="4400" spc="-5" dirty="0">
                <a:latin typeface="Century Gothic"/>
                <a:cs typeface="Century Gothic"/>
              </a:rPr>
              <a:t>senses</a:t>
            </a:r>
            <a:endParaRPr sz="4400">
              <a:latin typeface="Century Gothic"/>
              <a:cs typeface="Century Gothic"/>
            </a:endParaRPr>
          </a:p>
          <a:p>
            <a:pPr marL="584200" indent="-5715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583565" algn="l"/>
                <a:tab pos="584200" algn="l"/>
              </a:tabLst>
            </a:pPr>
            <a:r>
              <a:rPr sz="4400" spc="-5" dirty="0">
                <a:latin typeface="Century Gothic"/>
                <a:cs typeface="Century Gothic"/>
              </a:rPr>
              <a:t>Healthy activities and</a:t>
            </a:r>
            <a:r>
              <a:rPr sz="4400" spc="-110" dirty="0">
                <a:latin typeface="Century Gothic"/>
                <a:cs typeface="Century Gothic"/>
              </a:rPr>
              <a:t> </a:t>
            </a:r>
            <a:r>
              <a:rPr sz="4400" spc="-5" dirty="0">
                <a:latin typeface="Century Gothic"/>
                <a:cs typeface="Century Gothic"/>
              </a:rPr>
              <a:t>foods!</a:t>
            </a:r>
            <a:endParaRPr sz="4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186683" y="268224"/>
            <a:ext cx="5669280" cy="2560320"/>
          </a:xfrm>
          <a:custGeom>
            <a:avLst/>
            <a:gdLst/>
            <a:ahLst/>
            <a:cxnLst/>
            <a:rect l="l" t="t" r="r" b="b"/>
            <a:pathLst>
              <a:path w="5669280" h="2560320">
                <a:moveTo>
                  <a:pt x="0" y="2560320"/>
                </a:moveTo>
                <a:lnTo>
                  <a:pt x="5669280" y="2560320"/>
                </a:lnTo>
                <a:lnTo>
                  <a:pt x="5669280" y="0"/>
                </a:lnTo>
                <a:lnTo>
                  <a:pt x="0" y="0"/>
                </a:lnTo>
                <a:lnTo>
                  <a:pt x="0" y="2560320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68224" y="268224"/>
            <a:ext cx="182880" cy="3886200"/>
          </a:xfrm>
          <a:custGeom>
            <a:avLst/>
            <a:gdLst/>
            <a:ahLst/>
            <a:cxnLst/>
            <a:rect l="l" t="t" r="r" b="b"/>
            <a:pathLst>
              <a:path w="182879" h="3886200">
                <a:moveTo>
                  <a:pt x="0" y="3886200"/>
                </a:moveTo>
                <a:lnTo>
                  <a:pt x="182880" y="3886200"/>
                </a:lnTo>
                <a:lnTo>
                  <a:pt x="182880" y="0"/>
                </a:lnTo>
                <a:lnTo>
                  <a:pt x="0" y="0"/>
                </a:lnTo>
                <a:lnTo>
                  <a:pt x="0" y="3886200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86683" y="1115314"/>
            <a:ext cx="566928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64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Century Gothic"/>
                <a:cs typeface="Century Gothic"/>
              </a:rPr>
              <a:t>We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learned about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OY,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EA,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1800" spc="0" dirty="0">
                <a:solidFill>
                  <a:srgbClr val="FFFFFF"/>
                </a:solidFill>
                <a:latin typeface="Century Gothic"/>
                <a:cs typeface="Century Gothic"/>
              </a:rPr>
              <a:t>IE</a:t>
            </a:r>
            <a:r>
              <a:rPr sz="1800" spc="8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sounds.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406400">
              <a:lnSpc>
                <a:spcPct val="100000"/>
              </a:lnSpc>
            </a:pP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Let’s 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list a few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words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from each</a:t>
            </a:r>
            <a:r>
              <a:rPr sz="1800" spc="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sound!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446520" y="228600"/>
            <a:ext cx="1551431" cy="5897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7230" y="3461765"/>
            <a:ext cx="8147684" cy="3240405"/>
          </a:xfrm>
          <a:custGeom>
            <a:avLst/>
            <a:gdLst/>
            <a:ahLst/>
            <a:cxnLst/>
            <a:rect l="l" t="t" r="r" b="b"/>
            <a:pathLst>
              <a:path w="8147684" h="3240404">
                <a:moveTo>
                  <a:pt x="0" y="3240024"/>
                </a:moveTo>
                <a:lnTo>
                  <a:pt x="8147304" y="3240024"/>
                </a:lnTo>
                <a:lnTo>
                  <a:pt x="8147304" y="0"/>
                </a:lnTo>
                <a:lnTo>
                  <a:pt x="0" y="0"/>
                </a:lnTo>
                <a:lnTo>
                  <a:pt x="0" y="3240024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6468" y="204215"/>
            <a:ext cx="1162812" cy="30571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55013" y="4222241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55013" y="4758690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71138" y="4222241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86321" y="4222241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5">
                <a:moveTo>
                  <a:pt x="0" y="0"/>
                </a:moveTo>
                <a:lnTo>
                  <a:pt x="2050287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55013" y="5401817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55013" y="5967221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55013" y="6503669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771138" y="4758690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771138" y="5417058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771138" y="5967221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71138" y="6503669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4">
                <a:moveTo>
                  <a:pt x="0" y="0"/>
                </a:moveTo>
                <a:lnTo>
                  <a:pt x="2050288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386321" y="4773929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5">
                <a:moveTo>
                  <a:pt x="0" y="0"/>
                </a:moveTo>
                <a:lnTo>
                  <a:pt x="2050287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386321" y="5417058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5">
                <a:moveTo>
                  <a:pt x="0" y="0"/>
                </a:moveTo>
                <a:lnTo>
                  <a:pt x="2050287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386321" y="5967221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5">
                <a:moveTo>
                  <a:pt x="0" y="0"/>
                </a:moveTo>
                <a:lnTo>
                  <a:pt x="2050287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386321" y="6503669"/>
            <a:ext cx="2050414" cy="0"/>
          </a:xfrm>
          <a:custGeom>
            <a:avLst/>
            <a:gdLst/>
            <a:ahLst/>
            <a:cxnLst/>
            <a:rect l="l" t="t" r="r" b="b"/>
            <a:pathLst>
              <a:path w="2050415">
                <a:moveTo>
                  <a:pt x="0" y="0"/>
                </a:moveTo>
                <a:lnTo>
                  <a:pt x="2050287" y="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97230" y="3461765"/>
            <a:ext cx="8147684" cy="3240405"/>
          </a:xfrm>
          <a:prstGeom prst="rect">
            <a:avLst/>
          </a:prstGeom>
          <a:ln w="25907">
            <a:solidFill>
              <a:srgbClr val="6E0000"/>
            </a:solidFill>
          </a:ln>
        </p:spPr>
        <p:txBody>
          <a:bodyPr vert="horz" wrap="square" lIns="0" tIns="17780" rIns="0" bIns="0" rtlCol="0">
            <a:spAutoFit/>
          </a:bodyPr>
          <a:lstStyle/>
          <a:p>
            <a:pPr marL="755650">
              <a:lnSpc>
                <a:spcPct val="100000"/>
              </a:lnSpc>
              <a:spcBef>
                <a:spcPts val="140"/>
              </a:spcBef>
              <a:tabLst>
                <a:tab pos="3356610" algn="l"/>
                <a:tab pos="5887720" algn="l"/>
              </a:tabLst>
            </a:pP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“OY”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 Words	</a:t>
            </a:r>
            <a:r>
              <a:rPr sz="2700" baseline="3086" dirty="0">
                <a:solidFill>
                  <a:srgbClr val="FFFFFF"/>
                </a:solidFill>
                <a:latin typeface="Century Gothic"/>
                <a:cs typeface="Century Gothic"/>
              </a:rPr>
              <a:t>“EA”</a:t>
            </a:r>
            <a:r>
              <a:rPr sz="2700" spc="-22" baseline="3086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700" spc="-15" baseline="3086" dirty="0">
                <a:solidFill>
                  <a:srgbClr val="FFFFFF"/>
                </a:solidFill>
                <a:latin typeface="Century Gothic"/>
                <a:cs typeface="Century Gothic"/>
              </a:rPr>
              <a:t>Words	</a:t>
            </a:r>
            <a:r>
              <a:rPr sz="2700" baseline="3086" dirty="0">
                <a:solidFill>
                  <a:srgbClr val="FFFFFF"/>
                </a:solidFill>
                <a:latin typeface="Century Gothic"/>
                <a:cs typeface="Century Gothic"/>
              </a:rPr>
              <a:t>“IE”</a:t>
            </a:r>
            <a:r>
              <a:rPr sz="2700" spc="-37" baseline="3086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700" spc="-15" baseline="3086" dirty="0">
                <a:solidFill>
                  <a:srgbClr val="FFFFFF"/>
                </a:solidFill>
                <a:latin typeface="Century Gothic"/>
                <a:cs typeface="Century Gothic"/>
              </a:rPr>
              <a:t>Words</a:t>
            </a:r>
            <a:endParaRPr sz="2700" baseline="3086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48828" y="268224"/>
            <a:ext cx="718185" cy="567055"/>
          </a:xfrm>
          <a:custGeom>
            <a:avLst/>
            <a:gdLst/>
            <a:ahLst/>
            <a:cxnLst/>
            <a:rect l="l" t="t" r="r" b="b"/>
            <a:pathLst>
              <a:path w="718184" h="567055">
                <a:moveTo>
                  <a:pt x="0" y="566927"/>
                </a:moveTo>
                <a:lnTo>
                  <a:pt x="717803" y="566927"/>
                </a:lnTo>
                <a:lnTo>
                  <a:pt x="717803" y="0"/>
                </a:lnTo>
                <a:lnTo>
                  <a:pt x="0" y="0"/>
                </a:lnTo>
                <a:lnTo>
                  <a:pt x="0" y="566927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71064" y="2310168"/>
            <a:ext cx="1293495" cy="955040"/>
          </a:xfrm>
          <a:custGeom>
            <a:avLst/>
            <a:gdLst/>
            <a:ahLst/>
            <a:cxnLst/>
            <a:rect l="l" t="t" r="r" b="b"/>
            <a:pathLst>
              <a:path w="1293495" h="955039">
                <a:moveTo>
                  <a:pt x="0" y="954620"/>
                </a:moveTo>
                <a:lnTo>
                  <a:pt x="1293367" y="954620"/>
                </a:lnTo>
                <a:lnTo>
                  <a:pt x="1293367" y="0"/>
                </a:lnTo>
                <a:lnTo>
                  <a:pt x="0" y="0"/>
                </a:lnTo>
                <a:lnTo>
                  <a:pt x="0" y="95462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57801" y="2310168"/>
            <a:ext cx="1293495" cy="955040"/>
          </a:xfrm>
          <a:custGeom>
            <a:avLst/>
            <a:gdLst/>
            <a:ahLst/>
            <a:cxnLst/>
            <a:rect l="l" t="t" r="r" b="b"/>
            <a:pathLst>
              <a:path w="1293495" h="955039">
                <a:moveTo>
                  <a:pt x="0" y="954620"/>
                </a:moveTo>
                <a:lnTo>
                  <a:pt x="1293368" y="954620"/>
                </a:lnTo>
                <a:lnTo>
                  <a:pt x="1293368" y="0"/>
                </a:lnTo>
                <a:lnTo>
                  <a:pt x="0" y="0"/>
                </a:lnTo>
                <a:lnTo>
                  <a:pt x="0" y="95462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44536" y="2310168"/>
            <a:ext cx="1293495" cy="955040"/>
          </a:xfrm>
          <a:custGeom>
            <a:avLst/>
            <a:gdLst/>
            <a:ahLst/>
            <a:cxnLst/>
            <a:rect l="l" t="t" r="r" b="b"/>
            <a:pathLst>
              <a:path w="1293495" h="955039">
                <a:moveTo>
                  <a:pt x="0" y="954620"/>
                </a:moveTo>
                <a:lnTo>
                  <a:pt x="1293368" y="954620"/>
                </a:lnTo>
                <a:lnTo>
                  <a:pt x="1293368" y="0"/>
                </a:lnTo>
                <a:lnTo>
                  <a:pt x="0" y="0"/>
                </a:lnTo>
                <a:lnTo>
                  <a:pt x="0" y="954620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71064" y="3264865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7" y="809802"/>
                </a:lnTo>
                <a:lnTo>
                  <a:pt x="1293367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57801" y="3264865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8" y="809802"/>
                </a:lnTo>
                <a:lnTo>
                  <a:pt x="1293368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44536" y="3264865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8" y="809802"/>
                </a:lnTo>
                <a:lnTo>
                  <a:pt x="1293368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71064" y="4074617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7" y="809802"/>
                </a:lnTo>
                <a:lnTo>
                  <a:pt x="1293367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464433" y="4074617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7" y="809802"/>
                </a:lnTo>
                <a:lnTo>
                  <a:pt x="1293367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757801" y="4074617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8" y="809802"/>
                </a:lnTo>
                <a:lnTo>
                  <a:pt x="1293368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44536" y="4074617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8" y="809802"/>
                </a:lnTo>
                <a:lnTo>
                  <a:pt x="1293368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171064" y="4884458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7" y="809802"/>
                </a:lnTo>
                <a:lnTo>
                  <a:pt x="1293367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464433" y="4884458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7" y="809802"/>
                </a:lnTo>
                <a:lnTo>
                  <a:pt x="1293367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757801" y="4884458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8" y="809802"/>
                </a:lnTo>
                <a:lnTo>
                  <a:pt x="1293368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344536" y="4884458"/>
            <a:ext cx="1293495" cy="810260"/>
          </a:xfrm>
          <a:custGeom>
            <a:avLst/>
            <a:gdLst/>
            <a:ahLst/>
            <a:cxnLst/>
            <a:rect l="l" t="t" r="r" b="b"/>
            <a:pathLst>
              <a:path w="1293495" h="810260">
                <a:moveTo>
                  <a:pt x="0" y="809802"/>
                </a:moveTo>
                <a:lnTo>
                  <a:pt x="1293368" y="809802"/>
                </a:lnTo>
                <a:lnTo>
                  <a:pt x="1293368" y="0"/>
                </a:lnTo>
                <a:lnTo>
                  <a:pt x="0" y="0"/>
                </a:lnTo>
                <a:lnTo>
                  <a:pt x="0" y="809802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863358" y="2295969"/>
          <a:ext cx="7760969" cy="3383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3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3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3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34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34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34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4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A3A3A3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3A3A3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346049" y="1090625"/>
            <a:ext cx="687895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00000"/>
                </a:solidFill>
              </a:rPr>
              <a:t>Write the sound next to the</a:t>
            </a:r>
            <a:r>
              <a:rPr sz="3200" spc="0" dirty="0">
                <a:solidFill>
                  <a:srgbClr val="000000"/>
                </a:solidFill>
              </a:rPr>
              <a:t> </a:t>
            </a:r>
            <a:r>
              <a:rPr sz="3200" spc="-5" dirty="0">
                <a:solidFill>
                  <a:srgbClr val="000000"/>
                </a:solidFill>
              </a:rPr>
              <a:t>picture!</a:t>
            </a:r>
            <a:endParaRPr sz="3200"/>
          </a:p>
        </p:txBody>
      </p:sp>
      <p:sp>
        <p:nvSpPr>
          <p:cNvPr id="19" name="object 19"/>
          <p:cNvSpPr/>
          <p:nvPr/>
        </p:nvSpPr>
        <p:spPr>
          <a:xfrm>
            <a:off x="6495002" y="268450"/>
            <a:ext cx="1462547" cy="5100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55164" y="4110228"/>
            <a:ext cx="711707" cy="71170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217420" y="2470404"/>
            <a:ext cx="1066800" cy="71323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221223" y="2310383"/>
            <a:ext cx="620268" cy="8854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677911" y="3320796"/>
            <a:ext cx="640079" cy="6751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91684" y="5073396"/>
            <a:ext cx="502920" cy="5029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217420" y="4826508"/>
            <a:ext cx="1312163" cy="86715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193791" y="3183635"/>
            <a:ext cx="647700" cy="99669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501128" y="2470404"/>
            <a:ext cx="816864" cy="61264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42276" y="4110228"/>
            <a:ext cx="911351" cy="73761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362200" y="3273552"/>
            <a:ext cx="804672" cy="83667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175503" y="4183379"/>
            <a:ext cx="665988" cy="61569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501128" y="4994147"/>
            <a:ext cx="708659" cy="58216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2955798" y="6053429"/>
            <a:ext cx="38449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Century Gothic"/>
                <a:cs typeface="Century Gothic"/>
              </a:rPr>
              <a:t>“EA”, “OY”, or</a:t>
            </a:r>
            <a:r>
              <a:rPr sz="3200" spc="-55" dirty="0">
                <a:latin typeface="Century Gothic"/>
                <a:cs typeface="Century Gothic"/>
              </a:rPr>
              <a:t> </a:t>
            </a:r>
            <a:r>
              <a:rPr sz="3200" spc="-5" dirty="0">
                <a:latin typeface="Century Gothic"/>
                <a:cs typeface="Century Gothic"/>
              </a:rPr>
              <a:t>“IE”?</a:t>
            </a:r>
            <a:endParaRPr sz="3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48828" y="268224"/>
            <a:ext cx="718185" cy="567055"/>
          </a:xfrm>
          <a:custGeom>
            <a:avLst/>
            <a:gdLst/>
            <a:ahLst/>
            <a:cxnLst/>
            <a:rect l="l" t="t" r="r" b="b"/>
            <a:pathLst>
              <a:path w="718184" h="567055">
                <a:moveTo>
                  <a:pt x="0" y="566927"/>
                </a:moveTo>
                <a:lnTo>
                  <a:pt x="717803" y="566927"/>
                </a:lnTo>
                <a:lnTo>
                  <a:pt x="717803" y="0"/>
                </a:lnTo>
                <a:lnTo>
                  <a:pt x="0" y="0"/>
                </a:lnTo>
                <a:lnTo>
                  <a:pt x="0" y="566927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86029" y="166496"/>
            <a:ext cx="54584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Complete the</a:t>
            </a:r>
            <a:r>
              <a:rPr sz="3600" spc="-105" dirty="0"/>
              <a:t> </a:t>
            </a:r>
            <a:r>
              <a:rPr sz="3600" dirty="0"/>
              <a:t>sentences</a:t>
            </a:r>
            <a:endParaRPr sz="3600"/>
          </a:p>
        </p:txBody>
      </p:sp>
      <p:sp>
        <p:nvSpPr>
          <p:cNvPr id="8" name="object 8"/>
          <p:cNvSpPr/>
          <p:nvPr/>
        </p:nvSpPr>
        <p:spPr>
          <a:xfrm>
            <a:off x="6495002" y="268450"/>
            <a:ext cx="1462547" cy="5100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880046-29BB-44FB-91BA-BCFFBF2CC234}"/>
              </a:ext>
            </a:extLst>
          </p:cNvPr>
          <p:cNvSpPr txBox="1"/>
          <p:nvPr/>
        </p:nvSpPr>
        <p:spPr>
          <a:xfrm>
            <a:off x="0" y="1079548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/>
              <a:t>I like to use ____________________ on my healthy sandwich.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When it is cold outside, I wear my favourite _____________________.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When it is cold outside, I dream of going to a sandy ________________.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My favourite dessert is ______________. I like apple, cherry, and blueberry!</a:t>
            </a:r>
            <a:br>
              <a:rPr lang="en-US" sz="2000" dirty="0"/>
            </a:br>
            <a:endParaRPr lang="en-US" sz="2000" dirty="0"/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My dad wears a ______________ when he goes to work.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48828" y="268224"/>
            <a:ext cx="718185" cy="1645920"/>
          </a:xfrm>
          <a:custGeom>
            <a:avLst/>
            <a:gdLst/>
            <a:ahLst/>
            <a:cxnLst/>
            <a:rect l="l" t="t" r="r" b="b"/>
            <a:pathLst>
              <a:path w="718184" h="1645920">
                <a:moveTo>
                  <a:pt x="0" y="1645920"/>
                </a:moveTo>
                <a:lnTo>
                  <a:pt x="717803" y="1645920"/>
                </a:lnTo>
                <a:lnTo>
                  <a:pt x="717803" y="0"/>
                </a:lnTo>
                <a:lnTo>
                  <a:pt x="0" y="0"/>
                </a:lnTo>
                <a:lnTo>
                  <a:pt x="0" y="1645920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495002" y="268450"/>
            <a:ext cx="1462547" cy="5100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7436" y="2593999"/>
            <a:ext cx="2384297" cy="37467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49982" y="5778550"/>
            <a:ext cx="5872480" cy="0"/>
          </a:xfrm>
          <a:custGeom>
            <a:avLst/>
            <a:gdLst/>
            <a:ahLst/>
            <a:cxnLst/>
            <a:rect l="l" t="t" r="r" b="b"/>
            <a:pathLst>
              <a:path w="5872480">
                <a:moveTo>
                  <a:pt x="0" y="0"/>
                </a:moveTo>
                <a:lnTo>
                  <a:pt x="5872039" y="0"/>
                </a:lnTo>
              </a:path>
            </a:pathLst>
          </a:custGeom>
          <a:ln w="177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50621" y="290576"/>
            <a:ext cx="5090795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25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990000"/>
                </a:solidFill>
                <a:latin typeface="Century Gothic"/>
                <a:cs typeface="Century Gothic"/>
              </a:rPr>
              <a:t>Let’s </a:t>
            </a:r>
            <a:r>
              <a:rPr sz="2400" b="1" spc="-5" dirty="0">
                <a:solidFill>
                  <a:srgbClr val="990000"/>
                </a:solidFill>
                <a:latin typeface="Century Gothic"/>
                <a:cs typeface="Century Gothic"/>
              </a:rPr>
              <a:t>play hangman! Use an </a:t>
            </a:r>
            <a:r>
              <a:rPr sz="2400" b="1" dirty="0">
                <a:solidFill>
                  <a:srgbClr val="990000"/>
                </a:solidFill>
                <a:latin typeface="Century Gothic"/>
                <a:cs typeface="Century Gothic"/>
              </a:rPr>
              <a:t>“OY”,  “EA”, </a:t>
            </a:r>
            <a:r>
              <a:rPr sz="2400" b="1" spc="-5" dirty="0">
                <a:solidFill>
                  <a:srgbClr val="990000"/>
                </a:solidFill>
                <a:latin typeface="Century Gothic"/>
                <a:cs typeface="Century Gothic"/>
              </a:rPr>
              <a:t>or </a:t>
            </a:r>
            <a:r>
              <a:rPr sz="2400" b="1" dirty="0">
                <a:solidFill>
                  <a:srgbClr val="990000"/>
                </a:solidFill>
                <a:latin typeface="Century Gothic"/>
                <a:cs typeface="Century Gothic"/>
              </a:rPr>
              <a:t>“IE” word.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b="1" dirty="0">
                <a:solidFill>
                  <a:srgbClr val="990000"/>
                </a:solidFill>
                <a:latin typeface="Century Gothic"/>
                <a:cs typeface="Century Gothic"/>
              </a:rPr>
              <a:t>Give </a:t>
            </a:r>
            <a:r>
              <a:rPr sz="2400" b="1" spc="-5" dirty="0">
                <a:solidFill>
                  <a:srgbClr val="990000"/>
                </a:solidFill>
                <a:latin typeface="Century Gothic"/>
                <a:cs typeface="Century Gothic"/>
              </a:rPr>
              <a:t>us </a:t>
            </a:r>
            <a:r>
              <a:rPr sz="2400" b="1" dirty="0">
                <a:solidFill>
                  <a:srgbClr val="990000"/>
                </a:solidFill>
                <a:latin typeface="Century Gothic"/>
                <a:cs typeface="Century Gothic"/>
              </a:rPr>
              <a:t>a </a:t>
            </a:r>
            <a:r>
              <a:rPr sz="2400" b="1" spc="-5" dirty="0">
                <a:solidFill>
                  <a:srgbClr val="990000"/>
                </a:solidFill>
                <a:latin typeface="Century Gothic"/>
                <a:cs typeface="Century Gothic"/>
              </a:rPr>
              <a:t>hint </a:t>
            </a:r>
            <a:r>
              <a:rPr sz="2400" b="1" dirty="0">
                <a:solidFill>
                  <a:srgbClr val="990000"/>
                </a:solidFill>
                <a:latin typeface="Century Gothic"/>
                <a:cs typeface="Century Gothic"/>
              </a:rPr>
              <a:t>– what sound </a:t>
            </a:r>
            <a:r>
              <a:rPr sz="2400" b="1" spc="-5" dirty="0">
                <a:solidFill>
                  <a:srgbClr val="990000"/>
                </a:solidFill>
                <a:latin typeface="Century Gothic"/>
                <a:cs typeface="Century Gothic"/>
              </a:rPr>
              <a:t>do </a:t>
            </a:r>
            <a:r>
              <a:rPr sz="2400" b="1" dirty="0">
                <a:solidFill>
                  <a:srgbClr val="990000"/>
                </a:solidFill>
                <a:latin typeface="Century Gothic"/>
                <a:cs typeface="Century Gothic"/>
              </a:rPr>
              <a:t>the  letters</a:t>
            </a:r>
            <a:r>
              <a:rPr sz="2400" b="1" spc="-5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2400" b="1" dirty="0">
                <a:solidFill>
                  <a:srgbClr val="990000"/>
                </a:solidFill>
                <a:latin typeface="Century Gothic"/>
                <a:cs typeface="Century Gothic"/>
              </a:rPr>
              <a:t>make?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95871" y="1882139"/>
            <a:ext cx="1402079" cy="174650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6771" y="870203"/>
            <a:ext cx="1645920" cy="76352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48828" y="268224"/>
            <a:ext cx="718185" cy="1645920"/>
          </a:xfrm>
          <a:custGeom>
            <a:avLst/>
            <a:gdLst/>
            <a:ahLst/>
            <a:cxnLst/>
            <a:rect l="l" t="t" r="r" b="b"/>
            <a:pathLst>
              <a:path w="718184" h="1645920">
                <a:moveTo>
                  <a:pt x="0" y="1645920"/>
                </a:moveTo>
                <a:lnTo>
                  <a:pt x="717803" y="1645920"/>
                </a:lnTo>
                <a:lnTo>
                  <a:pt x="717803" y="0"/>
                </a:lnTo>
                <a:lnTo>
                  <a:pt x="0" y="0"/>
                </a:lnTo>
                <a:lnTo>
                  <a:pt x="0" y="1645920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015" y="413004"/>
            <a:ext cx="7703058" cy="14607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3247" y="391413"/>
            <a:ext cx="7292975" cy="1489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655" marR="5080" indent="-21590" algn="just">
              <a:lnSpc>
                <a:spcPct val="100000"/>
              </a:lnSpc>
              <a:spcBef>
                <a:spcPts val="105"/>
              </a:spcBef>
            </a:pPr>
            <a:r>
              <a:rPr sz="3200" b="0" spc="-5" dirty="0">
                <a:solidFill>
                  <a:srgbClr val="FFFFFF"/>
                </a:solidFill>
                <a:latin typeface="Century Gothic"/>
                <a:cs typeface="Century Gothic"/>
              </a:rPr>
              <a:t>Imagine you are playing outside with  your </a:t>
            </a:r>
            <a:r>
              <a:rPr sz="3200" b="0" dirty="0">
                <a:solidFill>
                  <a:srgbClr val="FFFFFF"/>
                </a:solidFill>
                <a:latin typeface="Century Gothic"/>
                <a:cs typeface="Century Gothic"/>
              </a:rPr>
              <a:t>friends. What do </a:t>
            </a:r>
            <a:r>
              <a:rPr sz="3200" b="0" spc="-5" dirty="0">
                <a:solidFill>
                  <a:srgbClr val="FFFFFF"/>
                </a:solidFill>
                <a:latin typeface="Century Gothic"/>
                <a:cs typeface="Century Gothic"/>
              </a:rPr>
              <a:t>you see? </a:t>
            </a:r>
            <a:r>
              <a:rPr sz="3200" b="0" dirty="0">
                <a:solidFill>
                  <a:srgbClr val="FFFFFF"/>
                </a:solidFill>
                <a:latin typeface="Century Gothic"/>
                <a:cs typeface="Century Gothic"/>
              </a:rPr>
              <a:t>What  do </a:t>
            </a:r>
            <a:r>
              <a:rPr sz="3200" b="0" spc="-5" dirty="0">
                <a:solidFill>
                  <a:srgbClr val="FFFFFF"/>
                </a:solidFill>
                <a:latin typeface="Century Gothic"/>
                <a:cs typeface="Century Gothic"/>
              </a:rPr>
              <a:t>you smell? Hear? </a:t>
            </a:r>
            <a:r>
              <a:rPr sz="3200" b="0" dirty="0">
                <a:solidFill>
                  <a:srgbClr val="FFFFFF"/>
                </a:solidFill>
                <a:latin typeface="Century Gothic"/>
                <a:cs typeface="Century Gothic"/>
              </a:rPr>
              <a:t>Touch?</a:t>
            </a:r>
            <a:r>
              <a:rPr sz="3200" b="0" spc="-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200" b="0" dirty="0">
                <a:solidFill>
                  <a:srgbClr val="FFFFFF"/>
                </a:solidFill>
                <a:latin typeface="Century Gothic"/>
                <a:cs typeface="Century Gothic"/>
              </a:rPr>
              <a:t>Taste?</a:t>
            </a:r>
            <a:endParaRPr sz="320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563611" y="74676"/>
            <a:ext cx="1551431" cy="5897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72539" y="2141219"/>
            <a:ext cx="6871716" cy="42199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48828" y="268224"/>
            <a:ext cx="718185" cy="1645920"/>
          </a:xfrm>
          <a:custGeom>
            <a:avLst/>
            <a:gdLst/>
            <a:ahLst/>
            <a:cxnLst/>
            <a:rect l="l" t="t" r="r" b="b"/>
            <a:pathLst>
              <a:path w="718184" h="1645920">
                <a:moveTo>
                  <a:pt x="0" y="1645920"/>
                </a:moveTo>
                <a:lnTo>
                  <a:pt x="717803" y="1645920"/>
                </a:lnTo>
                <a:lnTo>
                  <a:pt x="717803" y="0"/>
                </a:lnTo>
                <a:lnTo>
                  <a:pt x="0" y="0"/>
                </a:lnTo>
                <a:lnTo>
                  <a:pt x="0" y="1645920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86029" y="249428"/>
            <a:ext cx="808609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990000"/>
                </a:solidFill>
                <a:latin typeface="Century Gothic"/>
                <a:cs typeface="Century Gothic"/>
              </a:rPr>
              <a:t>Use </a:t>
            </a:r>
            <a:r>
              <a:rPr sz="3600" dirty="0">
                <a:solidFill>
                  <a:srgbClr val="990000"/>
                </a:solidFill>
                <a:latin typeface="Century Gothic"/>
                <a:cs typeface="Century Gothic"/>
              </a:rPr>
              <a:t>these photos to help </a:t>
            </a:r>
            <a:r>
              <a:rPr sz="3600" spc="-5" dirty="0">
                <a:solidFill>
                  <a:srgbClr val="990000"/>
                </a:solidFill>
                <a:latin typeface="Century Gothic"/>
                <a:cs typeface="Century Gothic"/>
              </a:rPr>
              <a:t>you </a:t>
            </a:r>
            <a:r>
              <a:rPr sz="3600" dirty="0">
                <a:solidFill>
                  <a:srgbClr val="990000"/>
                </a:solidFill>
                <a:latin typeface="Century Gothic"/>
                <a:cs typeface="Century Gothic"/>
              </a:rPr>
              <a:t>think  of </a:t>
            </a:r>
            <a:r>
              <a:rPr sz="3600" spc="-5" dirty="0">
                <a:solidFill>
                  <a:srgbClr val="990000"/>
                </a:solidFill>
                <a:latin typeface="Century Gothic"/>
                <a:cs typeface="Century Gothic"/>
              </a:rPr>
              <a:t>what you would see, smell, touch,  </a:t>
            </a:r>
            <a:r>
              <a:rPr sz="3600" dirty="0">
                <a:solidFill>
                  <a:srgbClr val="990000"/>
                </a:solidFill>
                <a:latin typeface="Century Gothic"/>
                <a:cs typeface="Century Gothic"/>
              </a:rPr>
              <a:t>taste </a:t>
            </a:r>
            <a:r>
              <a:rPr sz="3600" spc="-5" dirty="0">
                <a:solidFill>
                  <a:srgbClr val="990000"/>
                </a:solidFill>
                <a:latin typeface="Century Gothic"/>
                <a:cs typeface="Century Gothic"/>
              </a:rPr>
              <a:t>and </a:t>
            </a:r>
            <a:r>
              <a:rPr sz="3600" dirty="0">
                <a:solidFill>
                  <a:srgbClr val="990000"/>
                </a:solidFill>
                <a:latin typeface="Century Gothic"/>
                <a:cs typeface="Century Gothic"/>
              </a:rPr>
              <a:t>hear </a:t>
            </a:r>
            <a:r>
              <a:rPr sz="3600" spc="-5" dirty="0">
                <a:solidFill>
                  <a:srgbClr val="990000"/>
                </a:solidFill>
                <a:latin typeface="Century Gothic"/>
                <a:cs typeface="Century Gothic"/>
              </a:rPr>
              <a:t>outside. </a:t>
            </a:r>
            <a:r>
              <a:rPr sz="3600" dirty="0">
                <a:solidFill>
                  <a:srgbClr val="990000"/>
                </a:solidFill>
                <a:latin typeface="Century Gothic"/>
                <a:cs typeface="Century Gothic"/>
              </a:rPr>
              <a:t>Write one  </a:t>
            </a:r>
            <a:r>
              <a:rPr sz="3600" spc="-5" dirty="0">
                <a:solidFill>
                  <a:srgbClr val="990000"/>
                </a:solidFill>
                <a:latin typeface="Century Gothic"/>
                <a:cs typeface="Century Gothic"/>
              </a:rPr>
              <a:t>sentence </a:t>
            </a:r>
            <a:r>
              <a:rPr sz="3600" dirty="0">
                <a:solidFill>
                  <a:srgbClr val="990000"/>
                </a:solidFill>
                <a:latin typeface="Century Gothic"/>
                <a:cs typeface="Century Gothic"/>
              </a:rPr>
              <a:t>for each </a:t>
            </a:r>
            <a:r>
              <a:rPr sz="3600" spc="-5" dirty="0">
                <a:solidFill>
                  <a:srgbClr val="990000"/>
                </a:solidFill>
                <a:latin typeface="Century Gothic"/>
                <a:cs typeface="Century Gothic"/>
              </a:rPr>
              <a:t>sense.</a:t>
            </a:r>
            <a:endParaRPr sz="3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39896" y="4424171"/>
            <a:ext cx="1545978" cy="20634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91484" y="2848355"/>
            <a:ext cx="2182367" cy="13655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79235" y="2848355"/>
            <a:ext cx="2670048" cy="17815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6259" y="3773423"/>
            <a:ext cx="2776728" cy="18501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87923" y="4733544"/>
            <a:ext cx="2811779" cy="18669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984235" y="89915"/>
            <a:ext cx="1074420" cy="40995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58683" y="268224"/>
            <a:ext cx="1099185" cy="6350635"/>
          </a:xfrm>
          <a:custGeom>
            <a:avLst/>
            <a:gdLst/>
            <a:ahLst/>
            <a:cxnLst/>
            <a:rect l="l" t="t" r="r" b="b"/>
            <a:pathLst>
              <a:path w="1099184" h="6350634">
                <a:moveTo>
                  <a:pt x="0" y="6350508"/>
                </a:moveTo>
                <a:lnTo>
                  <a:pt x="1098803" y="6350508"/>
                </a:lnTo>
                <a:lnTo>
                  <a:pt x="1098803" y="0"/>
                </a:lnTo>
                <a:lnTo>
                  <a:pt x="0" y="0"/>
                </a:lnTo>
                <a:lnTo>
                  <a:pt x="0" y="6350508"/>
                </a:lnTo>
                <a:close/>
              </a:path>
            </a:pathLst>
          </a:custGeom>
          <a:solidFill>
            <a:srgbClr val="99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74980" y="135128"/>
            <a:ext cx="6350000" cy="3531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155065" algn="r">
              <a:lnSpc>
                <a:spcPct val="100000"/>
              </a:lnSpc>
              <a:spcBef>
                <a:spcPts val="95"/>
              </a:spcBef>
            </a:pPr>
            <a:r>
              <a:rPr sz="4600" spc="-5" dirty="0">
                <a:solidFill>
                  <a:srgbClr val="990000"/>
                </a:solidFill>
                <a:latin typeface="Century Gothic"/>
                <a:cs typeface="Century Gothic"/>
              </a:rPr>
              <a:t>Take some</a:t>
            </a:r>
            <a:r>
              <a:rPr sz="4600" spc="-25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4600" spc="-5" dirty="0">
                <a:solidFill>
                  <a:srgbClr val="990000"/>
                </a:solidFill>
                <a:latin typeface="Century Gothic"/>
                <a:cs typeface="Century Gothic"/>
              </a:rPr>
              <a:t>time</a:t>
            </a:r>
            <a:r>
              <a:rPr sz="4600" spc="-20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4600" spc="-5" dirty="0">
                <a:solidFill>
                  <a:srgbClr val="990000"/>
                </a:solidFill>
                <a:latin typeface="Century Gothic"/>
                <a:cs typeface="Century Gothic"/>
              </a:rPr>
              <a:t>to  think about</a:t>
            </a:r>
            <a:r>
              <a:rPr sz="4600" spc="-15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4600" spc="-5" dirty="0">
                <a:solidFill>
                  <a:srgbClr val="990000"/>
                </a:solidFill>
                <a:latin typeface="Century Gothic"/>
                <a:cs typeface="Century Gothic"/>
              </a:rPr>
              <a:t>this</a:t>
            </a:r>
            <a:r>
              <a:rPr sz="4600" spc="-15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4600" spc="-5" dirty="0">
                <a:solidFill>
                  <a:srgbClr val="990000"/>
                </a:solidFill>
                <a:latin typeface="Century Gothic"/>
                <a:cs typeface="Century Gothic"/>
              </a:rPr>
              <a:t>scene.  What</a:t>
            </a:r>
            <a:r>
              <a:rPr sz="4600" spc="-20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4600" spc="-5" dirty="0">
                <a:solidFill>
                  <a:srgbClr val="990000"/>
                </a:solidFill>
                <a:latin typeface="Century Gothic"/>
                <a:cs typeface="Century Gothic"/>
              </a:rPr>
              <a:t>healthy</a:t>
            </a:r>
            <a:r>
              <a:rPr sz="4600" spc="-20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4600" spc="-5" dirty="0">
                <a:solidFill>
                  <a:srgbClr val="990000"/>
                </a:solidFill>
                <a:latin typeface="Century Gothic"/>
                <a:cs typeface="Century Gothic"/>
              </a:rPr>
              <a:t>snacks  would you bring</a:t>
            </a:r>
            <a:r>
              <a:rPr sz="4600" spc="-30" dirty="0">
                <a:solidFill>
                  <a:srgbClr val="990000"/>
                </a:solidFill>
                <a:latin typeface="Century Gothic"/>
                <a:cs typeface="Century Gothic"/>
              </a:rPr>
              <a:t> </a:t>
            </a:r>
            <a:r>
              <a:rPr sz="4600" spc="-10" dirty="0">
                <a:solidFill>
                  <a:srgbClr val="990000"/>
                </a:solidFill>
                <a:latin typeface="Century Gothic"/>
                <a:cs typeface="Century Gothic"/>
              </a:rPr>
              <a:t>with</a:t>
            </a:r>
            <a:endParaRPr sz="4600">
              <a:latin typeface="Century Gothic"/>
              <a:cs typeface="Century Gothic"/>
            </a:endParaRPr>
          </a:p>
          <a:p>
            <a:pPr marR="6985" algn="r">
              <a:lnSpc>
                <a:spcPct val="100000"/>
              </a:lnSpc>
              <a:spcBef>
                <a:spcPts val="5"/>
              </a:spcBef>
            </a:pPr>
            <a:r>
              <a:rPr sz="4600" spc="-10" dirty="0">
                <a:solidFill>
                  <a:srgbClr val="990000"/>
                </a:solidFill>
                <a:latin typeface="Century Gothic"/>
                <a:cs typeface="Century Gothic"/>
              </a:rPr>
              <a:t>you?</a:t>
            </a:r>
            <a:endParaRPr sz="4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4131" y="3218688"/>
            <a:ext cx="4276344" cy="26258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035296" y="4155947"/>
            <a:ext cx="1833372" cy="20863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85759" y="2388107"/>
            <a:ext cx="774192" cy="203453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22007" y="228600"/>
            <a:ext cx="1549907" cy="58978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1"/>
  <p:tag name="ISPRING_SCORM_RATE_QUIZZES" val="0"/>
  <p:tag name="ISPRING_SCORM_PASSING_SCORE" val="100.000000"/>
  <p:tag name="ISPRING_ULTRA_SCORM_COURSE_ID" val="E7109413-13F3-44FC-B6F6-3D3A901961BE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Repository"/>
  <p:tag name="ISPRING_OUTPUT_FOLDER" val="E:\Beth\eslao-nc\stage-1\unit-6\lesson-6-4"/>
  <p:tag name="ISPRING_PRESENTATION_TITLE" val="ESLAO-6-4-Slides-Student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443</Words>
  <Application>Microsoft Office PowerPoint</Application>
  <PresentationFormat>On-screen Show (4:3)</PresentationFormat>
  <Paragraphs>100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Write the sound next to the picture!</vt:lpstr>
      <vt:lpstr>Complete the sentences</vt:lpstr>
      <vt:lpstr>PowerPoint Presentation</vt:lpstr>
      <vt:lpstr>Imagine you are playing outside with  your friends. What do you see? What  do you smell? Hear? Touch? Taste?</vt:lpstr>
      <vt:lpstr>PowerPoint Presentation</vt:lpstr>
      <vt:lpstr>PowerPoint Presentation</vt:lpstr>
      <vt:lpstr>Predicting Events</vt:lpstr>
      <vt:lpstr>Now let’s look at past tense</vt:lpstr>
      <vt:lpstr>Let’s Practice!</vt:lpstr>
      <vt:lpstr>More Practice!</vt:lpstr>
      <vt:lpstr>Review of Irregular Verbs</vt:lpstr>
      <vt:lpstr>Last week, we  read a book  about fruit!</vt:lpstr>
      <vt:lpstr>Draw a picture  of a new fruit  you learned</vt:lpstr>
      <vt:lpstr>Review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ESLAO-6-4-Slides-Student</dc:title>
  <dc:creator>Marissa Quintigliani</dc:creator>
  <cp:lastModifiedBy>Lakshmi Priya</cp:lastModifiedBy>
  <cp:revision>3</cp:revision>
  <dcterms:created xsi:type="dcterms:W3CDTF">2018-06-26T15:07:03Z</dcterms:created>
  <dcterms:modified xsi:type="dcterms:W3CDTF">2018-06-26T15:10:23Z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2017-04-15T00:00:00Z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2018-06-26T00:00:00Z</vt:filetime>
  </property>
</Properties>
</file>