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4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1B13A-1DDD-41CF-9E13-7DB37F23EC70}" type="datetimeFigureOut">
              <a:rPr lang="en-CA" smtClean="0"/>
              <a:t>2018-06-26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8713E-72C7-4F21-A031-B5336DE048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925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713E-72C7-4F21-A031-B5336DE0480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1598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713E-72C7-4F21-A031-B5336DE0480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330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713E-72C7-4F21-A031-B5336DE0480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617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713E-72C7-4F21-A031-B5336DE0480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243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713E-72C7-4F21-A031-B5336DE0480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4234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713E-72C7-4F21-A031-B5336DE0480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2841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713E-72C7-4F21-A031-B5336DE0480F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6195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713E-72C7-4F21-A031-B5336DE0480F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5973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713E-72C7-4F21-A031-B5336DE0480F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1328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713E-72C7-4F21-A031-B5336DE0480F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940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713E-72C7-4F21-A031-B5336DE0480F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415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713E-72C7-4F21-A031-B5336DE0480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1702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713E-72C7-4F21-A031-B5336DE0480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0367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713E-72C7-4F21-A031-B5336DE0480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9612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713E-72C7-4F21-A031-B5336DE0480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5925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713E-72C7-4F21-A031-B5336DE0480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850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713E-72C7-4F21-A031-B5336DE0480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1556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713E-72C7-4F21-A031-B5336DE0480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2959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713E-72C7-4F21-A031-B5336DE0480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346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9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9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9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38" y="290545"/>
            <a:ext cx="6173470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9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39" y="2493645"/>
            <a:ext cx="7843520" cy="3855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6951" y="268288"/>
            <a:ext cx="5669280" cy="3900804"/>
          </a:xfrm>
          <a:custGeom>
            <a:avLst/>
            <a:gdLst/>
            <a:ahLst/>
            <a:cxnLst/>
            <a:rect l="l" t="t" r="r" b="b"/>
            <a:pathLst>
              <a:path w="5669280" h="3900804">
                <a:moveTo>
                  <a:pt x="0" y="0"/>
                </a:moveTo>
                <a:lnTo>
                  <a:pt x="5669280" y="0"/>
                </a:lnTo>
                <a:lnTo>
                  <a:pt x="5669280" y="3900299"/>
                </a:lnTo>
                <a:lnTo>
                  <a:pt x="0" y="39002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939" y="268288"/>
            <a:ext cx="182880" cy="3887470"/>
          </a:xfrm>
          <a:custGeom>
            <a:avLst/>
            <a:gdLst/>
            <a:ahLst/>
            <a:cxnLst/>
            <a:rect l="l" t="t" r="r" b="b"/>
            <a:pathLst>
              <a:path w="182879" h="3887470">
                <a:moveTo>
                  <a:pt x="0" y="0"/>
                </a:moveTo>
                <a:lnTo>
                  <a:pt x="182879" y="0"/>
                </a:lnTo>
                <a:lnTo>
                  <a:pt x="182879" y="3886852"/>
                </a:lnTo>
                <a:lnTo>
                  <a:pt x="0" y="3886852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79140" y="4234726"/>
            <a:ext cx="5031105" cy="1325880"/>
          </a:xfrm>
          <a:prstGeom prst="rect">
            <a:avLst/>
          </a:prstGeom>
        </p:spPr>
        <p:txBody>
          <a:bodyPr vert="horz" wrap="square" lIns="0" tIns="276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75"/>
              </a:spcBef>
            </a:pPr>
            <a:r>
              <a:rPr sz="4600" spc="-5" dirty="0">
                <a:solidFill>
                  <a:srgbClr val="990000"/>
                </a:solidFill>
                <a:latin typeface="Century Gothic"/>
                <a:cs typeface="Century Gothic"/>
              </a:rPr>
              <a:t>Keeping </a:t>
            </a:r>
            <a:r>
              <a:rPr sz="4600" dirty="0">
                <a:solidFill>
                  <a:srgbClr val="990000"/>
                </a:solidFill>
                <a:latin typeface="Century Gothic"/>
                <a:cs typeface="Century Gothic"/>
              </a:rPr>
              <a:t>In</a:t>
            </a:r>
            <a:r>
              <a:rPr sz="4600" spc="-7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4600" spc="-5" dirty="0">
                <a:solidFill>
                  <a:srgbClr val="990000"/>
                </a:solidFill>
                <a:latin typeface="Century Gothic"/>
                <a:cs typeface="Century Gothic"/>
              </a:rPr>
              <a:t>Shape</a:t>
            </a:r>
            <a:endParaRPr sz="4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dirty="0">
                <a:solidFill>
                  <a:srgbClr val="333333"/>
                </a:solidFill>
                <a:latin typeface="Century Gothic"/>
                <a:cs typeface="Century Gothic"/>
              </a:rPr>
              <a:t>Unit </a:t>
            </a:r>
            <a:r>
              <a:rPr sz="1600" spc="-5" dirty="0">
                <a:solidFill>
                  <a:srgbClr val="333333"/>
                </a:solidFill>
                <a:latin typeface="Century Gothic"/>
                <a:cs typeface="Century Gothic"/>
              </a:rPr>
              <a:t>6: Lesson</a:t>
            </a:r>
            <a:r>
              <a:rPr sz="1600" spc="-1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33333"/>
                </a:solidFill>
                <a:latin typeface="Century Gothic"/>
                <a:cs typeface="Century Gothic"/>
              </a:rPr>
              <a:t>6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9768" y="208047"/>
            <a:ext cx="2269941" cy="2597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8199" y="5130226"/>
            <a:ext cx="7717100" cy="1727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816160"/>
            <a:ext cx="5016012" cy="2310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875" y="4773706"/>
            <a:ext cx="2971800" cy="1844675"/>
          </a:xfrm>
          <a:custGeom>
            <a:avLst/>
            <a:gdLst/>
            <a:ahLst/>
            <a:cxnLst/>
            <a:rect l="l" t="t" r="r" b="b"/>
            <a:pathLst>
              <a:path w="2971800" h="1844675">
                <a:moveTo>
                  <a:pt x="0" y="0"/>
                </a:moveTo>
                <a:lnTo>
                  <a:pt x="2971800" y="0"/>
                </a:lnTo>
                <a:lnTo>
                  <a:pt x="2971800" y="1844581"/>
                </a:lnTo>
                <a:lnTo>
                  <a:pt x="0" y="1844581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47373" y="2924388"/>
            <a:ext cx="5996940" cy="142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510"/>
              </a:lnSpc>
              <a:spcBef>
                <a:spcPts val="100"/>
              </a:spcBef>
            </a:pPr>
            <a:r>
              <a:rPr sz="4600" spc="-5" dirty="0">
                <a:solidFill>
                  <a:srgbClr val="990000"/>
                </a:solidFill>
                <a:latin typeface="Century Gothic"/>
                <a:cs typeface="Century Gothic"/>
              </a:rPr>
              <a:t>What </a:t>
            </a:r>
            <a:r>
              <a:rPr sz="4600" dirty="0">
                <a:solidFill>
                  <a:srgbClr val="990000"/>
                </a:solidFill>
                <a:latin typeface="Century Gothic"/>
                <a:cs typeface="Century Gothic"/>
              </a:rPr>
              <a:t>is </a:t>
            </a:r>
            <a:r>
              <a:rPr sz="4600" spc="-5" dirty="0">
                <a:solidFill>
                  <a:srgbClr val="990000"/>
                </a:solidFill>
                <a:latin typeface="Century Gothic"/>
                <a:cs typeface="Century Gothic"/>
              </a:rPr>
              <a:t>happening</a:t>
            </a:r>
            <a:r>
              <a:rPr sz="4600" spc="-6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4600" dirty="0">
                <a:solidFill>
                  <a:srgbClr val="990000"/>
                </a:solidFill>
                <a:latin typeface="Century Gothic"/>
                <a:cs typeface="Century Gothic"/>
              </a:rPr>
              <a:t>in</a:t>
            </a:r>
            <a:endParaRPr sz="4600">
              <a:latin typeface="Century Gothic"/>
              <a:cs typeface="Century Gothic"/>
            </a:endParaRPr>
          </a:p>
          <a:p>
            <a:pPr marL="2824480">
              <a:lnSpc>
                <a:spcPts val="5510"/>
              </a:lnSpc>
            </a:pPr>
            <a:r>
              <a:rPr sz="4600" dirty="0">
                <a:solidFill>
                  <a:srgbClr val="990000"/>
                </a:solidFill>
                <a:latin typeface="Century Gothic"/>
                <a:cs typeface="Century Gothic"/>
              </a:rPr>
              <a:t>the</a:t>
            </a:r>
            <a:r>
              <a:rPr sz="4600" spc="-10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4600" spc="-5" dirty="0">
                <a:solidFill>
                  <a:srgbClr val="990000"/>
                </a:solidFill>
                <a:latin typeface="Century Gothic"/>
                <a:cs typeface="Century Gothic"/>
              </a:rPr>
              <a:t>photo?</a:t>
            </a:r>
            <a:endParaRPr sz="4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1525" y="114032"/>
            <a:ext cx="5791359" cy="2838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21153" y="268122"/>
            <a:ext cx="1461609" cy="517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40901" y="4570662"/>
            <a:ext cx="5668010" cy="20205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102360" marR="448309" indent="-232410">
              <a:lnSpc>
                <a:spcPts val="5200"/>
              </a:lnSpc>
              <a:spcBef>
                <a:spcPts val="340"/>
              </a:spcBef>
            </a:pPr>
            <a:r>
              <a:rPr sz="4400" dirty="0">
                <a:solidFill>
                  <a:srgbClr val="333333"/>
                </a:solidFill>
                <a:latin typeface="Century Gothic"/>
                <a:cs typeface="Century Gothic"/>
              </a:rPr>
              <a:t>The </a:t>
            </a:r>
            <a:r>
              <a:rPr sz="4400" spc="-5" dirty="0">
                <a:solidFill>
                  <a:srgbClr val="333333"/>
                </a:solidFill>
                <a:latin typeface="Century Gothic"/>
                <a:cs typeface="Century Gothic"/>
              </a:rPr>
              <a:t>children</a:t>
            </a:r>
            <a:r>
              <a:rPr sz="4400" spc="-9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4400" u="heavy" spc="-10" dirty="0">
                <a:solidFill>
                  <a:srgbClr val="333333"/>
                </a:solidFill>
                <a:uFill>
                  <a:solidFill>
                    <a:srgbClr val="424242"/>
                  </a:solidFill>
                </a:uFill>
                <a:latin typeface="Century Gothic"/>
                <a:cs typeface="Century Gothic"/>
              </a:rPr>
              <a:t>are </a:t>
            </a:r>
            <a:r>
              <a:rPr sz="4400" spc="-1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4400" u="heavy" spc="-5" dirty="0">
                <a:solidFill>
                  <a:srgbClr val="333333"/>
                </a:solidFill>
                <a:uFill>
                  <a:solidFill>
                    <a:srgbClr val="424242"/>
                  </a:solidFill>
                </a:uFill>
                <a:latin typeface="Century Gothic"/>
                <a:cs typeface="Century Gothic"/>
              </a:rPr>
              <a:t>playing</a:t>
            </a:r>
            <a:r>
              <a:rPr sz="4400" spc="-7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4400" spc="-50" dirty="0">
                <a:solidFill>
                  <a:srgbClr val="333333"/>
                </a:solidFill>
                <a:latin typeface="Century Gothic"/>
                <a:cs typeface="Century Gothic"/>
              </a:rPr>
              <a:t>soccer</a:t>
            </a:r>
            <a:r>
              <a:rPr sz="4400" u="heavy" spc="-50" dirty="0">
                <a:solidFill>
                  <a:srgbClr val="333333"/>
                </a:solidFill>
                <a:uFill>
                  <a:solidFill>
                    <a:srgbClr val="424242"/>
                  </a:solidFill>
                </a:uFill>
                <a:latin typeface="Century Gothic"/>
                <a:cs typeface="Century Gothic"/>
              </a:rPr>
              <a:t>.</a:t>
            </a:r>
            <a:endParaRPr sz="4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185"/>
              </a:spcBef>
            </a:pPr>
            <a:r>
              <a:rPr sz="2400" dirty="0">
                <a:latin typeface="Century Gothic"/>
                <a:cs typeface="Century Gothic"/>
              </a:rPr>
              <a:t>This is called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present continuous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tense.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875" y="4773706"/>
            <a:ext cx="2971800" cy="1844675"/>
          </a:xfrm>
          <a:custGeom>
            <a:avLst/>
            <a:gdLst/>
            <a:ahLst/>
            <a:cxnLst/>
            <a:rect l="l" t="t" r="r" b="b"/>
            <a:pathLst>
              <a:path w="2971800" h="1844675">
                <a:moveTo>
                  <a:pt x="0" y="0"/>
                </a:moveTo>
                <a:lnTo>
                  <a:pt x="2971800" y="0"/>
                </a:lnTo>
                <a:lnTo>
                  <a:pt x="2971800" y="1844581"/>
                </a:lnTo>
                <a:lnTo>
                  <a:pt x="0" y="1844581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69749" y="5066776"/>
            <a:ext cx="5318760" cy="148336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-1270" algn="ctr">
              <a:lnSpc>
                <a:spcPts val="2800"/>
              </a:lnSpc>
              <a:spcBef>
                <a:spcPts val="259"/>
              </a:spcBef>
            </a:pPr>
            <a:r>
              <a:rPr sz="2400" spc="-30" dirty="0">
                <a:solidFill>
                  <a:srgbClr val="333333"/>
                </a:solidFill>
                <a:latin typeface="Century Gothic"/>
                <a:cs typeface="Century Gothic"/>
              </a:rPr>
              <a:t>Tell </a:t>
            </a:r>
            <a:r>
              <a:rPr sz="2400" dirty="0">
                <a:solidFill>
                  <a:srgbClr val="333333"/>
                </a:solidFill>
                <a:latin typeface="Century Gothic"/>
                <a:cs typeface="Century Gothic"/>
              </a:rPr>
              <a:t>me </a:t>
            </a: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what </a:t>
            </a:r>
            <a:r>
              <a:rPr sz="2400" dirty="0">
                <a:solidFill>
                  <a:srgbClr val="333333"/>
                </a:solidFill>
                <a:latin typeface="Century Gothic"/>
                <a:cs typeface="Century Gothic"/>
              </a:rPr>
              <a:t>the </a:t>
            </a:r>
            <a:r>
              <a:rPr sz="2400" u="heavy" dirty="0">
                <a:solidFill>
                  <a:srgbClr val="333333"/>
                </a:solidFill>
                <a:uFill>
                  <a:solidFill>
                    <a:srgbClr val="424242"/>
                  </a:solidFill>
                </a:uFill>
                <a:latin typeface="Century Gothic"/>
                <a:cs typeface="Century Gothic"/>
              </a:rPr>
              <a:t>girl</a:t>
            </a:r>
            <a:r>
              <a:rPr sz="240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in blue is doing.  </a:t>
            </a:r>
            <a:r>
              <a:rPr sz="2400" spc="-30" dirty="0">
                <a:solidFill>
                  <a:srgbClr val="333333"/>
                </a:solidFill>
                <a:latin typeface="Century Gothic"/>
                <a:cs typeface="Century Gothic"/>
              </a:rPr>
              <a:t>Tell </a:t>
            </a:r>
            <a:r>
              <a:rPr sz="2400" dirty="0">
                <a:solidFill>
                  <a:srgbClr val="333333"/>
                </a:solidFill>
                <a:latin typeface="Century Gothic"/>
                <a:cs typeface="Century Gothic"/>
              </a:rPr>
              <a:t>me </a:t>
            </a: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what </a:t>
            </a:r>
            <a:r>
              <a:rPr sz="2400" u="heavy" dirty="0">
                <a:solidFill>
                  <a:srgbClr val="333333"/>
                </a:solidFill>
                <a:uFill>
                  <a:solidFill>
                    <a:srgbClr val="424242"/>
                  </a:solidFill>
                </a:uFill>
                <a:latin typeface="Century Gothic"/>
                <a:cs typeface="Century Gothic"/>
              </a:rPr>
              <a:t>the </a:t>
            </a:r>
            <a:r>
              <a:rPr sz="2400" u="heavy" spc="-5" dirty="0">
                <a:solidFill>
                  <a:srgbClr val="333333"/>
                </a:solidFill>
                <a:uFill>
                  <a:solidFill>
                    <a:srgbClr val="424242"/>
                  </a:solidFill>
                </a:uFill>
                <a:latin typeface="Century Gothic"/>
                <a:cs typeface="Century Gothic"/>
              </a:rPr>
              <a:t>children</a:t>
            </a: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entury Gothic"/>
                <a:cs typeface="Century Gothic"/>
              </a:rPr>
              <a:t>are</a:t>
            </a:r>
            <a:r>
              <a:rPr sz="2400" spc="-2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doing.</a:t>
            </a:r>
            <a:endParaRPr sz="2400">
              <a:latin typeface="Century Gothic"/>
              <a:cs typeface="Century Gothic"/>
            </a:endParaRPr>
          </a:p>
          <a:p>
            <a:pPr marL="294640" marR="286385" algn="ctr">
              <a:lnSpc>
                <a:spcPts val="2900"/>
              </a:lnSpc>
              <a:spcBef>
                <a:spcPts val="20"/>
              </a:spcBef>
            </a:pPr>
            <a:r>
              <a:rPr sz="2400" spc="-30" dirty="0">
                <a:solidFill>
                  <a:srgbClr val="333333"/>
                </a:solidFill>
                <a:latin typeface="Century Gothic"/>
                <a:cs typeface="Century Gothic"/>
              </a:rPr>
              <a:t>Tell </a:t>
            </a:r>
            <a:r>
              <a:rPr sz="2400" dirty="0">
                <a:solidFill>
                  <a:srgbClr val="333333"/>
                </a:solidFill>
                <a:latin typeface="Century Gothic"/>
                <a:cs typeface="Century Gothic"/>
              </a:rPr>
              <a:t>me </a:t>
            </a: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what you are </a:t>
            </a:r>
            <a:r>
              <a:rPr sz="2400" dirty="0">
                <a:solidFill>
                  <a:srgbClr val="333333"/>
                </a:solidFill>
                <a:latin typeface="Century Gothic"/>
                <a:cs typeface="Century Gothic"/>
              </a:rPr>
              <a:t>doing</a:t>
            </a:r>
            <a:r>
              <a:rPr sz="2400" spc="-3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33333"/>
                </a:solidFill>
                <a:latin typeface="Century Gothic"/>
                <a:cs typeface="Century Gothic"/>
              </a:rPr>
              <a:t>right  now.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6429" y="196180"/>
            <a:ext cx="3373923" cy="1653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46503" y="896829"/>
            <a:ext cx="19977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</a:t>
            </a:r>
            <a:r>
              <a:rPr sz="32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m/Is</a:t>
            </a:r>
            <a:r>
              <a:rPr sz="32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/A</a:t>
            </a:r>
            <a:r>
              <a:rPr sz="3200"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</a:t>
            </a:r>
            <a:r>
              <a:rPr sz="32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e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388417" y="1883085"/>
            <a:ext cx="5401310" cy="275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I </a:t>
            </a: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am</a:t>
            </a:r>
            <a:r>
              <a:rPr sz="3600" spc="-5" dirty="0">
                <a:latin typeface="Century Gothic"/>
                <a:cs typeface="Century Gothic"/>
              </a:rPr>
              <a:t> playing</a:t>
            </a:r>
            <a:r>
              <a:rPr sz="3600" spc="-20" dirty="0">
                <a:latin typeface="Century Gothic"/>
                <a:cs typeface="Century Gothic"/>
              </a:rPr>
              <a:t> </a:t>
            </a:r>
            <a:r>
              <a:rPr sz="3600" spc="-40" dirty="0">
                <a:latin typeface="Century Gothic"/>
                <a:cs typeface="Century Gothic"/>
              </a:rPr>
              <a:t>soccer.</a:t>
            </a:r>
            <a:endParaRPr sz="3600">
              <a:latin typeface="Century Gothic"/>
              <a:cs typeface="Century Gothic"/>
            </a:endParaRPr>
          </a:p>
          <a:p>
            <a:pPr marL="12700" marR="5080">
              <a:lnSpc>
                <a:spcPts val="8600"/>
              </a:lnSpc>
              <a:spcBef>
                <a:spcPts val="1000"/>
              </a:spcBef>
            </a:pP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He is</a:t>
            </a:r>
            <a:r>
              <a:rPr sz="3600" spc="-5" dirty="0">
                <a:latin typeface="Century Gothic"/>
                <a:cs typeface="Century Gothic"/>
              </a:rPr>
              <a:t> playing </a:t>
            </a:r>
            <a:r>
              <a:rPr sz="3600" spc="-40" dirty="0">
                <a:latin typeface="Century Gothic"/>
                <a:cs typeface="Century Gothic"/>
              </a:rPr>
              <a:t>soccer.  </a:t>
            </a:r>
            <a:r>
              <a:rPr sz="36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They </a:t>
            </a:r>
            <a:r>
              <a:rPr sz="3600" u="heavy" spc="-1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are</a:t>
            </a:r>
            <a:r>
              <a:rPr sz="3600" spc="-10" dirty="0">
                <a:latin typeface="Century Gothic"/>
                <a:cs typeface="Century Gothic"/>
              </a:rPr>
              <a:t> </a:t>
            </a:r>
            <a:r>
              <a:rPr sz="3600" spc="-5" dirty="0">
                <a:latin typeface="Century Gothic"/>
                <a:cs typeface="Century Gothic"/>
              </a:rPr>
              <a:t>playing</a:t>
            </a:r>
            <a:r>
              <a:rPr sz="3600" spc="-60" dirty="0">
                <a:latin typeface="Century Gothic"/>
                <a:cs typeface="Century Gothic"/>
              </a:rPr>
              <a:t> </a:t>
            </a:r>
            <a:r>
              <a:rPr sz="3600" spc="-40" dirty="0">
                <a:latin typeface="Century Gothic"/>
                <a:cs typeface="Century Gothic"/>
              </a:rPr>
              <a:t>soccer.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21153" y="268122"/>
            <a:ext cx="1461609" cy="517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67835" y="3744641"/>
            <a:ext cx="1657244" cy="20629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4813" y="146684"/>
            <a:ext cx="4886960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720090">
              <a:lnSpc>
                <a:spcPts val="4300"/>
              </a:lnSpc>
              <a:spcBef>
                <a:spcPts val="260"/>
              </a:spcBef>
            </a:pPr>
            <a:r>
              <a:rPr spc="-5" dirty="0"/>
              <a:t>Let’s </a:t>
            </a:r>
            <a:r>
              <a:rPr dirty="0"/>
              <a:t>try to fill in</a:t>
            </a:r>
            <a:r>
              <a:rPr spc="-75" dirty="0"/>
              <a:t> </a:t>
            </a:r>
            <a:r>
              <a:rPr dirty="0"/>
              <a:t>the  </a:t>
            </a:r>
            <a:r>
              <a:rPr spc="-5" dirty="0"/>
              <a:t>sentences.</a:t>
            </a:r>
          </a:p>
          <a:p>
            <a:pPr marL="1841500">
              <a:lnSpc>
                <a:spcPts val="4160"/>
              </a:lnSpc>
            </a:pPr>
            <a:r>
              <a:rPr spc="-5" dirty="0"/>
              <a:t>Am, </a:t>
            </a:r>
            <a:r>
              <a:rPr dirty="0"/>
              <a:t>Is or</a:t>
            </a:r>
            <a:r>
              <a:rPr spc="-90" dirty="0"/>
              <a:t> </a:t>
            </a:r>
            <a:r>
              <a:rPr spc="-5" dirty="0"/>
              <a:t>Are?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0239" y="2493645"/>
            <a:ext cx="7392034" cy="3912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0" algn="l"/>
                <a:tab pos="3175000" algn="l"/>
              </a:tabLst>
            </a:pPr>
            <a:r>
              <a:rPr sz="2800" spc="-70" dirty="0">
                <a:latin typeface="Century Gothic"/>
                <a:cs typeface="Century Gothic"/>
              </a:rPr>
              <a:t>We</a:t>
            </a:r>
            <a:r>
              <a:rPr lang="en-CA" sz="2800" spc="-70" dirty="0">
                <a:latin typeface="Century Gothic"/>
                <a:cs typeface="Century Gothic"/>
              </a:rPr>
              <a:t> ____________ </a:t>
            </a:r>
            <a:r>
              <a:rPr sz="2800" dirty="0">
                <a:latin typeface="Century Gothic"/>
                <a:cs typeface="Century Gothic"/>
              </a:rPr>
              <a:t>swimming in the</a:t>
            </a:r>
            <a:r>
              <a:rPr sz="2800" spc="-60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ocean.</a:t>
            </a:r>
            <a:endParaRPr sz="2800" dirty="0">
              <a:latin typeface="Century Gothic"/>
              <a:cs typeface="Century Gothic"/>
            </a:endParaRPr>
          </a:p>
          <a:p>
            <a:pPr marL="12700" marR="105410">
              <a:lnSpc>
                <a:spcPct val="199400"/>
              </a:lnSpc>
              <a:tabLst>
                <a:tab pos="3047365" algn="l"/>
                <a:tab pos="3074035" algn="l"/>
              </a:tabLst>
            </a:pPr>
            <a:r>
              <a:rPr sz="2800" spc="-5" dirty="0">
                <a:latin typeface="Century Gothic"/>
                <a:cs typeface="Century Gothic"/>
              </a:rPr>
              <a:t>He</a:t>
            </a:r>
            <a:r>
              <a:rPr lang="en-CA" sz="2800" spc="-5" dirty="0">
                <a:latin typeface="Century Gothic"/>
                <a:cs typeface="Century Gothic"/>
              </a:rPr>
              <a:t> ___________ </a:t>
            </a:r>
            <a:r>
              <a:rPr sz="2800" spc="-5" dirty="0">
                <a:latin typeface="Century Gothic"/>
                <a:cs typeface="Century Gothic"/>
              </a:rPr>
              <a:t>throwing </a:t>
            </a:r>
            <a:r>
              <a:rPr sz="2800" dirty="0">
                <a:latin typeface="Century Gothic"/>
                <a:cs typeface="Century Gothic"/>
              </a:rPr>
              <a:t>the </a:t>
            </a:r>
            <a:r>
              <a:rPr sz="2800" spc="-5" dirty="0">
                <a:latin typeface="Century Gothic"/>
                <a:cs typeface="Century Gothic"/>
              </a:rPr>
              <a:t>ball </a:t>
            </a:r>
            <a:r>
              <a:rPr sz="2800" dirty="0">
                <a:latin typeface="Century Gothic"/>
                <a:cs typeface="Century Gothic"/>
              </a:rPr>
              <a:t>to </a:t>
            </a:r>
            <a:r>
              <a:rPr sz="2800" spc="-5" dirty="0">
                <a:latin typeface="Century Gothic"/>
                <a:cs typeface="Century Gothic"/>
              </a:rPr>
              <a:t>me.  She</a:t>
            </a:r>
            <a:r>
              <a:rPr lang="en-CA" sz="2800" spc="-5" dirty="0">
                <a:latin typeface="Century Gothic"/>
                <a:cs typeface="Century Gothic"/>
              </a:rPr>
              <a:t> ____________ </a:t>
            </a:r>
            <a:r>
              <a:rPr sz="2800" spc="-5" dirty="0">
                <a:latin typeface="Century Gothic"/>
                <a:cs typeface="Century Gothic"/>
              </a:rPr>
              <a:t>dancing </a:t>
            </a:r>
            <a:r>
              <a:rPr sz="2800" dirty="0">
                <a:latin typeface="Century Gothic"/>
                <a:cs typeface="Century Gothic"/>
              </a:rPr>
              <a:t>in the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field.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034665" algn="l"/>
              </a:tabLst>
            </a:pPr>
            <a:r>
              <a:rPr sz="2800" dirty="0">
                <a:latin typeface="Century Gothic"/>
                <a:cs typeface="Century Gothic"/>
              </a:rPr>
              <a:t>They</a:t>
            </a:r>
            <a:r>
              <a:rPr lang="en-CA" sz="2800" dirty="0">
                <a:latin typeface="Century Gothic"/>
                <a:cs typeface="Century Gothic"/>
              </a:rPr>
              <a:t> ____________ </a:t>
            </a:r>
            <a:r>
              <a:rPr sz="2800" spc="-5" dirty="0">
                <a:latin typeface="Century Gothic"/>
                <a:cs typeface="Century Gothic"/>
              </a:rPr>
              <a:t>eating </a:t>
            </a:r>
            <a:r>
              <a:rPr sz="2800" dirty="0">
                <a:latin typeface="Century Gothic"/>
                <a:cs typeface="Century Gothic"/>
              </a:rPr>
              <a:t>a </a:t>
            </a:r>
            <a:r>
              <a:rPr sz="2800" spc="-5" dirty="0">
                <a:latin typeface="Century Gothic"/>
                <a:cs typeface="Century Gothic"/>
              </a:rPr>
              <a:t>salad.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58135" algn="l"/>
              </a:tabLst>
            </a:pPr>
            <a:r>
              <a:rPr lang="en-CA" sz="2800" spc="-5" dirty="0">
                <a:latin typeface="Century Gothic"/>
                <a:cs typeface="Century Gothic"/>
              </a:rPr>
              <a:t>I ____________ </a:t>
            </a:r>
            <a:r>
              <a:rPr sz="2800" spc="-5" dirty="0">
                <a:latin typeface="Century Gothic"/>
                <a:cs typeface="Century Gothic"/>
              </a:rPr>
              <a:t>playing outside </a:t>
            </a:r>
            <a:r>
              <a:rPr sz="2800" dirty="0">
                <a:latin typeface="Century Gothic"/>
                <a:cs typeface="Century Gothic"/>
              </a:rPr>
              <a:t>right</a:t>
            </a:r>
            <a:r>
              <a:rPr sz="2800" spc="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now.</a:t>
            </a:r>
          </a:p>
        </p:txBody>
      </p:sp>
      <p:sp>
        <p:nvSpPr>
          <p:cNvPr id="6" name="object 6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0" y="961555"/>
            <a:ext cx="3555998" cy="14990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6038" y="441326"/>
            <a:ext cx="5528310" cy="1120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956435" marR="5080" indent="-1944370">
              <a:lnSpc>
                <a:spcPts val="4300"/>
              </a:lnSpc>
              <a:spcBef>
                <a:spcPts val="260"/>
              </a:spcBef>
            </a:pPr>
            <a:r>
              <a:rPr spc="-5" dirty="0"/>
              <a:t>What </a:t>
            </a:r>
            <a:r>
              <a:rPr dirty="0"/>
              <a:t>is </a:t>
            </a:r>
            <a:r>
              <a:rPr spc="-5" dirty="0"/>
              <a:t>happening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this  </a:t>
            </a:r>
            <a:r>
              <a:rPr spc="-5" dirty="0"/>
              <a:t>photo?</a:t>
            </a:r>
          </a:p>
        </p:txBody>
      </p:sp>
      <p:sp>
        <p:nvSpPr>
          <p:cNvPr id="4" name="object 4"/>
          <p:cNvSpPr/>
          <p:nvPr/>
        </p:nvSpPr>
        <p:spPr>
          <a:xfrm>
            <a:off x="1016000" y="2482850"/>
            <a:ext cx="7111998" cy="3975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6072" y="298451"/>
            <a:ext cx="5561330" cy="1120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200660">
              <a:lnSpc>
                <a:spcPts val="4300"/>
              </a:lnSpc>
              <a:spcBef>
                <a:spcPts val="260"/>
              </a:spcBef>
            </a:pPr>
            <a:r>
              <a:rPr spc="-5" dirty="0"/>
              <a:t>One more time, what </a:t>
            </a:r>
            <a:r>
              <a:rPr dirty="0"/>
              <a:t>is  happening </a:t>
            </a:r>
            <a:r>
              <a:rPr spc="-5" dirty="0"/>
              <a:t>in </a:t>
            </a:r>
            <a:r>
              <a:rPr dirty="0"/>
              <a:t>this</a:t>
            </a:r>
            <a:r>
              <a:rPr spc="-95" dirty="0"/>
              <a:t> </a:t>
            </a:r>
            <a:r>
              <a:rPr spc="-5" dirty="0"/>
              <a:t>photo?</a:t>
            </a:r>
          </a:p>
        </p:txBody>
      </p:sp>
      <p:sp>
        <p:nvSpPr>
          <p:cNvPr id="4" name="object 4"/>
          <p:cNvSpPr/>
          <p:nvPr/>
        </p:nvSpPr>
        <p:spPr>
          <a:xfrm>
            <a:off x="1269999" y="1644538"/>
            <a:ext cx="6286498" cy="4330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8691" y="488315"/>
            <a:ext cx="5012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uFill>
                  <a:solidFill>
                    <a:srgbClr val="AB1500"/>
                  </a:solidFill>
                </a:uFill>
              </a:rPr>
              <a:t>This </a:t>
            </a:r>
            <a:r>
              <a:rPr u="heavy" spc="-5" dirty="0">
                <a:uFill>
                  <a:solidFill>
                    <a:srgbClr val="AB1500"/>
                  </a:solidFill>
                </a:uFill>
              </a:rPr>
              <a:t>and </a:t>
            </a:r>
            <a:r>
              <a:rPr u="heavy" dirty="0">
                <a:uFill>
                  <a:solidFill>
                    <a:srgbClr val="AB1500"/>
                  </a:solidFill>
                </a:uFill>
              </a:rPr>
              <a:t>That</a:t>
            </a:r>
            <a:r>
              <a:rPr u="heavy" spc="-70" dirty="0">
                <a:uFill>
                  <a:solidFill>
                    <a:srgbClr val="AB15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AB1500"/>
                  </a:solidFill>
                </a:uFill>
              </a:rPr>
              <a:t>Pronouns</a:t>
            </a:r>
          </a:p>
        </p:txBody>
      </p:sp>
      <p:sp>
        <p:nvSpPr>
          <p:cNvPr id="4" name="object 4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7301" y="1773377"/>
            <a:ext cx="78536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entury Gothic"/>
                <a:cs typeface="Century Gothic"/>
              </a:rPr>
              <a:t>When </a:t>
            </a:r>
            <a:r>
              <a:rPr sz="2800" dirty="0">
                <a:latin typeface="Century Gothic"/>
                <a:cs typeface="Century Gothic"/>
              </a:rPr>
              <a:t>do we </a:t>
            </a:r>
            <a:r>
              <a:rPr sz="2800" spc="-5" dirty="0">
                <a:latin typeface="Century Gothic"/>
                <a:cs typeface="Century Gothic"/>
              </a:rPr>
              <a:t>use </a:t>
            </a:r>
            <a:r>
              <a:rPr sz="2800" dirty="0">
                <a:latin typeface="Century Gothic"/>
                <a:cs typeface="Century Gothic"/>
              </a:rPr>
              <a:t>the </a:t>
            </a:r>
            <a:r>
              <a:rPr sz="2800" spc="-5" dirty="0">
                <a:latin typeface="Century Gothic"/>
                <a:cs typeface="Century Gothic"/>
              </a:rPr>
              <a:t>words “this” and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“that”?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8636" y="2425551"/>
            <a:ext cx="7570472" cy="3232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50112" y="5822937"/>
            <a:ext cx="1289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Close to</a:t>
            </a:r>
            <a:r>
              <a:rPr sz="1800" spc="-8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us.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23911" y="5822937"/>
            <a:ext cx="19710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Far away </a:t>
            </a:r>
            <a:r>
              <a:rPr sz="1800" spc="-5" dirty="0">
                <a:latin typeface="Century Gothic"/>
                <a:cs typeface="Century Gothic"/>
              </a:rPr>
              <a:t>from</a:t>
            </a:r>
            <a:r>
              <a:rPr sz="1800" spc="-7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us.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1603" y="362584"/>
            <a:ext cx="5925820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-635" algn="ctr">
              <a:lnSpc>
                <a:spcPts val="4300"/>
              </a:lnSpc>
              <a:spcBef>
                <a:spcPts val="260"/>
              </a:spcBef>
            </a:pPr>
            <a:r>
              <a:rPr spc="-45" dirty="0"/>
              <a:t>Tell </a:t>
            </a:r>
            <a:r>
              <a:rPr dirty="0"/>
              <a:t>me </a:t>
            </a:r>
            <a:r>
              <a:rPr spc="-5" dirty="0"/>
              <a:t>about something  that </a:t>
            </a:r>
            <a:r>
              <a:rPr dirty="0"/>
              <a:t>is in the </a:t>
            </a:r>
            <a:r>
              <a:rPr spc="-5" dirty="0"/>
              <a:t>same room</a:t>
            </a:r>
            <a:r>
              <a:rPr spc="-55" dirty="0"/>
              <a:t> </a:t>
            </a:r>
            <a:r>
              <a:rPr spc="-5" dirty="0"/>
              <a:t>as  you. </a:t>
            </a:r>
            <a:r>
              <a:rPr dirty="0"/>
              <a:t>Use </a:t>
            </a:r>
            <a:r>
              <a:rPr spc="-5" dirty="0"/>
              <a:t>“this” </a:t>
            </a:r>
            <a:r>
              <a:rPr dirty="0"/>
              <a:t>or</a:t>
            </a:r>
            <a:r>
              <a:rPr spc="-15" dirty="0"/>
              <a:t> </a:t>
            </a:r>
            <a:r>
              <a:rPr spc="-5" dirty="0"/>
              <a:t>“that”.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80689" y="4525645"/>
            <a:ext cx="3006725" cy="193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“This </a:t>
            </a:r>
            <a:r>
              <a:rPr sz="1800" dirty="0">
                <a:latin typeface="Century Gothic"/>
                <a:cs typeface="Century Gothic"/>
              </a:rPr>
              <a:t>is my </a:t>
            </a:r>
            <a:r>
              <a:rPr sz="1800" spc="-5" dirty="0">
                <a:latin typeface="Century Gothic"/>
                <a:cs typeface="Century Gothic"/>
              </a:rPr>
              <a:t>computer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chair”</a:t>
            </a:r>
            <a:endParaRPr sz="1800">
              <a:latin typeface="Century Gothic"/>
              <a:cs typeface="Century Gothic"/>
            </a:endParaRPr>
          </a:p>
          <a:p>
            <a:pPr marL="292100" marR="285115" algn="ctr">
              <a:lnSpc>
                <a:spcPct val="199100"/>
              </a:lnSpc>
            </a:pPr>
            <a:r>
              <a:rPr sz="1800" spc="-5" dirty="0">
                <a:latin typeface="Century Gothic"/>
                <a:cs typeface="Century Gothic"/>
              </a:rPr>
              <a:t>“That </a:t>
            </a:r>
            <a:r>
              <a:rPr sz="1800" dirty="0">
                <a:latin typeface="Century Gothic"/>
                <a:cs typeface="Century Gothic"/>
              </a:rPr>
              <a:t>is my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bookshelf”  “This </a:t>
            </a:r>
            <a:r>
              <a:rPr sz="1800" dirty="0">
                <a:latin typeface="Century Gothic"/>
                <a:cs typeface="Century Gothic"/>
              </a:rPr>
              <a:t>is my </a:t>
            </a:r>
            <a:r>
              <a:rPr sz="1800" spc="-5" dirty="0">
                <a:latin typeface="Century Gothic"/>
                <a:cs typeface="Century Gothic"/>
              </a:rPr>
              <a:t>pencil”  “That </a:t>
            </a:r>
            <a:r>
              <a:rPr sz="1800" dirty="0">
                <a:latin typeface="Century Gothic"/>
                <a:cs typeface="Century Gothic"/>
              </a:rPr>
              <a:t>is my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mother”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6122" y="2699216"/>
            <a:ext cx="7237095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ts val="3329"/>
              </a:lnSpc>
              <a:spcBef>
                <a:spcPts val="100"/>
              </a:spcBef>
            </a:pPr>
            <a:r>
              <a:rPr sz="2800" dirty="0">
                <a:latin typeface="Century Gothic"/>
                <a:cs typeface="Century Gothic"/>
              </a:rPr>
              <a:t>Use </a:t>
            </a:r>
            <a:r>
              <a:rPr sz="2800" spc="-5" dirty="0">
                <a:latin typeface="Century Gothic"/>
                <a:cs typeface="Century Gothic"/>
              </a:rPr>
              <a:t>“this” </a:t>
            </a:r>
            <a:r>
              <a:rPr sz="2800" dirty="0">
                <a:latin typeface="Century Gothic"/>
                <a:cs typeface="Century Gothic"/>
              </a:rPr>
              <a:t>if the item is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close </a:t>
            </a:r>
            <a:r>
              <a:rPr sz="2800" dirty="0">
                <a:latin typeface="Century Gothic"/>
                <a:cs typeface="Century Gothic"/>
              </a:rPr>
              <a:t>to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you.</a:t>
            </a:r>
            <a:endParaRPr sz="2800">
              <a:latin typeface="Century Gothic"/>
              <a:cs typeface="Century Gothic"/>
            </a:endParaRPr>
          </a:p>
          <a:p>
            <a:pPr algn="ctr">
              <a:lnSpc>
                <a:spcPts val="3329"/>
              </a:lnSpc>
            </a:pPr>
            <a:r>
              <a:rPr sz="2800" dirty="0">
                <a:latin typeface="Century Gothic"/>
                <a:cs typeface="Century Gothic"/>
              </a:rPr>
              <a:t>Use </a:t>
            </a:r>
            <a:r>
              <a:rPr sz="2800" spc="-5" dirty="0">
                <a:latin typeface="Century Gothic"/>
                <a:cs typeface="Century Gothic"/>
              </a:rPr>
              <a:t>“that” </a:t>
            </a:r>
            <a:r>
              <a:rPr sz="2800" dirty="0">
                <a:latin typeface="Century Gothic"/>
                <a:cs typeface="Century Gothic"/>
              </a:rPr>
              <a:t>if the item is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far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away</a:t>
            </a:r>
            <a:r>
              <a:rPr sz="2800" spc="-5" dirty="0">
                <a:latin typeface="Century Gothic"/>
                <a:cs typeface="Century Gothic"/>
              </a:rPr>
              <a:t> from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you.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7709" y="330201"/>
            <a:ext cx="5733415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10"/>
              </a:lnSpc>
              <a:spcBef>
                <a:spcPts val="100"/>
              </a:spcBef>
            </a:pP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Let’s read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a</a:t>
            </a:r>
            <a:r>
              <a:rPr sz="3600" spc="-1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book.</a:t>
            </a:r>
            <a:endParaRPr sz="3600">
              <a:latin typeface="Century Gothic"/>
              <a:cs typeface="Century Gothic"/>
            </a:endParaRPr>
          </a:p>
          <a:p>
            <a:pPr algn="ctr">
              <a:lnSpc>
                <a:spcPts val="4310"/>
              </a:lnSpc>
            </a:pP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Listen for “this” and</a:t>
            </a:r>
            <a:r>
              <a:rPr sz="3600" spc="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“that”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860494"/>
            <a:ext cx="9143998" cy="4756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5952" y="1303020"/>
            <a:ext cx="8218170" cy="197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ts val="3820"/>
              </a:lnSpc>
              <a:spcBef>
                <a:spcPts val="100"/>
              </a:spcBef>
            </a:pPr>
            <a:r>
              <a:rPr sz="3200" spc="25" dirty="0">
                <a:latin typeface="Century Gothic"/>
                <a:cs typeface="Century Gothic"/>
              </a:rPr>
              <a:t>Tim </a:t>
            </a:r>
            <a:r>
              <a:rPr sz="3200" spc="-5" dirty="0">
                <a:latin typeface="Century Gothic"/>
                <a:cs typeface="Century Gothic"/>
              </a:rPr>
              <a:t>kept active by walking </a:t>
            </a:r>
            <a:r>
              <a:rPr sz="3200" dirty="0">
                <a:latin typeface="Century Gothic"/>
                <a:cs typeface="Century Gothic"/>
              </a:rPr>
              <a:t>to the</a:t>
            </a:r>
            <a:r>
              <a:rPr sz="3200" spc="-20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stores!</a:t>
            </a:r>
            <a:endParaRPr sz="3200">
              <a:latin typeface="Century Gothic"/>
              <a:cs typeface="Century Gothic"/>
            </a:endParaRPr>
          </a:p>
          <a:p>
            <a:pPr algn="ctr">
              <a:lnSpc>
                <a:spcPts val="3820"/>
              </a:lnSpc>
            </a:pPr>
            <a:r>
              <a:rPr sz="3200" spc="-5" dirty="0">
                <a:latin typeface="Century Gothic"/>
                <a:cs typeface="Century Gothic"/>
              </a:rPr>
              <a:t>He also bought healthy food </a:t>
            </a:r>
            <a:r>
              <a:rPr sz="3200" dirty="0">
                <a:latin typeface="Century Gothic"/>
                <a:cs typeface="Century Gothic"/>
              </a:rPr>
              <a:t>items to</a:t>
            </a:r>
            <a:r>
              <a:rPr sz="3200" spc="25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eat.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spc="-5" dirty="0">
                <a:latin typeface="Century Gothic"/>
                <a:cs typeface="Century Gothic"/>
              </a:rPr>
              <a:t>Did you </a:t>
            </a:r>
            <a:r>
              <a:rPr sz="3200" dirty="0">
                <a:latin typeface="Century Gothic"/>
                <a:cs typeface="Century Gothic"/>
              </a:rPr>
              <a:t>like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this</a:t>
            </a:r>
            <a:r>
              <a:rPr sz="3200" spc="-15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book?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60750" y="3586102"/>
            <a:ext cx="2603498" cy="27465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93364" y="1956643"/>
            <a:ext cx="32042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Homework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2105" y="268288"/>
            <a:ext cx="1645920" cy="164592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0" y="0"/>
                </a:moveTo>
                <a:lnTo>
                  <a:pt x="1645920" y="0"/>
                </a:lnTo>
                <a:lnTo>
                  <a:pt x="1645920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28138" y="300566"/>
            <a:ext cx="154940" cy="56070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t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pc="-40" dirty="0"/>
              <a:t>Today </a:t>
            </a:r>
            <a:r>
              <a:rPr dirty="0"/>
              <a:t>, we will </a:t>
            </a:r>
            <a:r>
              <a:rPr spc="-5" dirty="0"/>
              <a:t>be </a:t>
            </a:r>
            <a:r>
              <a:rPr dirty="0"/>
              <a:t>looking a  </a:t>
            </a:r>
            <a:r>
              <a:rPr spc="-10" dirty="0"/>
              <a:t>words </a:t>
            </a:r>
            <a:r>
              <a:rPr spc="-5" dirty="0"/>
              <a:t>with </a:t>
            </a:r>
            <a:r>
              <a:rPr dirty="0"/>
              <a:t>the </a:t>
            </a:r>
            <a:r>
              <a:rPr spc="-5" dirty="0"/>
              <a:t>“Ow”</a:t>
            </a:r>
            <a:r>
              <a:rPr spc="-55" dirty="0"/>
              <a:t> </a:t>
            </a:r>
            <a:r>
              <a:rPr spc="-5" dirty="0"/>
              <a:t>sound.</a:t>
            </a:r>
          </a:p>
        </p:txBody>
      </p:sp>
      <p:sp>
        <p:nvSpPr>
          <p:cNvPr id="5" name="object 5"/>
          <p:cNvSpPr/>
          <p:nvPr/>
        </p:nvSpPr>
        <p:spPr>
          <a:xfrm>
            <a:off x="7100335" y="261043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4323" y="2050060"/>
            <a:ext cx="7412990" cy="1120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607310" marR="5080" indent="-2595245">
              <a:lnSpc>
                <a:spcPts val="4300"/>
              </a:lnSpc>
              <a:spcBef>
                <a:spcPts val="260"/>
              </a:spcBef>
            </a:pPr>
            <a:r>
              <a:rPr sz="3600" spc="-5" dirty="0">
                <a:latin typeface="Century Gothic"/>
                <a:cs typeface="Century Gothic"/>
              </a:rPr>
              <a:t>What sound </a:t>
            </a:r>
            <a:r>
              <a:rPr sz="3600" dirty="0">
                <a:latin typeface="Century Gothic"/>
                <a:cs typeface="Century Gothic"/>
              </a:rPr>
              <a:t>does O </a:t>
            </a:r>
            <a:r>
              <a:rPr sz="3600" spc="-5" dirty="0">
                <a:latin typeface="Century Gothic"/>
                <a:cs typeface="Century Gothic"/>
              </a:rPr>
              <a:t>and </a:t>
            </a:r>
            <a:r>
              <a:rPr sz="3600" dirty="0">
                <a:latin typeface="Century Gothic"/>
                <a:cs typeface="Century Gothic"/>
              </a:rPr>
              <a:t>W</a:t>
            </a:r>
            <a:r>
              <a:rPr sz="3600" spc="-45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make  together?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92800" y="3928652"/>
            <a:ext cx="2197098" cy="2374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60250" y="6028283"/>
            <a:ext cx="2921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This </a:t>
            </a:r>
            <a:r>
              <a:rPr sz="1800" spc="-5" dirty="0">
                <a:latin typeface="Century Gothic"/>
                <a:cs typeface="Century Gothic"/>
              </a:rPr>
              <a:t>photo </a:t>
            </a:r>
            <a:r>
              <a:rPr sz="1800" dirty="0">
                <a:latin typeface="Century Gothic"/>
                <a:cs typeface="Century Gothic"/>
              </a:rPr>
              <a:t>might help</a:t>
            </a:r>
            <a:r>
              <a:rPr sz="1800" spc="-6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you!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7734" y="3520441"/>
            <a:ext cx="4463934" cy="20615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8950" y="268288"/>
            <a:ext cx="1099185" cy="6350000"/>
          </a:xfrm>
          <a:custGeom>
            <a:avLst/>
            <a:gdLst/>
            <a:ahLst/>
            <a:cxnLst/>
            <a:rect l="l" t="t" r="r" b="b"/>
            <a:pathLst>
              <a:path w="1099184" h="6350000">
                <a:moveTo>
                  <a:pt x="0" y="0"/>
                </a:moveTo>
                <a:lnTo>
                  <a:pt x="1099073" y="0"/>
                </a:lnTo>
                <a:lnTo>
                  <a:pt x="1099073" y="6349999"/>
                </a:lnTo>
                <a:lnTo>
                  <a:pt x="0" y="63499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0485" y="199137"/>
            <a:ext cx="4989830" cy="14249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08025" marR="5080" indent="-695960">
              <a:lnSpc>
                <a:spcPts val="5500"/>
              </a:lnSpc>
              <a:spcBef>
                <a:spcPts val="300"/>
              </a:spcBef>
              <a:tabLst>
                <a:tab pos="2513965" algn="l"/>
              </a:tabLst>
            </a:pPr>
            <a:r>
              <a:rPr sz="4600" spc="-5" dirty="0"/>
              <a:t>What </a:t>
            </a:r>
            <a:r>
              <a:rPr sz="4600" spc="-10" dirty="0"/>
              <a:t>words</a:t>
            </a:r>
            <a:r>
              <a:rPr sz="4600" spc="-50" dirty="0"/>
              <a:t> </a:t>
            </a:r>
            <a:r>
              <a:rPr sz="4600" spc="-5" dirty="0"/>
              <a:t>have  </a:t>
            </a:r>
            <a:r>
              <a:rPr sz="4600" dirty="0"/>
              <a:t>“OW”	in</a:t>
            </a:r>
            <a:r>
              <a:rPr sz="4600" spc="-80" dirty="0"/>
              <a:t> </a:t>
            </a:r>
            <a:r>
              <a:rPr sz="4600" spc="-5" dirty="0"/>
              <a:t>them?</a:t>
            </a:r>
            <a:endParaRPr sz="4600"/>
          </a:p>
        </p:txBody>
      </p:sp>
      <p:sp>
        <p:nvSpPr>
          <p:cNvPr id="4" name="object 4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866645"/>
            <a:ext cx="3050988" cy="2434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03386" y="1866645"/>
            <a:ext cx="1400091" cy="19588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77785" y="1659637"/>
            <a:ext cx="2736013" cy="23985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03432" y="4414570"/>
            <a:ext cx="3314085" cy="24385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361" y="4301335"/>
            <a:ext cx="1797943" cy="22899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8950" y="268288"/>
            <a:ext cx="1099185" cy="6350000"/>
          </a:xfrm>
          <a:custGeom>
            <a:avLst/>
            <a:gdLst/>
            <a:ahLst/>
            <a:cxnLst/>
            <a:rect l="l" t="t" r="r" b="b"/>
            <a:pathLst>
              <a:path w="1099184" h="6350000">
                <a:moveTo>
                  <a:pt x="0" y="0"/>
                </a:moveTo>
                <a:lnTo>
                  <a:pt x="1099073" y="0"/>
                </a:lnTo>
                <a:lnTo>
                  <a:pt x="1099073" y="6349999"/>
                </a:lnTo>
                <a:lnTo>
                  <a:pt x="0" y="63499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48800"/>
            <a:ext cx="7042784" cy="21234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5500"/>
              </a:lnSpc>
              <a:spcBef>
                <a:spcPts val="300"/>
              </a:spcBef>
              <a:tabLst>
                <a:tab pos="894080" algn="l"/>
                <a:tab pos="3990340" algn="l"/>
              </a:tabLst>
            </a:pPr>
            <a:r>
              <a:rPr sz="4600" spc="-50" dirty="0"/>
              <a:t>Try	</a:t>
            </a:r>
            <a:r>
              <a:rPr sz="4600" dirty="0"/>
              <a:t>to think of some</a:t>
            </a:r>
            <a:r>
              <a:rPr sz="4600" spc="-90" dirty="0"/>
              <a:t> </a:t>
            </a:r>
            <a:r>
              <a:rPr sz="4600" spc="-10" dirty="0"/>
              <a:t>more  </a:t>
            </a:r>
            <a:r>
              <a:rPr sz="4600" spc="-5" dirty="0"/>
              <a:t>“Ow” words. What </a:t>
            </a:r>
            <a:r>
              <a:rPr sz="4600" dirty="0"/>
              <a:t>can  </a:t>
            </a:r>
            <a:r>
              <a:rPr sz="4600" spc="-5" dirty="0"/>
              <a:t>you</a:t>
            </a:r>
            <a:r>
              <a:rPr sz="4600" spc="5" dirty="0"/>
              <a:t> </a:t>
            </a:r>
            <a:r>
              <a:rPr sz="4600" spc="-5" dirty="0"/>
              <a:t>come</a:t>
            </a:r>
            <a:r>
              <a:rPr sz="4600" spc="0" dirty="0"/>
              <a:t> </a:t>
            </a:r>
            <a:r>
              <a:rPr sz="4600" spc="-5" dirty="0"/>
              <a:t>up	</a:t>
            </a:r>
            <a:r>
              <a:rPr sz="4600" dirty="0"/>
              <a:t>with?</a:t>
            </a:r>
            <a:endParaRPr sz="4600"/>
          </a:p>
        </p:txBody>
      </p:sp>
      <p:sp>
        <p:nvSpPr>
          <p:cNvPr id="4" name="object 4"/>
          <p:cNvSpPr/>
          <p:nvPr/>
        </p:nvSpPr>
        <p:spPr>
          <a:xfrm>
            <a:off x="577734" y="3520440"/>
            <a:ext cx="6483925" cy="2751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2417" y="228286"/>
            <a:ext cx="1550436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8950" y="268288"/>
            <a:ext cx="1099185" cy="6350000"/>
          </a:xfrm>
          <a:custGeom>
            <a:avLst/>
            <a:gdLst/>
            <a:ahLst/>
            <a:cxnLst/>
            <a:rect l="l" t="t" r="r" b="b"/>
            <a:pathLst>
              <a:path w="1099184" h="6350000">
                <a:moveTo>
                  <a:pt x="0" y="0"/>
                </a:moveTo>
                <a:lnTo>
                  <a:pt x="1099073" y="0"/>
                </a:lnTo>
                <a:lnTo>
                  <a:pt x="1099073" y="6349999"/>
                </a:lnTo>
                <a:lnTo>
                  <a:pt x="0" y="63499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4727" y="845559"/>
            <a:ext cx="451548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dirty="0"/>
              <a:t>Fill in the</a:t>
            </a:r>
            <a:r>
              <a:rPr sz="4600" spc="-75" dirty="0"/>
              <a:t> </a:t>
            </a:r>
            <a:r>
              <a:rPr sz="4600" spc="-5" dirty="0"/>
              <a:t>blanks!</a:t>
            </a:r>
            <a:endParaRPr sz="4600"/>
          </a:p>
        </p:txBody>
      </p:sp>
      <p:sp>
        <p:nvSpPr>
          <p:cNvPr id="4" name="object 4"/>
          <p:cNvSpPr txBox="1"/>
          <p:nvPr/>
        </p:nvSpPr>
        <p:spPr>
          <a:xfrm>
            <a:off x="294851" y="2113743"/>
            <a:ext cx="6321425" cy="40370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7120" algn="l"/>
                <a:tab pos="1340485" algn="l"/>
                <a:tab pos="2026285" algn="l"/>
                <a:tab pos="2279650" algn="l"/>
                <a:tab pos="3437254" algn="l"/>
                <a:tab pos="4028440" algn="l"/>
                <a:tab pos="4418965" algn="l"/>
                <a:tab pos="5368925" algn="l"/>
                <a:tab pos="5622290" algn="l"/>
                <a:tab pos="6308090" algn="l"/>
              </a:tabLst>
            </a:pPr>
            <a:r>
              <a:rPr sz="3600" dirty="0">
                <a:latin typeface="Century Gothic"/>
                <a:cs typeface="Century Gothic"/>
              </a:rPr>
              <a:t>B</a:t>
            </a:r>
            <a:r>
              <a:rPr lang="en-CA" sz="3600" dirty="0">
                <a:latin typeface="Century Gothic"/>
                <a:cs typeface="Century Gothic"/>
              </a:rPr>
              <a:t> __ ___ </a:t>
            </a:r>
            <a:r>
              <a:rPr sz="3600" spc="-5" dirty="0">
                <a:latin typeface="Century Gothic"/>
                <a:cs typeface="Century Gothic"/>
              </a:rPr>
              <a:t>and</a:t>
            </a:r>
            <a:r>
              <a:rPr lang="en-CA" sz="3600" spc="-5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A	r	r </a:t>
            </a:r>
            <a:r>
              <a:rPr lang="en-CA" sz="3600" dirty="0">
                <a:latin typeface="Century Gothic"/>
                <a:cs typeface="Century Gothic"/>
              </a:rPr>
              <a:t>___ ___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CA" sz="3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270635" algn="l"/>
                <a:tab pos="1524000" algn="l"/>
                <a:tab pos="2209800" algn="l"/>
              </a:tabLst>
            </a:pPr>
            <a:r>
              <a:rPr sz="3600" dirty="0">
                <a:latin typeface="Century Gothic"/>
                <a:cs typeface="Century Gothic"/>
              </a:rPr>
              <a:t>S</a:t>
            </a:r>
            <a:r>
              <a:rPr sz="3600" spc="-105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l</a:t>
            </a:r>
            <a:r>
              <a:rPr lang="en-CA" sz="3600" dirty="0">
                <a:latin typeface="Century Gothic"/>
                <a:cs typeface="Century Gothic"/>
              </a:rPr>
              <a:t> ___ ___</a:t>
            </a:r>
            <a:endParaRPr sz="3600" dirty="0">
              <a:latin typeface="Century Gothic"/>
              <a:cs typeface="Century Gothic"/>
            </a:endParaRPr>
          </a:p>
          <a:p>
            <a:pPr marL="12700" marR="3558540">
              <a:lnSpc>
                <a:spcPts val="8700"/>
              </a:lnSpc>
              <a:spcBef>
                <a:spcPts val="919"/>
              </a:spcBef>
              <a:tabLst>
                <a:tab pos="1129665" algn="l"/>
                <a:tab pos="1457960" algn="l"/>
                <a:tab pos="1711325" algn="l"/>
                <a:tab pos="1815464" algn="l"/>
                <a:tab pos="2068830" algn="l"/>
                <a:tab pos="2397125" algn="l"/>
                <a:tab pos="2754630" algn="l"/>
              </a:tabLst>
            </a:pPr>
            <a:r>
              <a:rPr sz="3600" dirty="0">
                <a:latin typeface="Century Gothic"/>
                <a:cs typeface="Century Gothic"/>
              </a:rPr>
              <a:t>T</a:t>
            </a:r>
            <a:r>
              <a:rPr sz="3600" spc="-50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h</a:t>
            </a:r>
            <a:r>
              <a:rPr sz="3600" spc="-50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r </a:t>
            </a:r>
            <a:r>
              <a:rPr lang="en-CA" sz="3600" dirty="0">
                <a:latin typeface="Century Gothic"/>
                <a:cs typeface="Century Gothic"/>
              </a:rPr>
              <a:t>___ ___</a:t>
            </a:r>
            <a:r>
              <a:rPr sz="3600" dirty="0">
                <a:latin typeface="Century Gothic"/>
                <a:cs typeface="Century Gothic"/>
              </a:rPr>
              <a:t> S</a:t>
            </a:r>
            <a:r>
              <a:rPr sz="3600" spc="-105" dirty="0">
                <a:latin typeface="Century Gothic"/>
                <a:cs typeface="Century Gothic"/>
              </a:rPr>
              <a:t> </a:t>
            </a:r>
            <a:r>
              <a:rPr lang="en-CA" sz="3600" spc="-105" dirty="0">
                <a:latin typeface="Century Gothic"/>
                <a:cs typeface="Century Gothic"/>
              </a:rPr>
              <a:t>n ___ ____</a:t>
            </a:r>
            <a:endParaRPr sz="36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90912" y="817859"/>
            <a:ext cx="1999823" cy="22615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87058" y="2790346"/>
            <a:ext cx="1168492" cy="1340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43218" y="3618148"/>
            <a:ext cx="2812332" cy="3036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48049" y="5037978"/>
            <a:ext cx="1820021" cy="18200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8950" y="268288"/>
            <a:ext cx="1099185" cy="6350000"/>
          </a:xfrm>
          <a:custGeom>
            <a:avLst/>
            <a:gdLst/>
            <a:ahLst/>
            <a:cxnLst/>
            <a:rect l="l" t="t" r="r" b="b"/>
            <a:pathLst>
              <a:path w="1099184" h="6350000">
                <a:moveTo>
                  <a:pt x="0" y="0"/>
                </a:moveTo>
                <a:lnTo>
                  <a:pt x="1099073" y="0"/>
                </a:lnTo>
                <a:lnTo>
                  <a:pt x="1099073" y="6349999"/>
                </a:lnTo>
                <a:lnTo>
                  <a:pt x="0" y="63499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43857" y="804635"/>
            <a:ext cx="3735791" cy="3275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4179" y="165610"/>
            <a:ext cx="6457315" cy="27584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Mow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is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a </a:t>
            </a:r>
            <a:r>
              <a:rPr sz="3600" spc="-10" dirty="0">
                <a:solidFill>
                  <a:srgbClr val="990000"/>
                </a:solidFill>
                <a:latin typeface="Century Gothic"/>
                <a:cs typeface="Century Gothic"/>
              </a:rPr>
              <a:t>word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with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the</a:t>
            </a:r>
            <a:r>
              <a:rPr sz="3600" spc="-6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“Ow”  sound. What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can we</a:t>
            </a: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mow?</a:t>
            </a: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 marR="26034">
              <a:lnSpc>
                <a:spcPts val="4300"/>
              </a:lnSpc>
            </a:pP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How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does this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keep us</a:t>
            </a:r>
            <a:r>
              <a:rPr sz="3600" spc="-4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active  and in</a:t>
            </a:r>
            <a:r>
              <a:rPr sz="3600" spc="-1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shape?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7036" y="4048299"/>
            <a:ext cx="7211289" cy="2506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47610" y="228286"/>
            <a:ext cx="1550435" cy="589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8950" y="268288"/>
            <a:ext cx="1099185" cy="6350000"/>
          </a:xfrm>
          <a:custGeom>
            <a:avLst/>
            <a:gdLst/>
            <a:ahLst/>
            <a:cxnLst/>
            <a:rect l="l" t="t" r="r" b="b"/>
            <a:pathLst>
              <a:path w="1099184" h="6350000">
                <a:moveTo>
                  <a:pt x="0" y="0"/>
                </a:moveTo>
                <a:lnTo>
                  <a:pt x="1099073" y="0"/>
                </a:lnTo>
                <a:lnTo>
                  <a:pt x="1099073" y="6349999"/>
                </a:lnTo>
                <a:lnTo>
                  <a:pt x="0" y="63499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68488" y="5515500"/>
            <a:ext cx="1775509" cy="1342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47250" y="224222"/>
            <a:ext cx="1768052" cy="15794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113782"/>
            <a:ext cx="5996940" cy="14782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spc="-5" dirty="0"/>
              <a:t>Let’s </a:t>
            </a:r>
            <a:r>
              <a:rPr sz="3200" dirty="0"/>
              <a:t>think </a:t>
            </a:r>
            <a:r>
              <a:rPr sz="3200" spc="-5" dirty="0"/>
              <a:t>about keeping </a:t>
            </a:r>
            <a:r>
              <a:rPr sz="3200" dirty="0"/>
              <a:t>in  </a:t>
            </a:r>
            <a:r>
              <a:rPr sz="3200" spc="-5" dirty="0"/>
              <a:t>shape. </a:t>
            </a:r>
            <a:r>
              <a:rPr sz="3200" dirty="0"/>
              <a:t>Fill in the sentence</a:t>
            </a:r>
            <a:r>
              <a:rPr sz="3200" spc="-80" dirty="0"/>
              <a:t> </a:t>
            </a:r>
            <a:r>
              <a:rPr sz="3200" dirty="0"/>
              <a:t>with  the </a:t>
            </a:r>
            <a:r>
              <a:rPr sz="3200" spc="-5" dirty="0"/>
              <a:t>appropriate</a:t>
            </a:r>
            <a:r>
              <a:rPr sz="3200" spc="-10" dirty="0"/>
              <a:t> word.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6747610" y="228286"/>
            <a:ext cx="1550435" cy="589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0230" y="1894912"/>
            <a:ext cx="7361555" cy="4490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46935" algn="l"/>
              </a:tabLst>
            </a:pPr>
            <a:r>
              <a:rPr lang="en-CA" sz="2400" dirty="0">
                <a:latin typeface="Century Gothic"/>
                <a:cs typeface="Century Gothic"/>
              </a:rPr>
              <a:t>I _____________ </a:t>
            </a:r>
            <a:r>
              <a:rPr sz="2400" dirty="0">
                <a:latin typeface="Century Gothic"/>
                <a:cs typeface="Century Gothic"/>
              </a:rPr>
              <a:t>the </a:t>
            </a:r>
            <a:r>
              <a:rPr sz="2400" spc="-5" dirty="0">
                <a:latin typeface="Century Gothic"/>
                <a:cs typeface="Century Gothic"/>
              </a:rPr>
              <a:t>lawn for </a:t>
            </a:r>
            <a:r>
              <a:rPr sz="2400" dirty="0">
                <a:latin typeface="Century Gothic"/>
                <a:cs typeface="Century Gothic"/>
              </a:rPr>
              <a:t>my </a:t>
            </a:r>
            <a:r>
              <a:rPr sz="2400" spc="-5" dirty="0">
                <a:latin typeface="Century Gothic"/>
                <a:cs typeface="Century Gothic"/>
              </a:rPr>
              <a:t>mom and</a:t>
            </a:r>
            <a:r>
              <a:rPr sz="2400" spc="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dad.</a:t>
            </a:r>
            <a:endParaRPr sz="24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520700">
              <a:lnSpc>
                <a:spcPct val="100699"/>
              </a:lnSpc>
              <a:tabLst>
                <a:tab pos="2146935" algn="l"/>
              </a:tabLst>
            </a:pPr>
            <a:r>
              <a:rPr lang="en-CA" sz="2400" dirty="0">
                <a:latin typeface="Century Gothic"/>
                <a:cs typeface="Century Gothic"/>
              </a:rPr>
              <a:t>I _____________ </a:t>
            </a:r>
            <a:r>
              <a:rPr sz="2400" dirty="0">
                <a:latin typeface="Century Gothic"/>
                <a:cs typeface="Century Gothic"/>
              </a:rPr>
              <a:t>the </a:t>
            </a:r>
            <a:r>
              <a:rPr sz="2400" spc="-5" dirty="0">
                <a:latin typeface="Century Gothic"/>
                <a:cs typeface="Century Gothic"/>
              </a:rPr>
              <a:t>football around </a:t>
            </a:r>
            <a:r>
              <a:rPr sz="2400" dirty="0">
                <a:latin typeface="Century Gothic"/>
                <a:cs typeface="Century Gothic"/>
              </a:rPr>
              <a:t>every night  </a:t>
            </a:r>
            <a:r>
              <a:rPr sz="2400" spc="-5" dirty="0">
                <a:latin typeface="Century Gothic"/>
                <a:cs typeface="Century Gothic"/>
              </a:rPr>
              <a:t>after school.</a:t>
            </a:r>
            <a:endParaRPr sz="24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593205" algn="l"/>
              </a:tabLst>
            </a:pPr>
            <a:r>
              <a:rPr sz="2400" dirty="0">
                <a:latin typeface="Century Gothic"/>
                <a:cs typeface="Century Gothic"/>
              </a:rPr>
              <a:t>I like to </a:t>
            </a:r>
            <a:r>
              <a:rPr sz="2400" spc="-5" dirty="0">
                <a:latin typeface="Century Gothic"/>
                <a:cs typeface="Century Gothic"/>
              </a:rPr>
              <a:t>play </a:t>
            </a:r>
            <a:r>
              <a:rPr sz="2400" dirty="0">
                <a:latin typeface="Century Gothic"/>
                <a:cs typeface="Century Gothic"/>
              </a:rPr>
              <a:t>in the</a:t>
            </a:r>
            <a:r>
              <a:rPr sz="2400" spc="1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cold,</a:t>
            </a:r>
            <a:r>
              <a:rPr sz="2400" dirty="0">
                <a:latin typeface="Century Gothic"/>
                <a:cs typeface="Century Gothic"/>
              </a:rPr>
              <a:t> whit</a:t>
            </a:r>
            <a:r>
              <a:rPr lang="en-CA" sz="2400" dirty="0">
                <a:latin typeface="Century Gothic"/>
                <a:cs typeface="Century Gothic"/>
              </a:rPr>
              <a:t>e ____________</a:t>
            </a:r>
            <a:r>
              <a:rPr sz="2400" dirty="0"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699"/>
              </a:lnSpc>
              <a:tabLst>
                <a:tab pos="6444615" algn="l"/>
              </a:tabLst>
            </a:pPr>
            <a:r>
              <a:rPr sz="2400" spc="-5" dirty="0">
                <a:latin typeface="Century Gothic"/>
                <a:cs typeface="Century Gothic"/>
              </a:rPr>
              <a:t>My mom </a:t>
            </a:r>
            <a:r>
              <a:rPr sz="2400" dirty="0">
                <a:latin typeface="Century Gothic"/>
                <a:cs typeface="Century Gothic"/>
              </a:rPr>
              <a:t>digs holes to</a:t>
            </a:r>
            <a:r>
              <a:rPr sz="2400" spc="-5" dirty="0">
                <a:latin typeface="Century Gothic"/>
                <a:cs typeface="Century Gothic"/>
              </a:rPr>
              <a:t> plan</a:t>
            </a:r>
            <a:r>
              <a:rPr lang="en-CA" sz="2400" spc="-5" dirty="0">
                <a:latin typeface="Century Gothic"/>
                <a:cs typeface="Century Gothic"/>
              </a:rPr>
              <a:t>t ___________ </a:t>
            </a:r>
            <a:r>
              <a:rPr sz="2400" dirty="0">
                <a:latin typeface="Century Gothic"/>
                <a:cs typeface="Century Gothic"/>
              </a:rPr>
              <a:t>in the  </a:t>
            </a:r>
            <a:r>
              <a:rPr sz="2400" spc="-5" dirty="0">
                <a:latin typeface="Century Gothic"/>
                <a:cs typeface="Century Gothic"/>
              </a:rPr>
              <a:t>garden.</a:t>
            </a:r>
            <a:endParaRPr sz="24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entury Gothic"/>
                <a:cs typeface="Century Gothic"/>
              </a:rPr>
              <a:t>Grandpa </a:t>
            </a:r>
            <a:r>
              <a:rPr sz="2400" dirty="0">
                <a:latin typeface="Century Gothic"/>
                <a:cs typeface="Century Gothic"/>
              </a:rPr>
              <a:t>took me in the </a:t>
            </a:r>
            <a:r>
              <a:rPr sz="2400" spc="-5" dirty="0">
                <a:latin typeface="Century Gothic"/>
                <a:cs typeface="Century Gothic"/>
              </a:rPr>
              <a:t>boat and asked </a:t>
            </a:r>
            <a:r>
              <a:rPr sz="2400" dirty="0">
                <a:latin typeface="Century Gothic"/>
                <a:cs typeface="Century Gothic"/>
              </a:rPr>
              <a:t>me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</a:t>
            </a:r>
            <a:r>
              <a:rPr lang="en-CA" sz="2400" dirty="0">
                <a:latin typeface="Century Gothic"/>
                <a:cs typeface="Century Gothic"/>
              </a:rPr>
              <a:t>o ____________</a:t>
            </a:r>
            <a:r>
              <a:rPr sz="240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because </a:t>
            </a:r>
            <a:r>
              <a:rPr sz="2400" dirty="0">
                <a:latin typeface="Century Gothic"/>
                <a:cs typeface="Century Gothic"/>
              </a:rPr>
              <a:t>I </a:t>
            </a:r>
            <a:r>
              <a:rPr sz="2400" spc="-5" dirty="0">
                <a:latin typeface="Century Gothic"/>
                <a:cs typeface="Century Gothic"/>
              </a:rPr>
              <a:t>am</a:t>
            </a:r>
            <a:r>
              <a:rPr sz="240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strong!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32199" y="2751860"/>
            <a:ext cx="1725418" cy="18629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88284" y="1635241"/>
            <a:ext cx="1820020" cy="18200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73100" y="3890541"/>
            <a:ext cx="1035367" cy="14485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4205" y="1243340"/>
            <a:ext cx="4279793" cy="2747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253370"/>
            <a:ext cx="7194550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z="3600" spc="-5" dirty="0">
                <a:latin typeface="Century Gothic"/>
                <a:cs typeface="Century Gothic"/>
              </a:rPr>
              <a:t>Great! </a:t>
            </a:r>
            <a:r>
              <a:rPr sz="3600" spc="-25" dirty="0">
                <a:latin typeface="Century Gothic"/>
                <a:cs typeface="Century Gothic"/>
              </a:rPr>
              <a:t>Write </a:t>
            </a:r>
            <a:r>
              <a:rPr sz="3600" spc="-5" dirty="0">
                <a:latin typeface="Century Gothic"/>
                <a:cs typeface="Century Gothic"/>
              </a:rPr>
              <a:t>your </a:t>
            </a:r>
            <a:r>
              <a:rPr sz="3600" dirty="0">
                <a:latin typeface="Century Gothic"/>
                <a:cs typeface="Century Gothic"/>
              </a:rPr>
              <a:t>own </a:t>
            </a:r>
            <a:r>
              <a:rPr sz="3600" spc="-5" dirty="0">
                <a:latin typeface="Century Gothic"/>
                <a:cs typeface="Century Gothic"/>
              </a:rPr>
              <a:t>sentence.  How </a:t>
            </a:r>
            <a:r>
              <a:rPr sz="3600" dirty="0">
                <a:latin typeface="Century Gothic"/>
                <a:cs typeface="Century Gothic"/>
              </a:rPr>
              <a:t>do </a:t>
            </a:r>
            <a:r>
              <a:rPr sz="3600" spc="-5" dirty="0">
                <a:latin typeface="Century Gothic"/>
                <a:cs typeface="Century Gothic"/>
              </a:rPr>
              <a:t>you keep </a:t>
            </a:r>
            <a:r>
              <a:rPr sz="3600" dirty="0">
                <a:latin typeface="Century Gothic"/>
                <a:cs typeface="Century Gothic"/>
              </a:rPr>
              <a:t>in</a:t>
            </a:r>
            <a:r>
              <a:rPr sz="3600" spc="-5" dirty="0">
                <a:latin typeface="Century Gothic"/>
                <a:cs typeface="Century Gothic"/>
              </a:rPr>
              <a:t> shape?</a:t>
            </a:r>
            <a:endParaRPr sz="3600">
              <a:latin typeface="Century Gothic"/>
              <a:cs typeface="Century Gothic"/>
            </a:endParaRPr>
          </a:p>
          <a:p>
            <a:pPr marL="12700">
              <a:lnSpc>
                <a:spcPts val="4160"/>
              </a:lnSpc>
            </a:pPr>
            <a:r>
              <a:rPr sz="3600" spc="-5" dirty="0">
                <a:latin typeface="Century Gothic"/>
                <a:cs typeface="Century Gothic"/>
              </a:rPr>
              <a:t>Include an “Ow”</a:t>
            </a:r>
            <a:r>
              <a:rPr sz="3600" dirty="0">
                <a:latin typeface="Century Gothic"/>
                <a:cs typeface="Century Gothic"/>
              </a:rPr>
              <a:t> </a:t>
            </a:r>
            <a:r>
              <a:rPr sz="3600" spc="-10" dirty="0">
                <a:latin typeface="Century Gothic"/>
                <a:cs typeface="Century Gothic"/>
              </a:rPr>
              <a:t>word.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72701" y="228286"/>
            <a:ext cx="1594288" cy="6069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036" y="3961014"/>
            <a:ext cx="8666016" cy="2593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2107" y="2170945"/>
            <a:ext cx="1820021" cy="18200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2691" y="1974677"/>
            <a:ext cx="1609415" cy="18200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875" y="4773706"/>
            <a:ext cx="2971800" cy="1844675"/>
          </a:xfrm>
          <a:custGeom>
            <a:avLst/>
            <a:gdLst/>
            <a:ahLst/>
            <a:cxnLst/>
            <a:rect l="l" t="t" r="r" b="b"/>
            <a:pathLst>
              <a:path w="2971800" h="1844675">
                <a:moveTo>
                  <a:pt x="0" y="0"/>
                </a:moveTo>
                <a:lnTo>
                  <a:pt x="2971800" y="0"/>
                </a:lnTo>
                <a:lnTo>
                  <a:pt x="2971800" y="1844581"/>
                </a:lnTo>
                <a:lnTo>
                  <a:pt x="0" y="1844581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0273" y="321801"/>
            <a:ext cx="530923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2895" algn="l"/>
              </a:tabLst>
            </a:pPr>
            <a:r>
              <a:rPr sz="4600" spc="-5" dirty="0"/>
              <a:t>Let’s</a:t>
            </a:r>
            <a:r>
              <a:rPr sz="4600" spc="5" dirty="0"/>
              <a:t> </a:t>
            </a:r>
            <a:r>
              <a:rPr sz="4600" spc="-5" dirty="0"/>
              <a:t>play	</a:t>
            </a:r>
            <a:r>
              <a:rPr sz="4600" dirty="0"/>
              <a:t>a</a:t>
            </a:r>
            <a:r>
              <a:rPr sz="4600" spc="-80" dirty="0"/>
              <a:t> </a:t>
            </a:r>
            <a:r>
              <a:rPr sz="4600" spc="-5" dirty="0"/>
              <a:t>game!</a:t>
            </a:r>
            <a:endParaRPr sz="4600"/>
          </a:p>
        </p:txBody>
      </p:sp>
      <p:sp>
        <p:nvSpPr>
          <p:cNvPr id="4" name="object 4"/>
          <p:cNvSpPr txBox="1"/>
          <p:nvPr/>
        </p:nvSpPr>
        <p:spPr>
          <a:xfrm>
            <a:off x="2164907" y="1335824"/>
            <a:ext cx="4796790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4780" marR="5080" indent="-132715" algn="just">
              <a:lnSpc>
                <a:spcPct val="99700"/>
              </a:lnSpc>
              <a:spcBef>
                <a:spcPts val="110"/>
              </a:spcBef>
            </a:pPr>
            <a:r>
              <a:rPr sz="2800" spc="-5" dirty="0">
                <a:solidFill>
                  <a:srgbClr val="333333"/>
                </a:solidFill>
                <a:latin typeface="Century Gothic"/>
                <a:cs typeface="Century Gothic"/>
              </a:rPr>
              <a:t>Act out an “Ow” </a:t>
            </a:r>
            <a:r>
              <a:rPr sz="2800" spc="-10" dirty="0">
                <a:solidFill>
                  <a:srgbClr val="333333"/>
                </a:solidFill>
                <a:latin typeface="Century Gothic"/>
                <a:cs typeface="Century Gothic"/>
              </a:rPr>
              <a:t>word, </a:t>
            </a:r>
            <a:r>
              <a:rPr sz="2800" spc="-5" dirty="0">
                <a:solidFill>
                  <a:srgbClr val="333333"/>
                </a:solidFill>
                <a:latin typeface="Century Gothic"/>
                <a:cs typeface="Century Gothic"/>
              </a:rPr>
              <a:t>and  we will </a:t>
            </a:r>
            <a:r>
              <a:rPr sz="2800" dirty="0">
                <a:solidFill>
                  <a:srgbClr val="333333"/>
                </a:solidFill>
                <a:latin typeface="Century Gothic"/>
                <a:cs typeface="Century Gothic"/>
              </a:rPr>
              <a:t>guess the </a:t>
            </a:r>
            <a:r>
              <a:rPr sz="2800" spc="-5" dirty="0">
                <a:solidFill>
                  <a:srgbClr val="333333"/>
                </a:solidFill>
                <a:latin typeface="Century Gothic"/>
                <a:cs typeface="Century Gothic"/>
              </a:rPr>
              <a:t>word.</a:t>
            </a:r>
            <a:r>
              <a:rPr sz="2800" spc="-8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333333"/>
                </a:solidFill>
                <a:latin typeface="Century Gothic"/>
                <a:cs typeface="Century Gothic"/>
              </a:rPr>
              <a:t>Use  these </a:t>
            </a:r>
            <a:r>
              <a:rPr sz="2800" spc="-5" dirty="0">
                <a:solidFill>
                  <a:srgbClr val="333333"/>
                </a:solidFill>
                <a:latin typeface="Century Gothic"/>
                <a:cs typeface="Century Gothic"/>
              </a:rPr>
              <a:t>pictures </a:t>
            </a:r>
            <a:r>
              <a:rPr sz="2800" dirty="0">
                <a:solidFill>
                  <a:srgbClr val="333333"/>
                </a:solidFill>
                <a:latin typeface="Century Gothic"/>
                <a:cs typeface="Century Gothic"/>
              </a:rPr>
              <a:t>to help</a:t>
            </a:r>
            <a:r>
              <a:rPr sz="2800" spc="-6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entury Gothic"/>
                <a:cs typeface="Century Gothic"/>
              </a:rPr>
              <a:t>you.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21153" y="268122"/>
            <a:ext cx="1461609" cy="517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91" y="2791972"/>
            <a:ext cx="2878681" cy="1922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89686" y="2791972"/>
            <a:ext cx="2857204" cy="1922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81895" y="2791971"/>
            <a:ext cx="2910042" cy="19227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PASSING_SCORE" val="100.000000"/>
  <p:tag name="ISPRING_ULTRA_SCORM_COURSE_ID" val="CFE5FCAC-502B-41DE-B75D-9FE6988FEC4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6\lesson-6-6"/>
  <p:tag name="ISPRING_PRESENTATION_TITLE" val="ESLAO-6-6-Slides-Student"/>
  <p:tag name="ISPRING_FIRST_PUBLISH" val="1"/>
  <p:tag name="ISPRING_SCORM_RATE_QUIZZES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493</Words>
  <Application>Microsoft Office PowerPoint</Application>
  <PresentationFormat>On-screen Show (4:3)</PresentationFormat>
  <Paragraphs>84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Century Gothic</vt:lpstr>
      <vt:lpstr>Times New Roman</vt:lpstr>
      <vt:lpstr>Office Theme</vt:lpstr>
      <vt:lpstr>PowerPoint Presentation</vt:lpstr>
      <vt:lpstr>Today , we will be looking a  words with the “Ow” sound.</vt:lpstr>
      <vt:lpstr>What words have  “OW” in them?</vt:lpstr>
      <vt:lpstr>Try to think of some more  “Ow” words. What can  you come up with?</vt:lpstr>
      <vt:lpstr>Fill in the blanks!</vt:lpstr>
      <vt:lpstr>PowerPoint Presentation</vt:lpstr>
      <vt:lpstr>Let’s think about keeping in  shape. Fill in the sentence with  the appropriate word.</vt:lpstr>
      <vt:lpstr>PowerPoint Presentation</vt:lpstr>
      <vt:lpstr>Let’s play a game!</vt:lpstr>
      <vt:lpstr>PowerPoint Presentation</vt:lpstr>
      <vt:lpstr>Am/Is/Are</vt:lpstr>
      <vt:lpstr>Let’s try to fill in the  sentences. Am, Is or Are?</vt:lpstr>
      <vt:lpstr>What is happening in this  photo?</vt:lpstr>
      <vt:lpstr>One more time, what is  happening in this photo?</vt:lpstr>
      <vt:lpstr>This and That Pronouns</vt:lpstr>
      <vt:lpstr>Tell me about something  that is in the same room as  you. Use “this” or “that”.</vt:lpstr>
      <vt:lpstr>PowerPoint Presentation</vt:lpstr>
      <vt:lpstr>PowerPoint Presentation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ESLAO-6-6-Slides-Student</dc:title>
  <cp:lastModifiedBy>Lakshmi Priya</cp:lastModifiedBy>
  <cp:revision>3</cp:revision>
  <dcterms:created xsi:type="dcterms:W3CDTF">2018-06-26T15:21:55Z</dcterms:created>
  <dcterms:modified xsi:type="dcterms:W3CDTF">2018-06-26T15:30:55Z</dcterms:modified>
</cp:coreProperties>
</file>