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3" r:id="rId4"/>
    <p:sldId id="259" r:id="rId5"/>
    <p:sldId id="260" r:id="rId6"/>
    <p:sldId id="266" r:id="rId7"/>
    <p:sldId id="261" r:id="rId8"/>
    <p:sldId id="262" r:id="rId9"/>
    <p:sldId id="265" r:id="rId10"/>
    <p:sldId id="267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39003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20892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5257800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</p:spPr>
        <p:txBody>
          <a:bodyPr/>
          <a:lstStyle>
            <a:lvl1pPr algn="l">
              <a:defRPr/>
            </a:lvl1pPr>
          </a:lstStyle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</p:spPr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2209800"/>
            <a:ext cx="6508377" cy="3916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948477B-C871-0B4A-A664-ECD9E607077E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9BE65485-C202-FE46-9D74-B4B6AF04B0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Keeping In Shape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6: Lesson 6</a:t>
            </a:r>
          </a:p>
        </p:txBody>
      </p:sp>
      <p:pic>
        <p:nvPicPr>
          <p:cNvPr id="4" name="Picture 3" descr="Pointandpoem_Clipart_Fitness_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89" y="180041"/>
            <a:ext cx="2328902" cy="2653179"/>
          </a:xfrm>
          <a:prstGeom prst="rect">
            <a:avLst/>
          </a:prstGeom>
        </p:spPr>
      </p:pic>
      <p:pic>
        <p:nvPicPr>
          <p:cNvPr id="5" name="Picture 4" descr="Pointandpoem_Clipart_Fitness_2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9" y="5130226"/>
            <a:ext cx="7717103" cy="1727774"/>
          </a:xfrm>
          <a:prstGeom prst="rect">
            <a:avLst/>
          </a:prstGeom>
        </p:spPr>
      </p:pic>
      <p:pic>
        <p:nvPicPr>
          <p:cNvPr id="6" name="Picture 5" descr="Pointandpoem_Clipart_Fitness_0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816160"/>
            <a:ext cx="5016014" cy="231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76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206" y="1243339"/>
            <a:ext cx="4279794" cy="2747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20350"/>
            <a:ext cx="834446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Great! Write your own sentence. How do you keep in shape?</a:t>
            </a:r>
            <a:br>
              <a:rPr lang="en-US" sz="3600" dirty="0"/>
            </a:br>
            <a:r>
              <a:rPr lang="en-US" sz="3600" dirty="0"/>
              <a:t>Include an “</a:t>
            </a:r>
            <a:r>
              <a:rPr lang="en-US" sz="3600" dirty="0" err="1"/>
              <a:t>Ow</a:t>
            </a:r>
            <a:r>
              <a:rPr lang="en-US" sz="3600" dirty="0"/>
              <a:t>” word.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03" y="228286"/>
            <a:ext cx="1550437" cy="5895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486" y="3990967"/>
            <a:ext cx="8604654" cy="2535911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107" y="2170945"/>
            <a:ext cx="1820022" cy="1820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92" y="1974677"/>
            <a:ext cx="1609415" cy="18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61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7131" y="257388"/>
            <a:ext cx="6035740" cy="823873"/>
          </a:xfrm>
        </p:spPr>
        <p:txBody>
          <a:bodyPr/>
          <a:lstStyle/>
          <a:p>
            <a:r>
              <a:rPr lang="en-US" dirty="0"/>
              <a:t>Let’s play a game!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80" y="1302803"/>
            <a:ext cx="4966446" cy="1320800"/>
          </a:xfrm>
        </p:spPr>
        <p:txBody>
          <a:bodyPr>
            <a:noAutofit/>
          </a:bodyPr>
          <a:lstStyle/>
          <a:p>
            <a:r>
              <a:rPr lang="en-US" sz="2800" dirty="0"/>
              <a:t>Act out an “</a:t>
            </a:r>
            <a:r>
              <a:rPr lang="en-US" sz="2800" dirty="0" err="1"/>
              <a:t>Ow</a:t>
            </a:r>
            <a:r>
              <a:rPr lang="en-US" sz="2800" dirty="0"/>
              <a:t>” word, and we will guess the word. Use these pictures to help you.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03" y="228286"/>
            <a:ext cx="1550437" cy="589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030" t="9853" r="9449" b="9331"/>
          <a:stretch/>
        </p:blipFill>
        <p:spPr>
          <a:xfrm>
            <a:off x="5745" y="2791972"/>
            <a:ext cx="2902975" cy="1922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097" t="10813" r="8082" b="7596"/>
          <a:stretch/>
        </p:blipFill>
        <p:spPr>
          <a:xfrm>
            <a:off x="3089687" y="2791972"/>
            <a:ext cx="2929235" cy="1922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4112" t="10722" r="5812" b="9727"/>
          <a:stretch/>
        </p:blipFill>
        <p:spPr>
          <a:xfrm>
            <a:off x="6057235" y="2791971"/>
            <a:ext cx="3070343" cy="19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06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732" y="2986394"/>
            <a:ext cx="6878202" cy="1398494"/>
          </a:xfrm>
        </p:spPr>
        <p:txBody>
          <a:bodyPr/>
          <a:lstStyle/>
          <a:p>
            <a:r>
              <a:rPr lang="en-US" dirty="0"/>
              <a:t>What is happening in the photo?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1507" y="4537643"/>
            <a:ext cx="4966446" cy="1320800"/>
          </a:xfrm>
        </p:spPr>
        <p:txBody>
          <a:bodyPr>
            <a:noAutofit/>
          </a:bodyPr>
          <a:lstStyle/>
          <a:p>
            <a:r>
              <a:rPr lang="en-US" sz="4400" dirty="0"/>
              <a:t>The children </a:t>
            </a:r>
            <a:r>
              <a:rPr lang="en-US" sz="4400" u="sng" dirty="0"/>
              <a:t>are playing</a:t>
            </a:r>
            <a:r>
              <a:rPr lang="en-US" sz="4400" dirty="0"/>
              <a:t> soccer</a:t>
            </a:r>
            <a:r>
              <a:rPr lang="en-US" sz="4400" u="sng" dirty="0"/>
              <a:t>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-102346" b="-102346"/>
          <a:stretch>
            <a:fillRect/>
          </a:stretch>
        </p:blipFill>
        <p:spPr>
          <a:xfrm>
            <a:off x="1221526" y="-2791473"/>
            <a:ext cx="5791360" cy="864991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03" y="228286"/>
            <a:ext cx="1550437" cy="589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2162" y="6166792"/>
            <a:ext cx="588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called </a:t>
            </a:r>
            <a:r>
              <a:rPr lang="en-US" sz="2400" u="sng" dirty="0"/>
              <a:t>present continuous tense.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5670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8708" y="5033757"/>
            <a:ext cx="5635291" cy="132080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Tell me what the </a:t>
            </a:r>
            <a:r>
              <a:rPr lang="en-US" sz="2400" u="sng" dirty="0"/>
              <a:t>girl</a:t>
            </a:r>
            <a:r>
              <a:rPr lang="en-US" sz="2400" dirty="0"/>
              <a:t> in blue is doing.</a:t>
            </a:r>
            <a:br>
              <a:rPr lang="en-US" sz="2400" dirty="0"/>
            </a:br>
            <a:r>
              <a:rPr lang="en-US" sz="2400" dirty="0"/>
              <a:t>Tell me what </a:t>
            </a:r>
            <a:r>
              <a:rPr lang="en-US" sz="2400" u="sng" dirty="0"/>
              <a:t>the children</a:t>
            </a:r>
            <a:r>
              <a:rPr lang="en-US" sz="2400" dirty="0"/>
              <a:t> are doing.</a:t>
            </a:r>
            <a:br>
              <a:rPr lang="en-US" sz="2400" dirty="0"/>
            </a:br>
            <a:r>
              <a:rPr lang="en-US" sz="2400" dirty="0"/>
              <a:t>Tell me what you are doing right now.</a:t>
            </a:r>
            <a:endParaRPr lang="en-US" sz="24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0" y="196180"/>
            <a:ext cx="3373924" cy="1653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59975" y="863809"/>
            <a:ext cx="29648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Am/Is/Are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678" y="1850064"/>
            <a:ext cx="75037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/>
              <a:t>I am</a:t>
            </a:r>
            <a:r>
              <a:rPr lang="en-US" sz="3600" dirty="0"/>
              <a:t> playing soccer.</a:t>
            </a:r>
          </a:p>
          <a:p>
            <a:endParaRPr lang="en-US" sz="3600" u="sng" dirty="0"/>
          </a:p>
          <a:p>
            <a:r>
              <a:rPr lang="en-US" sz="3600" u="sng" dirty="0"/>
              <a:t>He is</a:t>
            </a:r>
            <a:r>
              <a:rPr lang="en-US" sz="3600" dirty="0"/>
              <a:t> playing soccer.</a:t>
            </a:r>
          </a:p>
          <a:p>
            <a:endParaRPr lang="en-US" sz="3600" dirty="0"/>
          </a:p>
          <a:p>
            <a:r>
              <a:rPr lang="en-US" sz="3600" u="sng" dirty="0"/>
              <a:t>They are</a:t>
            </a:r>
            <a:r>
              <a:rPr lang="en-US" sz="3600" dirty="0"/>
              <a:t> playing soccer.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03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12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272" y="2145823"/>
            <a:ext cx="1855728" cy="2681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125" y="5566391"/>
            <a:ext cx="3063875" cy="12916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8768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Here is a chart to help us remember.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100386"/>
              </p:ext>
            </p:extLst>
          </p:nvPr>
        </p:nvGraphicFramePr>
        <p:xfrm>
          <a:off x="1254635" y="2145823"/>
          <a:ext cx="6096000" cy="2743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I</a:t>
                      </a:r>
                      <a:br>
                        <a:rPr lang="en-US" b="0" dirty="0"/>
                      </a:b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0" dirty="0"/>
                    </a:p>
                    <a:p>
                      <a:pPr algn="ctr"/>
                      <a:r>
                        <a:rPr lang="en-US" b="0" dirty="0"/>
                        <a:t>Am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Playing</a:t>
                      </a:r>
                      <a:br>
                        <a:rPr lang="en-US" b="0" dirty="0"/>
                      </a:br>
                      <a:r>
                        <a:rPr lang="en-US" b="0" dirty="0"/>
                        <a:t>Swimming</a:t>
                      </a:r>
                    </a:p>
                    <a:p>
                      <a:pPr algn="ctr"/>
                      <a:r>
                        <a:rPr lang="en-US" b="0" dirty="0"/>
                        <a:t>Listening</a:t>
                      </a:r>
                    </a:p>
                    <a:p>
                      <a:pPr algn="ctr"/>
                      <a:r>
                        <a:rPr lang="en-US" b="0" dirty="0"/>
                        <a:t>Laughing</a:t>
                      </a:r>
                      <a:br>
                        <a:rPr lang="en-US" b="0" dirty="0"/>
                      </a:br>
                      <a:r>
                        <a:rPr lang="en-US" b="0" dirty="0"/>
                        <a:t>Kicking</a:t>
                      </a:r>
                    </a:p>
                    <a:p>
                      <a:pPr algn="ctr"/>
                      <a:r>
                        <a:rPr lang="en-US" b="0" dirty="0"/>
                        <a:t>Throwing</a:t>
                      </a:r>
                    </a:p>
                    <a:p>
                      <a:pPr algn="ctr"/>
                      <a:r>
                        <a:rPr lang="en-US" b="0" dirty="0"/>
                        <a:t>Dancing</a:t>
                      </a:r>
                      <a:br>
                        <a:rPr lang="en-US" b="0" dirty="0"/>
                      </a:br>
                      <a:r>
                        <a:rPr lang="en-US" b="0" dirty="0"/>
                        <a:t>Reading</a:t>
                      </a:r>
                      <a:br>
                        <a:rPr lang="en-US" b="0" dirty="0"/>
                      </a:br>
                      <a:r>
                        <a:rPr lang="en-US" b="0" dirty="0"/>
                        <a:t>Eating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</a:t>
                      </a:r>
                      <a:br>
                        <a:rPr lang="en-US" dirty="0"/>
                      </a:br>
                      <a:r>
                        <a:rPr lang="en-US" dirty="0"/>
                        <a:t>She</a:t>
                      </a:r>
                      <a:br>
                        <a:rPr lang="en-US" dirty="0"/>
                      </a:br>
                      <a:r>
                        <a:rPr lang="en-US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Is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You</a:t>
                      </a:r>
                      <a:br>
                        <a:rPr lang="en-US" dirty="0"/>
                      </a:br>
                      <a:r>
                        <a:rPr lang="en-US" dirty="0"/>
                        <a:t>We</a:t>
                      </a:r>
                      <a:br>
                        <a:rPr lang="en-US" dirty="0"/>
                      </a:br>
                      <a:r>
                        <a:rPr lang="en-US" dirty="0"/>
                        <a:t>They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Are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2272" y="5407501"/>
            <a:ext cx="6181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Create a sentence from the chart.</a:t>
            </a:r>
          </a:p>
        </p:txBody>
      </p:sp>
    </p:spTree>
    <p:extLst>
      <p:ext uri="{BB962C8B-B14F-4D97-AF65-F5344CB8AC3E}">
        <p14:creationId xmlns:p14="http://schemas.microsoft.com/office/powerpoint/2010/main" val="623500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519" y="3736010"/>
            <a:ext cx="1661562" cy="2075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4" y="708025"/>
            <a:ext cx="6508377" cy="1143000"/>
          </a:xfrm>
        </p:spPr>
        <p:txBody>
          <a:bodyPr/>
          <a:lstStyle/>
          <a:p>
            <a:r>
              <a:rPr lang="en-US" dirty="0"/>
              <a:t>Let’s try to fill in the sentences.</a:t>
            </a:r>
            <a:br>
              <a:rPr lang="en-US" dirty="0"/>
            </a:br>
            <a:r>
              <a:rPr lang="en-US" dirty="0"/>
              <a:t>		Am, Is or Are?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" y="2460625"/>
            <a:ext cx="762280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We _____________  swimming in the ocean.</a:t>
            </a:r>
          </a:p>
          <a:p>
            <a:endParaRPr lang="en-US" sz="2800" dirty="0"/>
          </a:p>
          <a:p>
            <a:r>
              <a:rPr lang="en-US" sz="2800" dirty="0"/>
              <a:t>He ______________ throwing the ball to me.</a:t>
            </a:r>
          </a:p>
          <a:p>
            <a:endParaRPr lang="en-US" sz="2800" dirty="0"/>
          </a:p>
          <a:p>
            <a:r>
              <a:rPr lang="en-US" sz="2800" dirty="0"/>
              <a:t>She _____________ dancing in the field.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They ____________ eating a salad.</a:t>
            </a:r>
          </a:p>
          <a:p>
            <a:endParaRPr lang="en-US" sz="2800" dirty="0"/>
          </a:p>
          <a:p>
            <a:r>
              <a:rPr lang="en-US" sz="2800" dirty="0"/>
              <a:t>I _______________ playing outside right now.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961555"/>
            <a:ext cx="3556000" cy="149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2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49" y="454025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What is happening in this photo?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2482850"/>
            <a:ext cx="7112000" cy="3975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10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949" y="311150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One more time, what is happening in this photo?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644538"/>
            <a:ext cx="6286500" cy="4330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96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7475"/>
            <a:ext cx="6508377" cy="977900"/>
          </a:xfrm>
        </p:spPr>
        <p:txBody>
          <a:bodyPr/>
          <a:lstStyle/>
          <a:p>
            <a:pPr algn="ctr"/>
            <a:r>
              <a:rPr lang="en-US" u="sng" dirty="0"/>
              <a:t>This and That Pronouns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0462" y="1740356"/>
            <a:ext cx="80886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When do we use the words “this” and “that”?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54" t="-2346" b="48268"/>
          <a:stretch/>
        </p:blipFill>
        <p:spPr>
          <a:xfrm>
            <a:off x="638636" y="2278965"/>
            <a:ext cx="7570474" cy="3378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1372" y="5789917"/>
            <a:ext cx="146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to us.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5172" y="5789917"/>
            <a:ext cx="214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 away from us.</a:t>
            </a:r>
          </a:p>
        </p:txBody>
      </p:sp>
    </p:spTree>
    <p:extLst>
      <p:ext uri="{BB962C8B-B14F-4D97-AF65-F5344CB8AC3E}">
        <p14:creationId xmlns:p14="http://schemas.microsoft.com/office/powerpoint/2010/main" val="618659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23925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Tell me about something that is in the same room as you. Use “this” or “that”.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9250" y="4492625"/>
            <a:ext cx="31947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“This is my computer chair”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“That is my bookshelf”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“This is my pencil”</a:t>
            </a:r>
            <a:br>
              <a:rPr lang="en-US" dirty="0"/>
            </a:br>
            <a:br>
              <a:rPr lang="en-US" dirty="0"/>
            </a:br>
            <a:r>
              <a:rPr lang="en-US" dirty="0"/>
              <a:t>“That is my mother”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9283" y="2666196"/>
            <a:ext cx="74665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Use “this” if the item is </a:t>
            </a:r>
            <a:r>
              <a:rPr lang="en-US" sz="2800" u="sng" dirty="0"/>
              <a:t>close </a:t>
            </a:r>
            <a:r>
              <a:rPr lang="en-US" sz="2800" dirty="0"/>
              <a:t>to you.</a:t>
            </a:r>
          </a:p>
          <a:p>
            <a:pPr algn="ctr"/>
            <a:r>
              <a:rPr lang="en-US" sz="2800" dirty="0"/>
              <a:t>Use “that” if the item is </a:t>
            </a:r>
            <a:r>
              <a:rPr lang="en-US" sz="2800" u="sng" dirty="0"/>
              <a:t>far away</a:t>
            </a:r>
            <a:r>
              <a:rPr lang="en-US" sz="2800" dirty="0"/>
              <a:t> from you.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2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85" y="228286"/>
            <a:ext cx="6209966" cy="13906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are we learning this class?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074" y="1962219"/>
            <a:ext cx="84090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400" dirty="0"/>
              <a:t>Review the “</a:t>
            </a:r>
            <a:r>
              <a:rPr lang="en-US" sz="4400" dirty="0" err="1"/>
              <a:t>Ow</a:t>
            </a:r>
            <a:r>
              <a:rPr lang="en-US" sz="4400" dirty="0"/>
              <a:t>” sound</a:t>
            </a:r>
          </a:p>
          <a:p>
            <a:pPr marL="571500" indent="-571500">
              <a:buFont typeface="Arial"/>
              <a:buChar char="•"/>
            </a:pPr>
            <a:r>
              <a:rPr lang="en-US" sz="4400"/>
              <a:t>Describe a picture </a:t>
            </a:r>
            <a:r>
              <a:rPr lang="en-US" sz="4400" dirty="0"/>
              <a:t>– present continuous tense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Pronouns (This, that)</a:t>
            </a:r>
          </a:p>
          <a:p>
            <a:pPr marL="571500" indent="-571500">
              <a:buFont typeface="Arial"/>
              <a:buChar char="•"/>
            </a:pPr>
            <a:r>
              <a:rPr lang="en-US" sz="4400" dirty="0"/>
              <a:t>Read “This and That”</a:t>
            </a:r>
          </a:p>
        </p:txBody>
      </p:sp>
    </p:spTree>
    <p:extLst>
      <p:ext uri="{BB962C8B-B14F-4D97-AF65-F5344CB8AC3E}">
        <p14:creationId xmlns:p14="http://schemas.microsoft.com/office/powerpoint/2010/main" val="3644891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42900"/>
            <a:ext cx="6508377" cy="1143000"/>
          </a:xfrm>
        </p:spPr>
        <p:txBody>
          <a:bodyPr/>
          <a:lstStyle/>
          <a:p>
            <a:pPr algn="ctr"/>
            <a:r>
              <a:rPr lang="en-US" dirty="0"/>
              <a:t>Let’s read a book.</a:t>
            </a:r>
            <a:br>
              <a:rPr lang="en-US" dirty="0"/>
            </a:br>
            <a:r>
              <a:rPr lang="en-US" dirty="0"/>
              <a:t>Listen for “this” and “that”</a:t>
            </a:r>
          </a:p>
        </p:txBody>
      </p:sp>
      <p:pic>
        <p:nvPicPr>
          <p:cNvPr id="4" name="Picture 3" descr="T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494"/>
            <a:ext cx="9144000" cy="4756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73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548"/>
            <a:ext cx="9144000" cy="4699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69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691"/>
            <a:ext cx="9144000" cy="4649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57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270"/>
            <a:ext cx="9144000" cy="463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95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811"/>
            <a:ext cx="9144000" cy="4721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80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411"/>
            <a:ext cx="9144000" cy="4661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49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7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61"/>
            <a:ext cx="9144000" cy="4725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50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725"/>
            <a:ext cx="9144000" cy="46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1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9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74"/>
            <a:ext cx="9144000" cy="454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16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113" y="1270000"/>
            <a:ext cx="845676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Tim kept active by walking to the stores!</a:t>
            </a:r>
            <a:br>
              <a:rPr lang="en-US" sz="3200" dirty="0"/>
            </a:br>
            <a:r>
              <a:rPr lang="en-US" sz="3200" dirty="0"/>
              <a:t>He also bought healthy food items to eat.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Did you like </a:t>
            </a:r>
            <a:r>
              <a:rPr lang="en-US" sz="3200" u="sng" dirty="0"/>
              <a:t>this</a:t>
            </a:r>
            <a:r>
              <a:rPr lang="en-US" sz="3200" dirty="0"/>
              <a:t> book?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pic>
        <p:nvPicPr>
          <p:cNvPr id="5" name="Picture 4" descr="T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6" r="5208"/>
          <a:stretch/>
        </p:blipFill>
        <p:spPr>
          <a:xfrm>
            <a:off x="3460750" y="3586103"/>
            <a:ext cx="2603500" cy="274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69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03244"/>
            <a:ext cx="6508377" cy="1143000"/>
          </a:xfrm>
        </p:spPr>
        <p:txBody>
          <a:bodyPr/>
          <a:lstStyle/>
          <a:p>
            <a:r>
              <a:rPr lang="en-US" dirty="0"/>
              <a:t>Today , we will be looking at words with the “</a:t>
            </a:r>
            <a:r>
              <a:rPr lang="en-US" dirty="0" err="1"/>
              <a:t>Ow</a:t>
            </a:r>
            <a:r>
              <a:rPr lang="en-US" dirty="0"/>
              <a:t>” sound.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680" y="228286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7421" y="2017040"/>
            <a:ext cx="7901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sound does O and W make together?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03252"/>
            <a:ext cx="2438400" cy="243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1511" y="5995264"/>
            <a:ext cx="3108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photo might help you!</a:t>
            </a:r>
          </a:p>
        </p:txBody>
      </p:sp>
      <p:sp>
        <p:nvSpPr>
          <p:cNvPr id="8" name="Rectangle 7"/>
          <p:cNvSpPr/>
          <p:nvPr/>
        </p:nvSpPr>
        <p:spPr>
          <a:xfrm>
            <a:off x="617421" y="3561197"/>
            <a:ext cx="4385083" cy="1981009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28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477981" y="1161413"/>
            <a:ext cx="10036461" cy="2646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Review!</a:t>
            </a:r>
            <a:br>
              <a:rPr lang="en-US" sz="3600" dirty="0"/>
            </a:br>
            <a:endParaRPr lang="en-US" sz="2800" dirty="0"/>
          </a:p>
          <a:p>
            <a:pPr marL="571500" indent="-571500" algn="ctr">
              <a:buFont typeface="Arial"/>
              <a:buChar char="•"/>
            </a:pPr>
            <a:r>
              <a:rPr lang="en-US" sz="2800" dirty="0"/>
              <a:t>“</a:t>
            </a:r>
            <a:r>
              <a:rPr lang="en-US" sz="2800" dirty="0" err="1"/>
              <a:t>Ow</a:t>
            </a:r>
            <a:r>
              <a:rPr lang="en-US" sz="2800" dirty="0"/>
              <a:t>” sound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 dirty="0"/>
              <a:t>Describing pictures – present continuous tense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 dirty="0"/>
              <a:t>Pronouns (This, that)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786" y="4058209"/>
            <a:ext cx="2736014" cy="2398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5" y="4300417"/>
            <a:ext cx="4079875" cy="22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18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4625" y="1923623"/>
            <a:ext cx="3394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u="sng" dirty="0"/>
              <a:t>Homework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76" y="253981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61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99" y="2504310"/>
            <a:ext cx="5514538" cy="1534261"/>
          </a:xfrm>
        </p:spPr>
        <p:txBody>
          <a:bodyPr/>
          <a:lstStyle/>
          <a:p>
            <a:pPr algn="ctr"/>
            <a:r>
              <a:rPr lang="en-US" dirty="0"/>
              <a:t>“OW”!</a:t>
            </a:r>
            <a:br>
              <a:rPr lang="en-US" dirty="0"/>
            </a:br>
            <a:r>
              <a:rPr lang="en-US" dirty="0"/>
              <a:t>Just like when we get hurt.</a:t>
            </a:r>
            <a:br>
              <a:rPr lang="en-US" dirty="0"/>
            </a:br>
            <a:r>
              <a:rPr lang="en-US" dirty="0"/>
              <a:t>You are right!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620" y="3680786"/>
            <a:ext cx="2143920" cy="27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11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087" y="261143"/>
            <a:ext cx="6125423" cy="1398494"/>
          </a:xfrm>
        </p:spPr>
        <p:txBody>
          <a:bodyPr/>
          <a:lstStyle/>
          <a:p>
            <a:r>
              <a:rPr lang="en-US" dirty="0"/>
              <a:t>What words have “OW” in them?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66646"/>
            <a:ext cx="3050989" cy="2434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387" y="1866646"/>
            <a:ext cx="1400092" cy="19588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7786" y="1659637"/>
            <a:ext cx="2736014" cy="23985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433" y="4414570"/>
            <a:ext cx="3314086" cy="2438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361" y="4301335"/>
            <a:ext cx="1797944" cy="22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33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1846"/>
            <a:ext cx="7602803" cy="1398494"/>
          </a:xfrm>
        </p:spPr>
        <p:txBody>
          <a:bodyPr/>
          <a:lstStyle/>
          <a:p>
            <a:pPr algn="l"/>
            <a:r>
              <a:rPr lang="en-US" dirty="0"/>
              <a:t>Try to think of some more “</a:t>
            </a:r>
            <a:r>
              <a:rPr lang="en-US" dirty="0" err="1"/>
              <a:t>Ow</a:t>
            </a:r>
            <a:r>
              <a:rPr lang="en-US" dirty="0"/>
              <a:t>” words. What can you come up with?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421" y="3561197"/>
            <a:ext cx="6405325" cy="2673786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18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45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12" y="206525"/>
            <a:ext cx="4966446" cy="1398494"/>
          </a:xfrm>
        </p:spPr>
        <p:txBody>
          <a:bodyPr/>
          <a:lstStyle/>
          <a:p>
            <a:r>
              <a:rPr lang="en-US" dirty="0"/>
              <a:t>Fill in the blanks!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112" y="2080723"/>
            <a:ext cx="72394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 ___  ___  and  A  r  r ___  ___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S l ___  ___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T h r  ___  ___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S n ___  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00" y="228286"/>
            <a:ext cx="1550437" cy="589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13" y="817859"/>
            <a:ext cx="1999823" cy="2261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059" y="2790346"/>
            <a:ext cx="1168494" cy="1340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220" y="3618149"/>
            <a:ext cx="2812333" cy="30365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050" y="5037978"/>
            <a:ext cx="1820022" cy="18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19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857" y="804634"/>
            <a:ext cx="3735793" cy="3275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40" y="1568735"/>
            <a:ext cx="6966632" cy="1398494"/>
          </a:xfrm>
        </p:spPr>
        <p:txBody>
          <a:bodyPr/>
          <a:lstStyle/>
          <a:p>
            <a:pPr algn="l"/>
            <a:r>
              <a:rPr lang="en-US" sz="3600" dirty="0"/>
              <a:t>Mow is a word with the “</a:t>
            </a:r>
            <a:r>
              <a:rPr lang="en-US" sz="3600" dirty="0" err="1"/>
              <a:t>Ow</a:t>
            </a:r>
            <a:r>
              <a:rPr lang="en-US" sz="3600" dirty="0"/>
              <a:t>” sound. What can we mow?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How does this keep us active and in shape?</a:t>
            </a:r>
          </a:p>
        </p:txBody>
      </p:sp>
      <p:sp>
        <p:nvSpPr>
          <p:cNvPr id="5" name="Rectangle 4"/>
          <p:cNvSpPr/>
          <p:nvPr/>
        </p:nvSpPr>
        <p:spPr>
          <a:xfrm>
            <a:off x="218486" y="4079680"/>
            <a:ext cx="7150587" cy="2447198"/>
          </a:xfrm>
          <a:prstGeom prst="rect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10" y="228286"/>
            <a:ext cx="1550437" cy="5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1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490" y="5515501"/>
            <a:ext cx="1824524" cy="1342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250" y="224221"/>
            <a:ext cx="1768053" cy="15794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"/>
            <a:ext cx="6802765" cy="1634766"/>
          </a:xfrm>
        </p:spPr>
        <p:txBody>
          <a:bodyPr/>
          <a:lstStyle/>
          <a:p>
            <a:pPr algn="l"/>
            <a:r>
              <a:rPr lang="en-US" sz="3200" dirty="0"/>
              <a:t>Let’s think about keeping in shape. Fill in the sentence with the appropriate word.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10" y="228286"/>
            <a:ext cx="1550437" cy="5895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90" y="1861892"/>
            <a:ext cx="75538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_____________ the lawn for my mom and dad.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I _____________ the football around every night after school.</a:t>
            </a:r>
          </a:p>
          <a:p>
            <a:endParaRPr lang="en-US" sz="2400" dirty="0"/>
          </a:p>
          <a:p>
            <a:r>
              <a:rPr lang="en-US" sz="2400" dirty="0"/>
              <a:t>I like to play in the cold, white ______________.</a:t>
            </a:r>
          </a:p>
          <a:p>
            <a:endParaRPr lang="en-US" sz="2400" dirty="0"/>
          </a:p>
          <a:p>
            <a:r>
              <a:rPr lang="en-US" sz="2400" dirty="0"/>
              <a:t>My mom digs holes to plant _______________ in the garden.</a:t>
            </a:r>
          </a:p>
          <a:p>
            <a:endParaRPr lang="en-US" sz="2400" dirty="0"/>
          </a:p>
          <a:p>
            <a:r>
              <a:rPr lang="en-US" sz="2400" dirty="0"/>
              <a:t>Grandpa took me in the boat and asked me to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____________ because I am strong!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199" y="2751860"/>
            <a:ext cx="1725420" cy="18629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284" y="1635242"/>
            <a:ext cx="1820022" cy="1820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3100" y="3890542"/>
            <a:ext cx="1035369" cy="144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9067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4024</TotalTime>
  <Words>416</Words>
  <Application>Microsoft Office PowerPoint</Application>
  <PresentationFormat>On-screen Show (4:3)</PresentationFormat>
  <Paragraphs>87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Wingdings 2</vt:lpstr>
      <vt:lpstr>Plaza</vt:lpstr>
      <vt:lpstr>Keeping In Shape</vt:lpstr>
      <vt:lpstr>PowerPoint Presentation</vt:lpstr>
      <vt:lpstr>Today , we will be looking at words with the “Ow” sound. </vt:lpstr>
      <vt:lpstr>“OW”! Just like when we get hurt. You are right! </vt:lpstr>
      <vt:lpstr>What words have “OW” in them?</vt:lpstr>
      <vt:lpstr>Try to think of some more “Ow” words. What can you come up with?</vt:lpstr>
      <vt:lpstr>Fill in the blanks!</vt:lpstr>
      <vt:lpstr>Mow is a word with the “Ow” sound. What can we mow?  How does this keep us active and in shape?</vt:lpstr>
      <vt:lpstr>Let’s think about keeping in shape. Fill in the sentence with the appropriate word. </vt:lpstr>
      <vt:lpstr>PowerPoint Presentation</vt:lpstr>
      <vt:lpstr>Let’s play a game!</vt:lpstr>
      <vt:lpstr>What is happening in the photo?</vt:lpstr>
      <vt:lpstr>PowerPoint Presentation</vt:lpstr>
      <vt:lpstr>Here is a chart to help us remember.</vt:lpstr>
      <vt:lpstr>Let’s try to fill in the sentences.   Am, Is or Are?</vt:lpstr>
      <vt:lpstr>What is happening in this photo?</vt:lpstr>
      <vt:lpstr>One more time, what is happening in this photo?</vt:lpstr>
      <vt:lpstr>This and That Pronouns</vt:lpstr>
      <vt:lpstr>Tell me about something that is in the same room as you. Use “this” or “that”.</vt:lpstr>
      <vt:lpstr>Let’s read a book. Listen for “this” and “that”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Vandilay Industries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Keeping In Shape</dc:title>
  <dc:creator>Marissa Quintigliani</dc:creator>
  <cp:lastModifiedBy>Pam Turnbull</cp:lastModifiedBy>
  <cp:revision>22</cp:revision>
  <dcterms:created xsi:type="dcterms:W3CDTF">2017-03-17T18:20:07Z</dcterms:created>
  <dcterms:modified xsi:type="dcterms:W3CDTF">2017-05-01T17:23:28Z</dcterms:modified>
</cp:coreProperties>
</file>