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9144000" cy="6858000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444" y="5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CDC053-C764-4A53-982B-9DD6891E59F3}" type="datetimeFigureOut">
              <a:rPr lang="en-CA" smtClean="0"/>
              <a:t>2018-06-26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3D04CB-E58D-4BD4-9F3C-BDD276F5463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47927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3D04CB-E58D-4BD4-9F3C-BDD276F54634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005488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3D04CB-E58D-4BD4-9F3C-BDD276F54634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383748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3D04CB-E58D-4BD4-9F3C-BDD276F54634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607404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3D04CB-E58D-4BD4-9F3C-BDD276F54634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757817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3D04CB-E58D-4BD4-9F3C-BDD276F54634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067711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3D04CB-E58D-4BD4-9F3C-BDD276F54634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089607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3D04CB-E58D-4BD4-9F3C-BDD276F54634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869981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3D04CB-E58D-4BD4-9F3C-BDD276F54634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041004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3D04CB-E58D-4BD4-9F3C-BDD276F54634}" type="slidenum">
              <a:rPr lang="en-CA" smtClean="0"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57876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3D04CB-E58D-4BD4-9F3C-BDD276F54634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625922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3D04CB-E58D-4BD4-9F3C-BDD276F54634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885352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3D04CB-E58D-4BD4-9F3C-BDD276F54634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579317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3D04CB-E58D-4BD4-9F3C-BDD276F54634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478531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3D04CB-E58D-4BD4-9F3C-BDD276F54634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933499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3D04CB-E58D-4BD4-9F3C-BDD276F54634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949025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3D04CB-E58D-4BD4-9F3C-BDD276F54634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477701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3D04CB-E58D-4BD4-9F3C-BDD276F54634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36892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6/26/2018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990000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6/26/2018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990000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6/26/2018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990000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6/26/2018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8148916" y="268288"/>
            <a:ext cx="718185" cy="1645920"/>
          </a:xfrm>
          <a:custGeom>
            <a:avLst/>
            <a:gdLst/>
            <a:ahLst/>
            <a:cxnLst/>
            <a:rect l="l" t="t" r="r" b="b"/>
            <a:pathLst>
              <a:path w="718184" h="1645920">
                <a:moveTo>
                  <a:pt x="0" y="0"/>
                </a:moveTo>
                <a:lnTo>
                  <a:pt x="718073" y="0"/>
                </a:lnTo>
                <a:lnTo>
                  <a:pt x="718073" y="1645920"/>
                </a:lnTo>
                <a:lnTo>
                  <a:pt x="0" y="1645920"/>
                </a:lnTo>
                <a:lnTo>
                  <a:pt x="0" y="0"/>
                </a:lnTo>
                <a:close/>
              </a:path>
            </a:pathLst>
          </a:custGeom>
          <a:solidFill>
            <a:srgbClr val="AB1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6/26/2018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5938" y="290545"/>
            <a:ext cx="6105525" cy="11201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990000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02136" y="2962370"/>
            <a:ext cx="8139727" cy="14300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6/26/2018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png"/><Relationship Id="rId4" Type="http://schemas.openxmlformats.org/officeDocument/2006/relationships/image" Target="../media/image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6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4.jp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0.pn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6.jp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86951" y="268288"/>
            <a:ext cx="5669280" cy="3900804"/>
          </a:xfrm>
          <a:custGeom>
            <a:avLst/>
            <a:gdLst/>
            <a:ahLst/>
            <a:cxnLst/>
            <a:rect l="l" t="t" r="r" b="b"/>
            <a:pathLst>
              <a:path w="5669280" h="3900804">
                <a:moveTo>
                  <a:pt x="0" y="0"/>
                </a:moveTo>
                <a:lnTo>
                  <a:pt x="5669280" y="0"/>
                </a:lnTo>
                <a:lnTo>
                  <a:pt x="5669280" y="3900299"/>
                </a:lnTo>
                <a:lnTo>
                  <a:pt x="0" y="3900299"/>
                </a:lnTo>
                <a:lnTo>
                  <a:pt x="0" y="0"/>
                </a:lnTo>
                <a:close/>
              </a:path>
            </a:pathLst>
          </a:custGeom>
          <a:solidFill>
            <a:srgbClr val="AB1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68939" y="268288"/>
            <a:ext cx="182880" cy="3887470"/>
          </a:xfrm>
          <a:custGeom>
            <a:avLst/>
            <a:gdLst/>
            <a:ahLst/>
            <a:cxnLst/>
            <a:rect l="l" t="t" r="r" b="b"/>
            <a:pathLst>
              <a:path w="182879" h="3887470">
                <a:moveTo>
                  <a:pt x="0" y="0"/>
                </a:moveTo>
                <a:lnTo>
                  <a:pt x="182879" y="0"/>
                </a:lnTo>
                <a:lnTo>
                  <a:pt x="182879" y="3886852"/>
                </a:lnTo>
                <a:lnTo>
                  <a:pt x="0" y="3886852"/>
                </a:lnTo>
                <a:lnTo>
                  <a:pt x="0" y="0"/>
                </a:lnTo>
                <a:close/>
              </a:path>
            </a:pathLst>
          </a:custGeom>
          <a:solidFill>
            <a:srgbClr val="AB1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279140" y="4234726"/>
            <a:ext cx="5031105" cy="1325880"/>
          </a:xfrm>
          <a:prstGeom prst="rect">
            <a:avLst/>
          </a:prstGeom>
        </p:spPr>
        <p:txBody>
          <a:bodyPr vert="horz" wrap="square" lIns="0" tIns="2762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175"/>
              </a:spcBef>
            </a:pPr>
            <a:r>
              <a:rPr sz="4600" spc="-5" dirty="0">
                <a:solidFill>
                  <a:srgbClr val="990000"/>
                </a:solidFill>
                <a:latin typeface="Century Gothic"/>
                <a:cs typeface="Century Gothic"/>
              </a:rPr>
              <a:t>Keeping </a:t>
            </a:r>
            <a:r>
              <a:rPr sz="4600" dirty="0">
                <a:solidFill>
                  <a:srgbClr val="990000"/>
                </a:solidFill>
                <a:latin typeface="Century Gothic"/>
                <a:cs typeface="Century Gothic"/>
              </a:rPr>
              <a:t>In</a:t>
            </a:r>
            <a:r>
              <a:rPr sz="4600" spc="-75" dirty="0">
                <a:solidFill>
                  <a:srgbClr val="990000"/>
                </a:solidFill>
                <a:latin typeface="Century Gothic"/>
                <a:cs typeface="Century Gothic"/>
              </a:rPr>
              <a:t> </a:t>
            </a:r>
            <a:r>
              <a:rPr sz="4600" spc="-5" dirty="0">
                <a:solidFill>
                  <a:srgbClr val="990000"/>
                </a:solidFill>
                <a:latin typeface="Century Gothic"/>
                <a:cs typeface="Century Gothic"/>
              </a:rPr>
              <a:t>Shape</a:t>
            </a:r>
            <a:endParaRPr sz="46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1600" dirty="0">
                <a:solidFill>
                  <a:srgbClr val="333333"/>
                </a:solidFill>
                <a:latin typeface="Century Gothic"/>
                <a:cs typeface="Century Gothic"/>
              </a:rPr>
              <a:t>Unit </a:t>
            </a:r>
            <a:r>
              <a:rPr sz="1600" spc="-5" dirty="0">
                <a:solidFill>
                  <a:srgbClr val="333333"/>
                </a:solidFill>
                <a:latin typeface="Century Gothic"/>
                <a:cs typeface="Century Gothic"/>
              </a:rPr>
              <a:t>6: Lesson</a:t>
            </a:r>
            <a:r>
              <a:rPr sz="1600" spc="-10" dirty="0">
                <a:solidFill>
                  <a:srgbClr val="333333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33333"/>
                </a:solidFill>
                <a:latin typeface="Century Gothic"/>
                <a:cs typeface="Century Gothic"/>
              </a:rPr>
              <a:t>7</a:t>
            </a:r>
            <a:endParaRPr sz="1600">
              <a:latin typeface="Century Gothic"/>
              <a:cs typeface="Century Gothic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59768" y="208047"/>
            <a:ext cx="2269941" cy="25971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92669" y="5130226"/>
            <a:ext cx="7717102" cy="172777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57600" y="816160"/>
            <a:ext cx="5016012" cy="231015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9875" y="4773706"/>
            <a:ext cx="2971800" cy="1844675"/>
          </a:xfrm>
          <a:custGeom>
            <a:avLst/>
            <a:gdLst/>
            <a:ahLst/>
            <a:cxnLst/>
            <a:rect l="l" t="t" r="r" b="b"/>
            <a:pathLst>
              <a:path w="2971800" h="1844675">
                <a:moveTo>
                  <a:pt x="0" y="0"/>
                </a:moveTo>
                <a:lnTo>
                  <a:pt x="2971800" y="0"/>
                </a:lnTo>
                <a:lnTo>
                  <a:pt x="2971800" y="1844581"/>
                </a:lnTo>
                <a:lnTo>
                  <a:pt x="0" y="1844581"/>
                </a:lnTo>
                <a:lnTo>
                  <a:pt x="0" y="0"/>
                </a:lnTo>
                <a:close/>
              </a:path>
            </a:pathLst>
          </a:custGeom>
          <a:solidFill>
            <a:srgbClr val="AB1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69689" y="273753"/>
            <a:ext cx="4824095" cy="147828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 indent="-635" algn="ctr">
              <a:lnSpc>
                <a:spcPts val="3800"/>
              </a:lnSpc>
              <a:spcBef>
                <a:spcPts val="260"/>
              </a:spcBef>
            </a:pPr>
            <a:r>
              <a:rPr sz="3200" spc="-5" dirty="0">
                <a:solidFill>
                  <a:srgbClr val="000000"/>
                </a:solidFill>
              </a:rPr>
              <a:t>Let’s </a:t>
            </a:r>
            <a:r>
              <a:rPr sz="3200" dirty="0">
                <a:solidFill>
                  <a:srgbClr val="000000"/>
                </a:solidFill>
              </a:rPr>
              <a:t>try one </a:t>
            </a:r>
            <a:r>
              <a:rPr sz="3200" spc="-5" dirty="0">
                <a:solidFill>
                  <a:srgbClr val="000000"/>
                </a:solidFill>
              </a:rPr>
              <a:t>more time.  Describe </a:t>
            </a:r>
            <a:r>
              <a:rPr sz="3200" dirty="0">
                <a:solidFill>
                  <a:srgbClr val="000000"/>
                </a:solidFill>
              </a:rPr>
              <a:t>these </a:t>
            </a:r>
            <a:r>
              <a:rPr sz="3200" spc="-5" dirty="0">
                <a:solidFill>
                  <a:srgbClr val="000000"/>
                </a:solidFill>
              </a:rPr>
              <a:t>using</a:t>
            </a:r>
            <a:r>
              <a:rPr sz="3200" spc="-50" dirty="0">
                <a:solidFill>
                  <a:srgbClr val="000000"/>
                </a:solidFill>
              </a:rPr>
              <a:t> </a:t>
            </a:r>
            <a:r>
              <a:rPr sz="3200" dirty="0">
                <a:solidFill>
                  <a:srgbClr val="000000"/>
                </a:solidFill>
              </a:rPr>
              <a:t>the  </a:t>
            </a:r>
            <a:r>
              <a:rPr sz="3200" spc="-5" dirty="0">
                <a:solidFill>
                  <a:srgbClr val="000000"/>
                </a:solidFill>
              </a:rPr>
              <a:t>word</a:t>
            </a:r>
            <a:r>
              <a:rPr sz="3200" spc="-10" dirty="0">
                <a:solidFill>
                  <a:srgbClr val="000000"/>
                </a:solidFill>
              </a:rPr>
              <a:t> </a:t>
            </a:r>
            <a:r>
              <a:rPr sz="3200" dirty="0">
                <a:solidFill>
                  <a:srgbClr val="000000"/>
                </a:solidFill>
              </a:rPr>
              <a:t>“sweet”</a:t>
            </a:r>
            <a:endParaRPr sz="3200"/>
          </a:p>
        </p:txBody>
      </p:sp>
      <p:sp>
        <p:nvSpPr>
          <p:cNvPr id="4" name="object 4"/>
          <p:cNvSpPr/>
          <p:nvPr/>
        </p:nvSpPr>
        <p:spPr>
          <a:xfrm>
            <a:off x="7321153" y="268122"/>
            <a:ext cx="1461609" cy="5178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49369" y="2316820"/>
            <a:ext cx="2740433" cy="296880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241216" y="2424464"/>
            <a:ext cx="3401352" cy="255781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148103" y="2075571"/>
            <a:ext cx="1529651" cy="321005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305755" y="1185260"/>
            <a:ext cx="1153795" cy="84581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>
              <a:lnSpc>
                <a:spcPct val="99500"/>
              </a:lnSpc>
              <a:spcBef>
                <a:spcPts val="110"/>
              </a:spcBef>
            </a:pPr>
            <a:r>
              <a:rPr sz="1800" spc="-5" dirty="0">
                <a:latin typeface="Century Gothic"/>
                <a:cs typeface="Century Gothic"/>
              </a:rPr>
              <a:t>Sweet?  Sweeter?  S</a:t>
            </a:r>
            <a:r>
              <a:rPr sz="1800" dirty="0">
                <a:latin typeface="Century Gothic"/>
                <a:cs typeface="Century Gothic"/>
              </a:rPr>
              <a:t>weetest?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651537" y="5781042"/>
            <a:ext cx="5150485" cy="566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130"/>
              </a:lnSpc>
              <a:spcBef>
                <a:spcPts val="100"/>
              </a:spcBef>
            </a:pPr>
            <a:r>
              <a:rPr sz="1800" spc="-5" dirty="0">
                <a:latin typeface="Century Gothic"/>
                <a:cs typeface="Century Gothic"/>
              </a:rPr>
              <a:t>Which </a:t>
            </a:r>
            <a:r>
              <a:rPr sz="1800" dirty="0">
                <a:latin typeface="Century Gothic"/>
                <a:cs typeface="Century Gothic"/>
              </a:rPr>
              <a:t>of these </a:t>
            </a:r>
            <a:r>
              <a:rPr sz="1800" spc="-5" dirty="0">
                <a:latin typeface="Century Gothic"/>
                <a:cs typeface="Century Gothic"/>
              </a:rPr>
              <a:t>foods would keep us </a:t>
            </a:r>
            <a:r>
              <a:rPr sz="1800" dirty="0">
                <a:latin typeface="Century Gothic"/>
                <a:cs typeface="Century Gothic"/>
              </a:rPr>
              <a:t>in</a:t>
            </a:r>
            <a:r>
              <a:rPr sz="1800" spc="15" dirty="0">
                <a:latin typeface="Century Gothic"/>
                <a:cs typeface="Century Gothic"/>
              </a:rPr>
              <a:t> </a:t>
            </a:r>
            <a:r>
              <a:rPr sz="1800" spc="-5" dirty="0">
                <a:latin typeface="Century Gothic"/>
                <a:cs typeface="Century Gothic"/>
              </a:rPr>
              <a:t>shape?</a:t>
            </a:r>
            <a:endParaRPr sz="1800">
              <a:latin typeface="Century Gothic"/>
              <a:cs typeface="Century Gothic"/>
            </a:endParaRPr>
          </a:p>
          <a:p>
            <a:pPr marR="4445" algn="ctr">
              <a:lnSpc>
                <a:spcPts val="2130"/>
              </a:lnSpc>
            </a:pPr>
            <a:r>
              <a:rPr sz="1800" spc="-5" dirty="0">
                <a:latin typeface="Century Gothic"/>
                <a:cs typeface="Century Gothic"/>
              </a:rPr>
              <a:t>Why?</a:t>
            </a:r>
            <a:endParaRPr sz="18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148916" y="268288"/>
            <a:ext cx="718185" cy="1645920"/>
          </a:xfrm>
          <a:custGeom>
            <a:avLst/>
            <a:gdLst/>
            <a:ahLst/>
            <a:cxnLst/>
            <a:rect l="l" t="t" r="r" b="b"/>
            <a:pathLst>
              <a:path w="718184" h="1645920">
                <a:moveTo>
                  <a:pt x="0" y="0"/>
                </a:moveTo>
                <a:lnTo>
                  <a:pt x="718073" y="0"/>
                </a:lnTo>
                <a:lnTo>
                  <a:pt x="718073" y="1645920"/>
                </a:lnTo>
                <a:lnTo>
                  <a:pt x="0" y="1645920"/>
                </a:lnTo>
                <a:lnTo>
                  <a:pt x="0" y="0"/>
                </a:lnTo>
                <a:close/>
              </a:path>
            </a:pathLst>
          </a:custGeom>
          <a:solidFill>
            <a:srgbClr val="AB1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99277" y="536068"/>
            <a:ext cx="5629910" cy="112014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029969" marR="5080" indent="-1017905">
              <a:lnSpc>
                <a:spcPts val="4300"/>
              </a:lnSpc>
              <a:spcBef>
                <a:spcPts val="260"/>
              </a:spcBef>
            </a:pPr>
            <a:r>
              <a:rPr spc="-5" dirty="0"/>
              <a:t>Let’s review comparative  and</a:t>
            </a:r>
            <a:r>
              <a:rPr spc="-15" dirty="0"/>
              <a:t> </a:t>
            </a:r>
            <a:r>
              <a:rPr spc="-5" dirty="0"/>
              <a:t>superlative!</a:t>
            </a:r>
          </a:p>
        </p:txBody>
      </p:sp>
      <p:sp>
        <p:nvSpPr>
          <p:cNvPr id="4" name="object 4"/>
          <p:cNvSpPr/>
          <p:nvPr/>
        </p:nvSpPr>
        <p:spPr>
          <a:xfrm>
            <a:off x="6965575" y="253980"/>
            <a:ext cx="1550436" cy="5895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85461" y="2075968"/>
            <a:ext cx="1045269" cy="14476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911507" y="2745916"/>
            <a:ext cx="23126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entury Gothic"/>
                <a:cs typeface="Century Gothic"/>
              </a:rPr>
              <a:t>This </a:t>
            </a:r>
            <a:r>
              <a:rPr sz="1800" spc="-5" dirty="0">
                <a:latin typeface="Century Gothic"/>
                <a:cs typeface="Century Gothic"/>
              </a:rPr>
              <a:t>boy is </a:t>
            </a:r>
            <a:r>
              <a:rPr sz="1800" dirty="0">
                <a:latin typeface="Century Gothic"/>
                <a:cs typeface="Century Gothic"/>
              </a:rPr>
              <a:t>going</a:t>
            </a:r>
            <a:r>
              <a:rPr sz="1800" spc="-70" dirty="0">
                <a:latin typeface="Century Gothic"/>
                <a:cs typeface="Century Gothic"/>
              </a:rPr>
              <a:t> </a:t>
            </a:r>
            <a:r>
              <a:rPr sz="1800" u="sng" spc="-5" dirty="0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</a:rPr>
              <a:t>fast</a:t>
            </a:r>
            <a:r>
              <a:rPr sz="1800" spc="-5" dirty="0">
                <a:latin typeface="Century Gothic"/>
                <a:cs typeface="Century Gothic"/>
              </a:rPr>
              <a:t>.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469085" y="1996694"/>
            <a:ext cx="1682767" cy="152695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407712" y="2745916"/>
            <a:ext cx="21983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entury Gothic"/>
                <a:cs typeface="Century Gothic"/>
              </a:rPr>
              <a:t>But </a:t>
            </a:r>
            <a:r>
              <a:rPr sz="1800" dirty="0">
                <a:latin typeface="Century Gothic"/>
                <a:cs typeface="Century Gothic"/>
              </a:rPr>
              <a:t>this </a:t>
            </a:r>
            <a:r>
              <a:rPr sz="1800" spc="-5" dirty="0">
                <a:latin typeface="Century Gothic"/>
                <a:cs typeface="Century Gothic"/>
              </a:rPr>
              <a:t>boy is</a:t>
            </a:r>
            <a:r>
              <a:rPr sz="1800" spc="-70" dirty="0">
                <a:latin typeface="Century Gothic"/>
                <a:cs typeface="Century Gothic"/>
              </a:rPr>
              <a:t> </a:t>
            </a:r>
            <a:r>
              <a:rPr sz="1800" u="sng" spc="-20" dirty="0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</a:rPr>
              <a:t>faster</a:t>
            </a:r>
            <a:r>
              <a:rPr sz="1800" spc="-20" dirty="0">
                <a:latin typeface="Century Gothic"/>
                <a:cs typeface="Century Gothic"/>
              </a:rPr>
              <a:t>.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832767" y="4776359"/>
            <a:ext cx="1744899" cy="207530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198755" y="5492155"/>
            <a:ext cx="342137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Century Gothic"/>
                <a:cs typeface="Century Gothic"/>
              </a:rPr>
              <a:t>However, </a:t>
            </a:r>
            <a:r>
              <a:rPr sz="1800" dirty="0">
                <a:latin typeface="Century Gothic"/>
                <a:cs typeface="Century Gothic"/>
              </a:rPr>
              <a:t>this </a:t>
            </a:r>
            <a:r>
              <a:rPr sz="1800" spc="-5" dirty="0">
                <a:latin typeface="Century Gothic"/>
                <a:cs typeface="Century Gothic"/>
              </a:rPr>
              <a:t>boy is 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</a:rPr>
              <a:t>the</a:t>
            </a:r>
            <a:r>
              <a:rPr sz="1800" u="sng" spc="-50" dirty="0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</a:rPr>
              <a:t> 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</a:rPr>
              <a:t>fastest.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442616" y="3488089"/>
            <a:ext cx="29965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990000"/>
                </a:solidFill>
                <a:latin typeface="Century Gothic"/>
                <a:cs typeface="Century Gothic"/>
              </a:rPr>
              <a:t>Comparative</a:t>
            </a:r>
            <a:endParaRPr sz="3600">
              <a:latin typeface="Century Gothic"/>
              <a:cs typeface="Century Gothic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460089" y="6108070"/>
            <a:ext cx="24784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990000"/>
                </a:solidFill>
                <a:latin typeface="Century Gothic"/>
                <a:cs typeface="Century Gothic"/>
              </a:rPr>
              <a:t>Superlative</a:t>
            </a:r>
            <a:endParaRPr sz="36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167564" y="4540633"/>
            <a:ext cx="1976435" cy="20877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46814" y="406720"/>
            <a:ext cx="5634355" cy="1120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4310"/>
              </a:lnSpc>
              <a:spcBef>
                <a:spcPts val="100"/>
              </a:spcBef>
            </a:pPr>
            <a:r>
              <a:rPr sz="3600" spc="-25" dirty="0">
                <a:solidFill>
                  <a:srgbClr val="990000"/>
                </a:solidFill>
                <a:latin typeface="Century Gothic"/>
                <a:cs typeface="Century Gothic"/>
              </a:rPr>
              <a:t>Write </a:t>
            </a:r>
            <a:r>
              <a:rPr sz="3600" spc="-5" dirty="0">
                <a:solidFill>
                  <a:srgbClr val="990000"/>
                </a:solidFill>
                <a:latin typeface="Century Gothic"/>
                <a:cs typeface="Century Gothic"/>
              </a:rPr>
              <a:t>your </a:t>
            </a:r>
            <a:r>
              <a:rPr sz="3600" dirty="0">
                <a:solidFill>
                  <a:srgbClr val="990000"/>
                </a:solidFill>
                <a:latin typeface="Century Gothic"/>
                <a:cs typeface="Century Gothic"/>
              </a:rPr>
              <a:t>own </a:t>
            </a:r>
            <a:r>
              <a:rPr sz="3600" spc="-5" dirty="0">
                <a:solidFill>
                  <a:srgbClr val="990000"/>
                </a:solidFill>
                <a:latin typeface="Century Gothic"/>
                <a:cs typeface="Century Gothic"/>
              </a:rPr>
              <a:t>sentence.</a:t>
            </a:r>
            <a:endParaRPr sz="3600">
              <a:latin typeface="Century Gothic"/>
              <a:cs typeface="Century Gothic"/>
            </a:endParaRPr>
          </a:p>
          <a:p>
            <a:pPr algn="ctr">
              <a:lnSpc>
                <a:spcPts val="4310"/>
              </a:lnSpc>
            </a:pPr>
            <a:r>
              <a:rPr sz="3600" dirty="0">
                <a:solidFill>
                  <a:srgbClr val="990000"/>
                </a:solidFill>
                <a:latin typeface="Century Gothic"/>
                <a:cs typeface="Century Gothic"/>
              </a:rPr>
              <a:t>Use the </a:t>
            </a:r>
            <a:r>
              <a:rPr sz="3600" spc="-10" dirty="0">
                <a:solidFill>
                  <a:srgbClr val="990000"/>
                </a:solidFill>
                <a:latin typeface="Century Gothic"/>
                <a:cs typeface="Century Gothic"/>
              </a:rPr>
              <a:t>word</a:t>
            </a:r>
            <a:r>
              <a:rPr sz="3600" spc="-30" dirty="0">
                <a:solidFill>
                  <a:srgbClr val="990000"/>
                </a:solidFill>
                <a:latin typeface="Century Gothic"/>
                <a:cs typeface="Century Gothic"/>
              </a:rPr>
              <a:t> </a:t>
            </a:r>
            <a:r>
              <a:rPr sz="3600" u="heavy" spc="-5" dirty="0">
                <a:solidFill>
                  <a:srgbClr val="990000"/>
                </a:solidFill>
                <a:uFill>
                  <a:solidFill>
                    <a:srgbClr val="AB1500"/>
                  </a:solidFill>
                </a:uFill>
                <a:latin typeface="Century Gothic"/>
                <a:cs typeface="Century Gothic"/>
              </a:rPr>
              <a:t>strong.</a:t>
            </a:r>
            <a:endParaRPr sz="3600">
              <a:latin typeface="Century Gothic"/>
              <a:cs typeface="Century Gothic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965575" y="253980"/>
            <a:ext cx="1550436" cy="5895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7036" y="1866207"/>
            <a:ext cx="8666016" cy="259772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381849" y="4977466"/>
            <a:ext cx="59016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990000"/>
                </a:solidFill>
                <a:latin typeface="Century Gothic"/>
                <a:cs typeface="Century Gothic"/>
              </a:rPr>
              <a:t>Strong. </a:t>
            </a:r>
            <a:r>
              <a:rPr sz="3600" spc="-35" dirty="0">
                <a:solidFill>
                  <a:srgbClr val="990000"/>
                </a:solidFill>
                <a:latin typeface="Century Gothic"/>
                <a:cs typeface="Century Gothic"/>
              </a:rPr>
              <a:t>Stronger. </a:t>
            </a:r>
            <a:r>
              <a:rPr sz="3600" spc="-5" dirty="0">
                <a:solidFill>
                  <a:srgbClr val="990000"/>
                </a:solidFill>
                <a:latin typeface="Century Gothic"/>
                <a:cs typeface="Century Gothic"/>
              </a:rPr>
              <a:t>Strongest.</a:t>
            </a:r>
            <a:endParaRPr sz="36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148916" y="268288"/>
            <a:ext cx="718185" cy="1645920"/>
          </a:xfrm>
          <a:custGeom>
            <a:avLst/>
            <a:gdLst/>
            <a:ahLst/>
            <a:cxnLst/>
            <a:rect l="l" t="t" r="r" b="b"/>
            <a:pathLst>
              <a:path w="718184" h="1645920">
                <a:moveTo>
                  <a:pt x="0" y="0"/>
                </a:moveTo>
                <a:lnTo>
                  <a:pt x="718073" y="0"/>
                </a:lnTo>
                <a:lnTo>
                  <a:pt x="718073" y="1645920"/>
                </a:lnTo>
                <a:lnTo>
                  <a:pt x="0" y="1645920"/>
                </a:lnTo>
                <a:lnTo>
                  <a:pt x="0" y="0"/>
                </a:lnTo>
                <a:close/>
              </a:path>
            </a:pathLst>
          </a:custGeom>
          <a:solidFill>
            <a:srgbClr val="AB1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61314" y="785479"/>
            <a:ext cx="6331585" cy="1666239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065" marR="5080" algn="ctr">
              <a:lnSpc>
                <a:spcPts val="4300"/>
              </a:lnSpc>
              <a:spcBef>
                <a:spcPts val="260"/>
              </a:spcBef>
            </a:pPr>
            <a:r>
              <a:rPr spc="-5" dirty="0"/>
              <a:t>“Shall </a:t>
            </a:r>
            <a:r>
              <a:rPr dirty="0"/>
              <a:t>we” </a:t>
            </a:r>
            <a:r>
              <a:rPr spc="-5" dirty="0"/>
              <a:t>and “how</a:t>
            </a:r>
            <a:r>
              <a:rPr spc="-30" dirty="0"/>
              <a:t> </a:t>
            </a:r>
            <a:r>
              <a:rPr spc="-5" dirty="0"/>
              <a:t>about”  </a:t>
            </a:r>
            <a:r>
              <a:rPr dirty="0"/>
              <a:t>can </a:t>
            </a:r>
            <a:r>
              <a:rPr spc="-5" dirty="0"/>
              <a:t>both be used </a:t>
            </a:r>
            <a:r>
              <a:rPr dirty="0"/>
              <a:t>when </a:t>
            </a:r>
            <a:r>
              <a:rPr spc="-5" dirty="0"/>
              <a:t>you  </a:t>
            </a:r>
            <a:r>
              <a:rPr spc="-10" dirty="0"/>
              <a:t>are </a:t>
            </a:r>
            <a:r>
              <a:rPr dirty="0"/>
              <a:t>making a</a:t>
            </a:r>
            <a:r>
              <a:rPr spc="-15" dirty="0"/>
              <a:t> </a:t>
            </a:r>
            <a:r>
              <a:rPr spc="-5" dirty="0"/>
              <a:t>suggestion.</a:t>
            </a:r>
          </a:p>
        </p:txBody>
      </p:sp>
      <p:sp>
        <p:nvSpPr>
          <p:cNvPr id="4" name="object 4"/>
          <p:cNvSpPr/>
          <p:nvPr/>
        </p:nvSpPr>
        <p:spPr>
          <a:xfrm>
            <a:off x="6965575" y="253980"/>
            <a:ext cx="1550436" cy="5895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6850" marR="116205" algn="ctr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Shall </a:t>
            </a:r>
            <a:r>
              <a:rPr dirty="0"/>
              <a:t>we </a:t>
            </a:r>
            <a:r>
              <a:rPr spc="-5" dirty="0"/>
              <a:t>play basketball </a:t>
            </a:r>
            <a:r>
              <a:rPr dirty="0"/>
              <a:t>tonight?</a:t>
            </a:r>
          </a:p>
          <a:p>
            <a:pPr marL="196850">
              <a:lnSpc>
                <a:spcPct val="100000"/>
              </a:lnSpc>
              <a:spcBef>
                <a:spcPts val="20"/>
              </a:spcBef>
            </a:pPr>
            <a:endParaRPr sz="3750">
              <a:latin typeface="Times New Roman"/>
              <a:cs typeface="Times New Roman"/>
            </a:endParaRPr>
          </a:p>
          <a:p>
            <a:pPr marL="196850" algn="ctr">
              <a:lnSpc>
                <a:spcPct val="100000"/>
              </a:lnSpc>
              <a:spcBef>
                <a:spcPts val="5"/>
              </a:spcBef>
            </a:pPr>
            <a:r>
              <a:rPr spc="-5" dirty="0"/>
              <a:t>How about you come </a:t>
            </a:r>
            <a:r>
              <a:rPr dirty="0"/>
              <a:t>over </a:t>
            </a:r>
            <a:r>
              <a:rPr spc="-5" dirty="0"/>
              <a:t>for </a:t>
            </a:r>
            <a:r>
              <a:rPr dirty="0"/>
              <a:t>dinner</a:t>
            </a:r>
            <a:r>
              <a:rPr spc="-25" dirty="0"/>
              <a:t> </a:t>
            </a:r>
            <a:r>
              <a:rPr dirty="0"/>
              <a:t>tonight?</a:t>
            </a:r>
          </a:p>
        </p:txBody>
      </p:sp>
      <p:sp>
        <p:nvSpPr>
          <p:cNvPr id="6" name="object 6"/>
          <p:cNvSpPr/>
          <p:nvPr/>
        </p:nvSpPr>
        <p:spPr>
          <a:xfrm>
            <a:off x="406993" y="4783780"/>
            <a:ext cx="2262785" cy="20742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079798" y="4691712"/>
            <a:ext cx="3319185" cy="21450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148916" y="268288"/>
            <a:ext cx="718185" cy="1645920"/>
          </a:xfrm>
          <a:custGeom>
            <a:avLst/>
            <a:gdLst/>
            <a:ahLst/>
            <a:cxnLst/>
            <a:rect l="l" t="t" r="r" b="b"/>
            <a:pathLst>
              <a:path w="718184" h="1645920">
                <a:moveTo>
                  <a:pt x="0" y="0"/>
                </a:moveTo>
                <a:lnTo>
                  <a:pt x="718073" y="0"/>
                </a:lnTo>
                <a:lnTo>
                  <a:pt x="718073" y="1645920"/>
                </a:lnTo>
                <a:lnTo>
                  <a:pt x="0" y="1645920"/>
                </a:lnTo>
                <a:lnTo>
                  <a:pt x="0" y="0"/>
                </a:lnTo>
                <a:close/>
              </a:path>
            </a:pathLst>
          </a:custGeom>
          <a:solidFill>
            <a:srgbClr val="AB1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3649" y="339726"/>
            <a:ext cx="6315075" cy="112014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715770" marR="5080" indent="-1703705">
              <a:lnSpc>
                <a:spcPts val="4300"/>
              </a:lnSpc>
              <a:spcBef>
                <a:spcPts val="260"/>
              </a:spcBef>
            </a:pPr>
            <a:r>
              <a:rPr spc="-85" dirty="0"/>
              <a:t>We </a:t>
            </a:r>
            <a:r>
              <a:rPr dirty="0"/>
              <a:t>will </a:t>
            </a:r>
            <a:r>
              <a:rPr spc="-5" dirty="0"/>
              <a:t>practice </a:t>
            </a:r>
            <a:r>
              <a:rPr spc="-30" dirty="0"/>
              <a:t>together. </a:t>
            </a:r>
            <a:r>
              <a:rPr dirty="0"/>
              <a:t>Fill  in the</a:t>
            </a:r>
            <a:r>
              <a:rPr spc="-10" dirty="0"/>
              <a:t> </a:t>
            </a:r>
            <a:r>
              <a:rPr spc="-5" dirty="0"/>
              <a:t>blanks.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09601" y="2699216"/>
            <a:ext cx="8095190" cy="13311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612265" algn="l"/>
                <a:tab pos="1809750" algn="l"/>
              </a:tabLst>
            </a:pPr>
            <a:r>
              <a:rPr lang="en-CA" sz="2800" dirty="0">
                <a:latin typeface="Century Gothic"/>
                <a:cs typeface="Century Gothic"/>
              </a:rPr>
              <a:t>_________   ________ </a:t>
            </a:r>
            <a:r>
              <a:rPr sz="2800" spc="-5" dirty="0">
                <a:latin typeface="Century Gothic"/>
                <a:cs typeface="Century Gothic"/>
              </a:rPr>
              <a:t>play volleyball </a:t>
            </a:r>
            <a:r>
              <a:rPr sz="2800" dirty="0">
                <a:latin typeface="Century Gothic"/>
                <a:cs typeface="Century Gothic"/>
              </a:rPr>
              <a:t>or</a:t>
            </a:r>
            <a:r>
              <a:rPr sz="2800" spc="-20" dirty="0">
                <a:latin typeface="Century Gothic"/>
                <a:cs typeface="Century Gothic"/>
              </a:rPr>
              <a:t> </a:t>
            </a:r>
            <a:r>
              <a:rPr sz="2800" spc="-5" dirty="0">
                <a:latin typeface="Century Gothic"/>
                <a:cs typeface="Century Gothic"/>
              </a:rPr>
              <a:t>hockey?</a:t>
            </a:r>
            <a:endParaRPr lang="en-CA" sz="2800" dirty="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612265" algn="l"/>
                <a:tab pos="1809750" algn="l"/>
              </a:tabLst>
            </a:pPr>
            <a:endParaRPr lang="en-CA" sz="2800" spc="-5" dirty="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612265" algn="l"/>
                <a:tab pos="1809750" algn="l"/>
              </a:tabLst>
            </a:pPr>
            <a:r>
              <a:rPr lang="en-CA" sz="2800" spc="-5" dirty="0">
                <a:latin typeface="Century Gothic"/>
                <a:cs typeface="Century Gothic"/>
              </a:rPr>
              <a:t>_________   ________ hockey?</a:t>
            </a:r>
            <a:endParaRPr lang="en-CA" sz="2800" dirty="0">
              <a:latin typeface="Century Gothic"/>
              <a:cs typeface="Century Gothic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965575" y="253980"/>
            <a:ext cx="1550436" cy="5895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59343" y="4604907"/>
            <a:ext cx="1620433" cy="20718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414175" y="4635888"/>
            <a:ext cx="2378223" cy="167426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97157" y="353059"/>
            <a:ext cx="5634355" cy="16662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4310"/>
              </a:lnSpc>
              <a:spcBef>
                <a:spcPts val="100"/>
              </a:spcBef>
            </a:pPr>
            <a:r>
              <a:rPr sz="3600" spc="-25" dirty="0">
                <a:solidFill>
                  <a:srgbClr val="990000"/>
                </a:solidFill>
                <a:latin typeface="Century Gothic"/>
                <a:cs typeface="Century Gothic"/>
              </a:rPr>
              <a:t>Write </a:t>
            </a:r>
            <a:r>
              <a:rPr sz="3600" spc="-5" dirty="0">
                <a:solidFill>
                  <a:srgbClr val="990000"/>
                </a:solidFill>
                <a:latin typeface="Century Gothic"/>
                <a:cs typeface="Century Gothic"/>
              </a:rPr>
              <a:t>your </a:t>
            </a:r>
            <a:r>
              <a:rPr sz="3600" dirty="0">
                <a:solidFill>
                  <a:srgbClr val="990000"/>
                </a:solidFill>
                <a:latin typeface="Century Gothic"/>
                <a:cs typeface="Century Gothic"/>
              </a:rPr>
              <a:t>own </a:t>
            </a:r>
            <a:r>
              <a:rPr sz="3600" spc="-5" dirty="0">
                <a:solidFill>
                  <a:srgbClr val="990000"/>
                </a:solidFill>
                <a:latin typeface="Century Gothic"/>
                <a:cs typeface="Century Gothic"/>
              </a:rPr>
              <a:t>sentence.</a:t>
            </a:r>
            <a:endParaRPr sz="3600">
              <a:latin typeface="Century Gothic"/>
              <a:cs typeface="Century Gothic"/>
            </a:endParaRPr>
          </a:p>
          <a:p>
            <a:pPr marL="208915" marR="201295" algn="ctr">
              <a:lnSpc>
                <a:spcPts val="4300"/>
              </a:lnSpc>
              <a:spcBef>
                <a:spcPts val="150"/>
              </a:spcBef>
            </a:pPr>
            <a:r>
              <a:rPr sz="3600" spc="-5" dirty="0">
                <a:solidFill>
                  <a:srgbClr val="990000"/>
                </a:solidFill>
                <a:latin typeface="Century Gothic"/>
                <a:cs typeface="Century Gothic"/>
              </a:rPr>
              <a:t>Begin </a:t>
            </a:r>
            <a:r>
              <a:rPr sz="3600" dirty="0">
                <a:solidFill>
                  <a:srgbClr val="990000"/>
                </a:solidFill>
                <a:latin typeface="Century Gothic"/>
                <a:cs typeface="Century Gothic"/>
              </a:rPr>
              <a:t>with </a:t>
            </a:r>
            <a:r>
              <a:rPr sz="3600" spc="-5" dirty="0">
                <a:solidFill>
                  <a:srgbClr val="990000"/>
                </a:solidFill>
                <a:latin typeface="Century Gothic"/>
                <a:cs typeface="Century Gothic"/>
              </a:rPr>
              <a:t>“Shall </a:t>
            </a:r>
            <a:r>
              <a:rPr sz="3600" dirty="0">
                <a:solidFill>
                  <a:srgbClr val="990000"/>
                </a:solidFill>
                <a:latin typeface="Century Gothic"/>
                <a:cs typeface="Century Gothic"/>
              </a:rPr>
              <a:t>we”</a:t>
            </a:r>
            <a:r>
              <a:rPr sz="3600" spc="-50" dirty="0">
                <a:solidFill>
                  <a:srgbClr val="990000"/>
                </a:solidFill>
                <a:latin typeface="Century Gothic"/>
                <a:cs typeface="Century Gothic"/>
              </a:rPr>
              <a:t> </a:t>
            </a:r>
            <a:r>
              <a:rPr sz="3600" dirty="0">
                <a:solidFill>
                  <a:srgbClr val="990000"/>
                </a:solidFill>
                <a:latin typeface="Century Gothic"/>
                <a:cs typeface="Century Gothic"/>
              </a:rPr>
              <a:t>or  “How</a:t>
            </a:r>
            <a:r>
              <a:rPr sz="3600" spc="-10" dirty="0">
                <a:solidFill>
                  <a:srgbClr val="990000"/>
                </a:solidFill>
                <a:latin typeface="Century Gothic"/>
                <a:cs typeface="Century Gothic"/>
              </a:rPr>
              <a:t> </a:t>
            </a:r>
            <a:r>
              <a:rPr sz="3600" spc="-5" dirty="0">
                <a:solidFill>
                  <a:srgbClr val="990000"/>
                </a:solidFill>
                <a:latin typeface="Century Gothic"/>
                <a:cs typeface="Century Gothic"/>
              </a:rPr>
              <a:t>about”</a:t>
            </a:r>
            <a:endParaRPr sz="3600">
              <a:latin typeface="Century Gothic"/>
              <a:cs typeface="Century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965575" y="253980"/>
            <a:ext cx="1550436" cy="5895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87036" y="2772294"/>
            <a:ext cx="8666016" cy="259357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148916" y="268288"/>
            <a:ext cx="718185" cy="1645920"/>
          </a:xfrm>
          <a:custGeom>
            <a:avLst/>
            <a:gdLst/>
            <a:ahLst/>
            <a:cxnLst/>
            <a:rect l="l" t="t" r="r" b="b"/>
            <a:pathLst>
              <a:path w="718184" h="1645920">
                <a:moveTo>
                  <a:pt x="0" y="0"/>
                </a:moveTo>
                <a:lnTo>
                  <a:pt x="718073" y="0"/>
                </a:lnTo>
                <a:lnTo>
                  <a:pt x="718073" y="1645920"/>
                </a:lnTo>
                <a:lnTo>
                  <a:pt x="0" y="1645920"/>
                </a:lnTo>
                <a:lnTo>
                  <a:pt x="0" y="0"/>
                </a:lnTo>
                <a:close/>
              </a:path>
            </a:pathLst>
          </a:custGeom>
          <a:solidFill>
            <a:srgbClr val="AB1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27059" y="330201"/>
            <a:ext cx="5774690" cy="112014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581025" marR="5080" indent="-568960">
              <a:lnSpc>
                <a:spcPts val="4300"/>
              </a:lnSpc>
              <a:spcBef>
                <a:spcPts val="260"/>
              </a:spcBef>
            </a:pPr>
            <a:r>
              <a:rPr spc="-5" dirty="0"/>
              <a:t>Great </a:t>
            </a:r>
            <a:r>
              <a:rPr dirty="0"/>
              <a:t>work! </a:t>
            </a:r>
            <a:r>
              <a:rPr spc="-5" dirty="0"/>
              <a:t>Let’s read</a:t>
            </a:r>
            <a:r>
              <a:rPr spc="-65" dirty="0"/>
              <a:t> </a:t>
            </a:r>
            <a:r>
              <a:rPr dirty="0"/>
              <a:t>this  </a:t>
            </a:r>
            <a:r>
              <a:rPr spc="-5" dirty="0"/>
              <a:t>poem </a:t>
            </a:r>
            <a:r>
              <a:rPr dirty="0"/>
              <a:t>together</a:t>
            </a:r>
            <a:r>
              <a:rPr spc="-25" dirty="0"/>
              <a:t> </a:t>
            </a:r>
            <a:r>
              <a:rPr dirty="0"/>
              <a:t>now!</a:t>
            </a:r>
          </a:p>
        </p:txBody>
      </p:sp>
      <p:sp>
        <p:nvSpPr>
          <p:cNvPr id="4" name="object 4"/>
          <p:cNvSpPr/>
          <p:nvPr/>
        </p:nvSpPr>
        <p:spPr>
          <a:xfrm>
            <a:off x="6965575" y="253980"/>
            <a:ext cx="1550436" cy="5895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705226" y="1966679"/>
            <a:ext cx="3071495" cy="2768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spc="-50" dirty="0">
                <a:latin typeface="Century Gothic"/>
                <a:cs typeface="Century Gothic"/>
              </a:rPr>
              <a:t>We </a:t>
            </a:r>
            <a:r>
              <a:rPr sz="2000" spc="-5" dirty="0">
                <a:latin typeface="Century Gothic"/>
                <a:cs typeface="Century Gothic"/>
              </a:rPr>
              <a:t>are </a:t>
            </a:r>
            <a:r>
              <a:rPr sz="2000" dirty="0">
                <a:latin typeface="Century Gothic"/>
                <a:cs typeface="Century Gothic"/>
              </a:rPr>
              <a:t>the </a:t>
            </a:r>
            <a:r>
              <a:rPr sz="2000" spc="-5" dirty="0">
                <a:latin typeface="Century Gothic"/>
                <a:cs typeface="Century Gothic"/>
              </a:rPr>
              <a:t>grouches,  </a:t>
            </a:r>
            <a:r>
              <a:rPr sz="2000" spc="-50" dirty="0">
                <a:latin typeface="Century Gothic"/>
                <a:cs typeface="Century Gothic"/>
              </a:rPr>
              <a:t>We </a:t>
            </a:r>
            <a:r>
              <a:rPr sz="2000" dirty="0">
                <a:latin typeface="Century Gothic"/>
                <a:cs typeface="Century Gothic"/>
              </a:rPr>
              <a:t>don’t </a:t>
            </a:r>
            <a:r>
              <a:rPr sz="2000" spc="-5" dirty="0">
                <a:latin typeface="Century Gothic"/>
                <a:cs typeface="Century Gothic"/>
              </a:rPr>
              <a:t>want </a:t>
            </a:r>
            <a:r>
              <a:rPr sz="2000" dirty="0">
                <a:latin typeface="Century Gothic"/>
                <a:cs typeface="Century Gothic"/>
              </a:rPr>
              <a:t>a </a:t>
            </a:r>
            <a:r>
              <a:rPr sz="2000" spc="-5" dirty="0">
                <a:latin typeface="Century Gothic"/>
                <a:cs typeface="Century Gothic"/>
              </a:rPr>
              <a:t>mouse!  </a:t>
            </a:r>
            <a:r>
              <a:rPr sz="2000" spc="-50" dirty="0">
                <a:latin typeface="Century Gothic"/>
                <a:cs typeface="Century Gothic"/>
              </a:rPr>
              <a:t>We </a:t>
            </a:r>
            <a:r>
              <a:rPr sz="2000" dirty="0">
                <a:latin typeface="Century Gothic"/>
                <a:cs typeface="Century Gothic"/>
              </a:rPr>
              <a:t>only </a:t>
            </a:r>
            <a:r>
              <a:rPr sz="2000" spc="-5" dirty="0">
                <a:latin typeface="Century Gothic"/>
                <a:cs typeface="Century Gothic"/>
              </a:rPr>
              <a:t>want grouches  Around </a:t>
            </a:r>
            <a:r>
              <a:rPr sz="2000" dirty="0">
                <a:latin typeface="Century Gothic"/>
                <a:cs typeface="Century Gothic"/>
              </a:rPr>
              <a:t>in our</a:t>
            </a:r>
            <a:r>
              <a:rPr sz="2000" spc="-25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house!</a:t>
            </a:r>
            <a:endParaRPr sz="20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 marR="401955">
              <a:lnSpc>
                <a:spcPct val="100000"/>
              </a:lnSpc>
            </a:pPr>
            <a:r>
              <a:rPr sz="2000" spc="-50" dirty="0">
                <a:latin typeface="Century Gothic"/>
                <a:cs typeface="Century Gothic"/>
              </a:rPr>
              <a:t>We </a:t>
            </a:r>
            <a:r>
              <a:rPr sz="2000" spc="-5" dirty="0">
                <a:latin typeface="Century Gothic"/>
                <a:cs typeface="Century Gothic"/>
              </a:rPr>
              <a:t>are </a:t>
            </a:r>
            <a:r>
              <a:rPr sz="2000" dirty="0">
                <a:latin typeface="Century Gothic"/>
                <a:cs typeface="Century Gothic"/>
              </a:rPr>
              <a:t>the </a:t>
            </a:r>
            <a:r>
              <a:rPr sz="2000" spc="-5" dirty="0">
                <a:latin typeface="Century Gothic"/>
                <a:cs typeface="Century Gothic"/>
              </a:rPr>
              <a:t>grouches,  And </a:t>
            </a:r>
            <a:r>
              <a:rPr sz="2000" dirty="0">
                <a:latin typeface="Century Gothic"/>
                <a:cs typeface="Century Gothic"/>
              </a:rPr>
              <a:t>we like to</a:t>
            </a:r>
            <a:r>
              <a:rPr sz="2000" spc="-45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pout.</a:t>
            </a:r>
            <a:endParaRPr sz="2000">
              <a:latin typeface="Century Gothic"/>
              <a:cs typeface="Century Gothic"/>
            </a:endParaRPr>
          </a:p>
          <a:p>
            <a:pPr marL="12700" marR="393065">
              <a:lnSpc>
                <a:spcPct val="100000"/>
              </a:lnSpc>
            </a:pPr>
            <a:r>
              <a:rPr sz="2000" dirty="0">
                <a:latin typeface="Century Gothic"/>
                <a:cs typeface="Century Gothic"/>
              </a:rPr>
              <a:t>WE like to </a:t>
            </a:r>
            <a:r>
              <a:rPr sz="2000" spc="-5" dirty="0">
                <a:latin typeface="Century Gothic"/>
                <a:cs typeface="Century Gothic"/>
              </a:rPr>
              <a:t>grumble  </a:t>
            </a:r>
            <a:r>
              <a:rPr sz="2000" dirty="0">
                <a:latin typeface="Century Gothic"/>
                <a:cs typeface="Century Gothic"/>
              </a:rPr>
              <a:t>And </a:t>
            </a:r>
            <a:r>
              <a:rPr sz="2000" spc="-5" dirty="0">
                <a:latin typeface="Century Gothic"/>
                <a:cs typeface="Century Gothic"/>
              </a:rPr>
              <a:t>grouse all</a:t>
            </a:r>
            <a:r>
              <a:rPr sz="2000" spc="-85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about.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705226" y="5014679"/>
            <a:ext cx="2673985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spc="-50" dirty="0">
                <a:latin typeface="Century Gothic"/>
                <a:cs typeface="Century Gothic"/>
              </a:rPr>
              <a:t>We </a:t>
            </a:r>
            <a:r>
              <a:rPr sz="2000" spc="-5" dirty="0">
                <a:latin typeface="Century Gothic"/>
                <a:cs typeface="Century Gothic"/>
              </a:rPr>
              <a:t>are </a:t>
            </a:r>
            <a:r>
              <a:rPr sz="2000" dirty="0">
                <a:latin typeface="Century Gothic"/>
                <a:cs typeface="Century Gothic"/>
              </a:rPr>
              <a:t>the </a:t>
            </a:r>
            <a:r>
              <a:rPr sz="2000" spc="-5" dirty="0">
                <a:latin typeface="Century Gothic"/>
                <a:cs typeface="Century Gothic"/>
              </a:rPr>
              <a:t>grouches,  </a:t>
            </a:r>
            <a:r>
              <a:rPr sz="2000" dirty="0">
                <a:latin typeface="Century Gothic"/>
                <a:cs typeface="Century Gothic"/>
              </a:rPr>
              <a:t>And </a:t>
            </a:r>
            <a:r>
              <a:rPr sz="2000" spc="-5" dirty="0">
                <a:latin typeface="Century Gothic"/>
                <a:cs typeface="Century Gothic"/>
              </a:rPr>
              <a:t>we loudly shout,  </a:t>
            </a:r>
            <a:r>
              <a:rPr sz="2000" dirty="0">
                <a:latin typeface="Century Gothic"/>
                <a:cs typeface="Century Gothic"/>
              </a:rPr>
              <a:t>Get </a:t>
            </a:r>
            <a:r>
              <a:rPr sz="2000" spc="-5" dirty="0">
                <a:latin typeface="Century Gothic"/>
                <a:cs typeface="Century Gothic"/>
              </a:rPr>
              <a:t>out, </a:t>
            </a:r>
            <a:r>
              <a:rPr sz="2000" dirty="0">
                <a:latin typeface="Century Gothic"/>
                <a:cs typeface="Century Gothic"/>
              </a:rPr>
              <a:t>little </a:t>
            </a:r>
            <a:r>
              <a:rPr sz="2000" spc="-5" dirty="0">
                <a:latin typeface="Century Gothic"/>
                <a:cs typeface="Century Gothic"/>
              </a:rPr>
              <a:t>mouse!  Get </a:t>
            </a:r>
            <a:r>
              <a:rPr sz="2000" dirty="0">
                <a:latin typeface="Century Gothic"/>
                <a:cs typeface="Century Gothic"/>
              </a:rPr>
              <a:t>out, out,</a:t>
            </a:r>
            <a:r>
              <a:rPr sz="2000" spc="-30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OUT!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251069" y="5761849"/>
            <a:ext cx="1614170" cy="84581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>
              <a:lnSpc>
                <a:spcPct val="99500"/>
              </a:lnSpc>
              <a:spcBef>
                <a:spcPts val="110"/>
              </a:spcBef>
            </a:pPr>
            <a:r>
              <a:rPr sz="1800" dirty="0">
                <a:latin typeface="Century Gothic"/>
                <a:cs typeface="Century Gothic"/>
              </a:rPr>
              <a:t>How many  </a:t>
            </a:r>
            <a:r>
              <a:rPr sz="1800" spc="-5" dirty="0">
                <a:latin typeface="Century Gothic"/>
                <a:cs typeface="Century Gothic"/>
              </a:rPr>
              <a:t>“Ou” </a:t>
            </a:r>
            <a:r>
              <a:rPr sz="1800" spc="-10" dirty="0">
                <a:latin typeface="Century Gothic"/>
                <a:cs typeface="Century Gothic"/>
              </a:rPr>
              <a:t>words  </a:t>
            </a:r>
            <a:r>
              <a:rPr sz="1800" dirty="0">
                <a:latin typeface="Century Gothic"/>
                <a:cs typeface="Century Gothic"/>
              </a:rPr>
              <a:t>can </a:t>
            </a:r>
            <a:r>
              <a:rPr sz="1800" spc="-5" dirty="0">
                <a:latin typeface="Century Gothic"/>
                <a:cs typeface="Century Gothic"/>
              </a:rPr>
              <a:t>you</a:t>
            </a:r>
            <a:r>
              <a:rPr sz="1800" spc="-70" dirty="0">
                <a:latin typeface="Century Gothic"/>
                <a:cs typeface="Century Gothic"/>
              </a:rPr>
              <a:t> </a:t>
            </a:r>
            <a:r>
              <a:rPr sz="1800" spc="-5" dirty="0">
                <a:latin typeface="Century Gothic"/>
                <a:cs typeface="Century Gothic"/>
              </a:rPr>
              <a:t>spot?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65719" y="2601735"/>
            <a:ext cx="1365192" cy="22605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148916" y="268288"/>
            <a:ext cx="718185" cy="567055"/>
          </a:xfrm>
          <a:custGeom>
            <a:avLst/>
            <a:gdLst/>
            <a:ahLst/>
            <a:cxnLst/>
            <a:rect l="l" t="t" r="r" b="b"/>
            <a:pathLst>
              <a:path w="718184" h="567055">
                <a:moveTo>
                  <a:pt x="0" y="0"/>
                </a:moveTo>
                <a:lnTo>
                  <a:pt x="718073" y="0"/>
                </a:lnTo>
                <a:lnTo>
                  <a:pt x="718073" y="566928"/>
                </a:lnTo>
                <a:lnTo>
                  <a:pt x="0" y="566928"/>
                </a:lnTo>
                <a:lnTo>
                  <a:pt x="0" y="0"/>
                </a:lnTo>
                <a:close/>
              </a:path>
            </a:pathLst>
          </a:custGeom>
          <a:solidFill>
            <a:srgbClr val="AB1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615017" y="3923914"/>
            <a:ext cx="3314363" cy="27817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52462" y="1510722"/>
            <a:ext cx="7800340" cy="245618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065" marR="5080" indent="-635" algn="ctr">
              <a:lnSpc>
                <a:spcPts val="3800"/>
              </a:lnSpc>
              <a:spcBef>
                <a:spcPts val="260"/>
              </a:spcBef>
            </a:pPr>
            <a:r>
              <a:rPr sz="3200" spc="-5" dirty="0">
                <a:latin typeface="Century Gothic"/>
                <a:cs typeface="Century Gothic"/>
              </a:rPr>
              <a:t>Sometimes sports teams create </a:t>
            </a:r>
            <a:r>
              <a:rPr sz="3200" dirty="0">
                <a:latin typeface="Century Gothic"/>
                <a:cs typeface="Century Gothic"/>
              </a:rPr>
              <a:t>a  </a:t>
            </a:r>
            <a:r>
              <a:rPr sz="3200" spc="-5" dirty="0">
                <a:latin typeface="Century Gothic"/>
                <a:cs typeface="Century Gothic"/>
              </a:rPr>
              <a:t>chant </a:t>
            </a:r>
            <a:r>
              <a:rPr sz="3200" dirty="0">
                <a:latin typeface="Century Gothic"/>
                <a:cs typeface="Century Gothic"/>
              </a:rPr>
              <a:t>like the one we </a:t>
            </a:r>
            <a:r>
              <a:rPr sz="3200" spc="-5" dirty="0">
                <a:latin typeface="Century Gothic"/>
                <a:cs typeface="Century Gothic"/>
              </a:rPr>
              <a:t>read </a:t>
            </a:r>
            <a:r>
              <a:rPr sz="3200" dirty="0">
                <a:latin typeface="Century Gothic"/>
                <a:cs typeface="Century Gothic"/>
              </a:rPr>
              <a:t>to </a:t>
            </a:r>
            <a:r>
              <a:rPr sz="3200" spc="-5" dirty="0">
                <a:latin typeface="Century Gothic"/>
                <a:cs typeface="Century Gothic"/>
              </a:rPr>
              <a:t>say </a:t>
            </a:r>
            <a:r>
              <a:rPr sz="3200" dirty="0">
                <a:latin typeface="Century Gothic"/>
                <a:cs typeface="Century Gothic"/>
              </a:rPr>
              <a:t>to</a:t>
            </a:r>
            <a:r>
              <a:rPr sz="3200" spc="-55" dirty="0">
                <a:latin typeface="Century Gothic"/>
                <a:cs typeface="Century Gothic"/>
              </a:rPr>
              <a:t> </a:t>
            </a:r>
            <a:r>
              <a:rPr sz="3200" spc="-5" dirty="0">
                <a:latin typeface="Century Gothic"/>
                <a:cs typeface="Century Gothic"/>
              </a:rPr>
              <a:t>an  opposing team.</a:t>
            </a:r>
            <a:endParaRPr sz="32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</a:pPr>
            <a:endParaRPr sz="32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3200" dirty="0">
                <a:latin typeface="Century Gothic"/>
                <a:cs typeface="Century Gothic"/>
              </a:rPr>
              <a:t>Can </a:t>
            </a:r>
            <a:r>
              <a:rPr sz="3200" spc="-5" dirty="0">
                <a:latin typeface="Century Gothic"/>
                <a:cs typeface="Century Gothic"/>
              </a:rPr>
              <a:t>you create </a:t>
            </a:r>
            <a:r>
              <a:rPr sz="3200" dirty="0">
                <a:latin typeface="Century Gothic"/>
                <a:cs typeface="Century Gothic"/>
              </a:rPr>
              <a:t>a</a:t>
            </a:r>
            <a:r>
              <a:rPr sz="3200" spc="-5" dirty="0">
                <a:latin typeface="Century Gothic"/>
                <a:cs typeface="Century Gothic"/>
              </a:rPr>
              <a:t> chant?</a:t>
            </a:r>
            <a:endParaRPr sz="3200">
              <a:latin typeface="Century Gothic"/>
              <a:cs typeface="Century Gothic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965575" y="253980"/>
            <a:ext cx="1550436" cy="5895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50794" y="287002"/>
            <a:ext cx="343725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Keeping</a:t>
            </a:r>
            <a:r>
              <a:rPr spc="-50" dirty="0"/>
              <a:t> </a:t>
            </a:r>
            <a:r>
              <a:rPr spc="-5" dirty="0"/>
              <a:t>Active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212105" y="268288"/>
            <a:ext cx="1645920" cy="1645920"/>
          </a:xfrm>
          <a:custGeom>
            <a:avLst/>
            <a:gdLst/>
            <a:ahLst/>
            <a:cxnLst/>
            <a:rect l="l" t="t" r="r" b="b"/>
            <a:pathLst>
              <a:path w="1645920" h="1645920">
                <a:moveTo>
                  <a:pt x="0" y="0"/>
                </a:moveTo>
                <a:lnTo>
                  <a:pt x="1645920" y="0"/>
                </a:lnTo>
                <a:lnTo>
                  <a:pt x="1645920" y="1645920"/>
                </a:lnTo>
                <a:lnTo>
                  <a:pt x="0" y="1645920"/>
                </a:lnTo>
                <a:lnTo>
                  <a:pt x="0" y="0"/>
                </a:lnTo>
                <a:close/>
              </a:path>
            </a:pathLst>
          </a:custGeom>
          <a:solidFill>
            <a:srgbClr val="AB1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628138" y="300566"/>
            <a:ext cx="154940" cy="560705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r>
              <a:rPr sz="3600" dirty="0">
                <a:solidFill>
                  <a:srgbClr val="990000"/>
                </a:solidFill>
                <a:latin typeface="Century Gothic"/>
                <a:cs typeface="Century Gothic"/>
              </a:rPr>
              <a:t>t</a:t>
            </a:r>
            <a:endParaRPr sz="3600"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>
              <a:lnSpc>
                <a:spcPts val="4300"/>
              </a:lnSpc>
              <a:spcBef>
                <a:spcPts val="260"/>
              </a:spcBef>
            </a:pPr>
            <a:r>
              <a:rPr spc="-40" dirty="0"/>
              <a:t>Today </a:t>
            </a:r>
            <a:r>
              <a:rPr dirty="0"/>
              <a:t>, we will </a:t>
            </a:r>
            <a:r>
              <a:rPr spc="-5" dirty="0"/>
              <a:t>be </a:t>
            </a:r>
            <a:r>
              <a:rPr dirty="0"/>
              <a:t>looking</a:t>
            </a:r>
            <a:r>
              <a:rPr spc="-35" dirty="0"/>
              <a:t> </a:t>
            </a:r>
            <a:r>
              <a:rPr dirty="0"/>
              <a:t>a  </a:t>
            </a:r>
            <a:r>
              <a:rPr spc="-10" dirty="0"/>
              <a:t>words </a:t>
            </a:r>
            <a:r>
              <a:rPr spc="-5" dirty="0"/>
              <a:t>with </a:t>
            </a:r>
            <a:r>
              <a:rPr dirty="0"/>
              <a:t>the </a:t>
            </a:r>
            <a:r>
              <a:rPr spc="-5" dirty="0"/>
              <a:t>“Ou”</a:t>
            </a:r>
            <a:r>
              <a:rPr spc="-50" dirty="0"/>
              <a:t> </a:t>
            </a:r>
            <a:r>
              <a:rPr spc="-5" dirty="0"/>
              <a:t>sound.</a:t>
            </a:r>
          </a:p>
        </p:txBody>
      </p:sp>
      <p:sp>
        <p:nvSpPr>
          <p:cNvPr id="5" name="object 5"/>
          <p:cNvSpPr/>
          <p:nvPr/>
        </p:nvSpPr>
        <p:spPr>
          <a:xfrm>
            <a:off x="6907764" y="228286"/>
            <a:ext cx="1550436" cy="5895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06405" y="2050060"/>
            <a:ext cx="7328534" cy="112014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456565" marR="5080" indent="-444500">
              <a:lnSpc>
                <a:spcPts val="4300"/>
              </a:lnSpc>
              <a:spcBef>
                <a:spcPts val="260"/>
              </a:spcBef>
            </a:pPr>
            <a:r>
              <a:rPr sz="3600" spc="-5" dirty="0">
                <a:latin typeface="Century Gothic"/>
                <a:cs typeface="Century Gothic"/>
              </a:rPr>
              <a:t>What </a:t>
            </a:r>
            <a:r>
              <a:rPr sz="3600" dirty="0">
                <a:latin typeface="Century Gothic"/>
                <a:cs typeface="Century Gothic"/>
              </a:rPr>
              <a:t>do </a:t>
            </a:r>
            <a:r>
              <a:rPr sz="3600" spc="-5" dirty="0">
                <a:latin typeface="Century Gothic"/>
                <a:cs typeface="Century Gothic"/>
              </a:rPr>
              <a:t>you </a:t>
            </a:r>
            <a:r>
              <a:rPr sz="3600" dirty="0">
                <a:latin typeface="Century Gothic"/>
                <a:cs typeface="Century Gothic"/>
              </a:rPr>
              <a:t>think the letters</a:t>
            </a:r>
            <a:r>
              <a:rPr sz="3600" spc="-70" dirty="0">
                <a:latin typeface="Century Gothic"/>
                <a:cs typeface="Century Gothic"/>
              </a:rPr>
              <a:t> </a:t>
            </a:r>
            <a:r>
              <a:rPr sz="3600" dirty="0">
                <a:latin typeface="Century Gothic"/>
                <a:cs typeface="Century Gothic"/>
              </a:rPr>
              <a:t>“O”  </a:t>
            </a:r>
            <a:r>
              <a:rPr sz="3600" spc="-5" dirty="0">
                <a:latin typeface="Century Gothic"/>
                <a:cs typeface="Century Gothic"/>
              </a:rPr>
              <a:t>and “U” sound </a:t>
            </a:r>
            <a:r>
              <a:rPr sz="3600" dirty="0">
                <a:latin typeface="Century Gothic"/>
                <a:cs typeface="Century Gothic"/>
              </a:rPr>
              <a:t>like</a:t>
            </a:r>
            <a:r>
              <a:rPr sz="3600" spc="-20" dirty="0">
                <a:latin typeface="Century Gothic"/>
                <a:cs typeface="Century Gothic"/>
              </a:rPr>
              <a:t> </a:t>
            </a:r>
            <a:r>
              <a:rPr sz="3600" dirty="0">
                <a:latin typeface="Century Gothic"/>
                <a:cs typeface="Century Gothic"/>
              </a:rPr>
              <a:t>together?</a:t>
            </a:r>
            <a:endParaRPr sz="3600">
              <a:latin typeface="Century Gothic"/>
              <a:cs typeface="Century 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560250" y="4324990"/>
            <a:ext cx="58051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entury Gothic"/>
                <a:cs typeface="Century Gothic"/>
              </a:rPr>
              <a:t>Say </a:t>
            </a:r>
            <a:r>
              <a:rPr sz="2400" dirty="0">
                <a:latin typeface="Century Gothic"/>
                <a:cs typeface="Century Gothic"/>
              </a:rPr>
              <a:t>it </a:t>
            </a:r>
            <a:r>
              <a:rPr sz="2400" spc="-5" dirty="0">
                <a:latin typeface="Century Gothic"/>
                <a:cs typeface="Century Gothic"/>
              </a:rPr>
              <a:t>out loud. Practice </a:t>
            </a:r>
            <a:r>
              <a:rPr sz="2400" dirty="0">
                <a:latin typeface="Century Gothic"/>
                <a:cs typeface="Century Gothic"/>
              </a:rPr>
              <a:t>with </a:t>
            </a:r>
            <a:r>
              <a:rPr sz="2400" spc="-5" dirty="0">
                <a:latin typeface="Century Gothic"/>
                <a:cs typeface="Century Gothic"/>
              </a:rPr>
              <a:t>your</a:t>
            </a:r>
            <a:r>
              <a:rPr sz="2400" spc="15" dirty="0">
                <a:latin typeface="Century Gothic"/>
                <a:cs typeface="Century Gothic"/>
              </a:rPr>
              <a:t> </a:t>
            </a:r>
            <a:r>
              <a:rPr sz="2400" spc="-5" dirty="0">
                <a:latin typeface="Century Gothic"/>
                <a:cs typeface="Century Gothic"/>
              </a:rPr>
              <a:t>class!</a:t>
            </a:r>
            <a:endParaRPr sz="24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58950" y="268288"/>
            <a:ext cx="1099185" cy="6350000"/>
          </a:xfrm>
          <a:custGeom>
            <a:avLst/>
            <a:gdLst/>
            <a:ahLst/>
            <a:cxnLst/>
            <a:rect l="l" t="t" r="r" b="b"/>
            <a:pathLst>
              <a:path w="1099184" h="6350000">
                <a:moveTo>
                  <a:pt x="0" y="0"/>
                </a:moveTo>
                <a:lnTo>
                  <a:pt x="1099073" y="0"/>
                </a:lnTo>
                <a:lnTo>
                  <a:pt x="1099073" y="6349999"/>
                </a:lnTo>
                <a:lnTo>
                  <a:pt x="0" y="6349999"/>
                </a:lnTo>
                <a:lnTo>
                  <a:pt x="0" y="0"/>
                </a:lnTo>
                <a:close/>
              </a:path>
            </a:pathLst>
          </a:custGeom>
          <a:solidFill>
            <a:srgbClr val="AB1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90485" y="199137"/>
            <a:ext cx="4989830" cy="142494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885825" marR="5080" indent="-873760">
              <a:lnSpc>
                <a:spcPts val="5500"/>
              </a:lnSpc>
              <a:spcBef>
                <a:spcPts val="300"/>
              </a:spcBef>
            </a:pPr>
            <a:r>
              <a:rPr sz="4600" spc="-5" dirty="0"/>
              <a:t>What </a:t>
            </a:r>
            <a:r>
              <a:rPr sz="4600" spc="-10" dirty="0"/>
              <a:t>words</a:t>
            </a:r>
            <a:r>
              <a:rPr sz="4600" spc="-50" dirty="0"/>
              <a:t> </a:t>
            </a:r>
            <a:r>
              <a:rPr sz="4600" spc="-5" dirty="0"/>
              <a:t>have  </a:t>
            </a:r>
            <a:r>
              <a:rPr sz="4600" dirty="0"/>
              <a:t>“OU” in</a:t>
            </a:r>
            <a:r>
              <a:rPr sz="4600" spc="-80" dirty="0"/>
              <a:t> </a:t>
            </a:r>
            <a:r>
              <a:rPr sz="4600" spc="-5" dirty="0"/>
              <a:t>them?</a:t>
            </a:r>
            <a:endParaRPr sz="4600"/>
          </a:p>
        </p:txBody>
      </p:sp>
      <p:sp>
        <p:nvSpPr>
          <p:cNvPr id="4" name="object 4"/>
          <p:cNvSpPr/>
          <p:nvPr/>
        </p:nvSpPr>
        <p:spPr>
          <a:xfrm>
            <a:off x="6447199" y="228286"/>
            <a:ext cx="1550436" cy="5895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0618" y="1948669"/>
            <a:ext cx="4157381" cy="346003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610101" y="2370837"/>
            <a:ext cx="2806698" cy="1143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318001" y="4272736"/>
            <a:ext cx="2779057" cy="146595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58950" y="268288"/>
            <a:ext cx="1099185" cy="6350000"/>
          </a:xfrm>
          <a:custGeom>
            <a:avLst/>
            <a:gdLst/>
            <a:ahLst/>
            <a:cxnLst/>
            <a:rect l="l" t="t" r="r" b="b"/>
            <a:pathLst>
              <a:path w="1099184" h="6350000">
                <a:moveTo>
                  <a:pt x="0" y="0"/>
                </a:moveTo>
                <a:lnTo>
                  <a:pt x="1099073" y="0"/>
                </a:lnTo>
                <a:lnTo>
                  <a:pt x="1099073" y="6349999"/>
                </a:lnTo>
                <a:lnTo>
                  <a:pt x="0" y="6349999"/>
                </a:lnTo>
                <a:lnTo>
                  <a:pt x="0" y="0"/>
                </a:lnTo>
                <a:close/>
              </a:path>
            </a:pathLst>
          </a:custGeom>
          <a:solidFill>
            <a:srgbClr val="AB1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36836" y="4097313"/>
            <a:ext cx="1900381" cy="7739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8739" y="140241"/>
            <a:ext cx="7049134" cy="203200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 marR="686435">
              <a:lnSpc>
                <a:spcPts val="5500"/>
              </a:lnSpc>
              <a:spcBef>
                <a:spcPts val="300"/>
              </a:spcBef>
              <a:tabLst>
                <a:tab pos="4812665" algn="l"/>
              </a:tabLst>
            </a:pPr>
            <a:r>
              <a:rPr sz="4600" spc="-5" dirty="0"/>
              <a:t>Ho</a:t>
            </a:r>
            <a:r>
              <a:rPr sz="4600" dirty="0"/>
              <a:t>w </a:t>
            </a:r>
            <a:r>
              <a:rPr sz="4600" spc="-5" dirty="0"/>
              <a:t>d</a:t>
            </a:r>
            <a:r>
              <a:rPr sz="4600" dirty="0"/>
              <a:t>o </a:t>
            </a:r>
            <a:r>
              <a:rPr sz="4600" spc="-5" dirty="0"/>
              <a:t>w</a:t>
            </a:r>
            <a:r>
              <a:rPr sz="4600" dirty="0"/>
              <a:t>e </a:t>
            </a:r>
            <a:r>
              <a:rPr sz="4600" spc="-5" dirty="0"/>
              <a:t>spel</a:t>
            </a:r>
            <a:r>
              <a:rPr sz="4600" dirty="0"/>
              <a:t>l	these  </a:t>
            </a:r>
            <a:r>
              <a:rPr sz="4600" spc="-10" dirty="0"/>
              <a:t>words?</a:t>
            </a:r>
            <a:endParaRPr sz="4600"/>
          </a:p>
          <a:p>
            <a:pPr marL="12700">
              <a:lnSpc>
                <a:spcPts val="4600"/>
              </a:lnSpc>
            </a:pPr>
            <a:r>
              <a:rPr sz="4000" spc="-5" dirty="0"/>
              <a:t>Practice spelling each</a:t>
            </a:r>
            <a:r>
              <a:rPr sz="4000" spc="-20" dirty="0"/>
              <a:t> </a:t>
            </a:r>
            <a:r>
              <a:rPr sz="4000" spc="-5" dirty="0"/>
              <a:t>word.</a:t>
            </a:r>
            <a:endParaRPr sz="4000"/>
          </a:p>
        </p:txBody>
      </p:sp>
      <p:sp>
        <p:nvSpPr>
          <p:cNvPr id="5" name="object 5"/>
          <p:cNvSpPr/>
          <p:nvPr/>
        </p:nvSpPr>
        <p:spPr>
          <a:xfrm>
            <a:off x="2626821" y="2340033"/>
            <a:ext cx="4958541" cy="143394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222417" y="228286"/>
            <a:ext cx="1550436" cy="589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626821" y="3832166"/>
            <a:ext cx="4958541" cy="143394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626821" y="5361709"/>
            <a:ext cx="4958541" cy="14297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9442" y="2210341"/>
            <a:ext cx="1946086" cy="161965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51933" y="5398961"/>
            <a:ext cx="1953595" cy="103052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58950" y="268288"/>
            <a:ext cx="1099185" cy="6350000"/>
          </a:xfrm>
          <a:custGeom>
            <a:avLst/>
            <a:gdLst/>
            <a:ahLst/>
            <a:cxnLst/>
            <a:rect l="l" t="t" r="r" b="b"/>
            <a:pathLst>
              <a:path w="1099184" h="6350000">
                <a:moveTo>
                  <a:pt x="0" y="0"/>
                </a:moveTo>
                <a:lnTo>
                  <a:pt x="1099073" y="0"/>
                </a:lnTo>
                <a:lnTo>
                  <a:pt x="1099073" y="6349999"/>
                </a:lnTo>
                <a:lnTo>
                  <a:pt x="0" y="6349999"/>
                </a:lnTo>
                <a:lnTo>
                  <a:pt x="0" y="0"/>
                </a:lnTo>
                <a:close/>
              </a:path>
            </a:pathLst>
          </a:custGeom>
          <a:solidFill>
            <a:srgbClr val="AB1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4851" y="449319"/>
            <a:ext cx="5626100" cy="112014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>
              <a:lnSpc>
                <a:spcPts val="4300"/>
              </a:lnSpc>
              <a:spcBef>
                <a:spcPts val="260"/>
              </a:spcBef>
            </a:pPr>
            <a:r>
              <a:rPr spc="-40" dirty="0"/>
              <a:t>Try </a:t>
            </a:r>
            <a:r>
              <a:rPr dirty="0"/>
              <a:t>to think of other</a:t>
            </a:r>
            <a:r>
              <a:rPr spc="-50" dirty="0"/>
              <a:t> </a:t>
            </a:r>
            <a:r>
              <a:rPr spc="-5" dirty="0"/>
              <a:t>words  </a:t>
            </a:r>
            <a:r>
              <a:rPr dirty="0"/>
              <a:t>that use </a:t>
            </a:r>
            <a:r>
              <a:rPr spc="-5" dirty="0"/>
              <a:t>“Ou” </a:t>
            </a:r>
            <a:r>
              <a:rPr dirty="0"/>
              <a:t>in</a:t>
            </a:r>
            <a:r>
              <a:rPr spc="-35" dirty="0"/>
              <a:t> </a:t>
            </a:r>
            <a:r>
              <a:rPr dirty="0"/>
              <a:t>them!</a:t>
            </a:r>
          </a:p>
        </p:txBody>
      </p:sp>
      <p:sp>
        <p:nvSpPr>
          <p:cNvPr id="4" name="object 4"/>
          <p:cNvSpPr/>
          <p:nvPr/>
        </p:nvSpPr>
        <p:spPr>
          <a:xfrm>
            <a:off x="6447199" y="228286"/>
            <a:ext cx="1550436" cy="5895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956735" y="4498910"/>
            <a:ext cx="2708087" cy="206698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830293" y="4498910"/>
            <a:ext cx="2816411" cy="187009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07323" y="1924396"/>
            <a:ext cx="6953595" cy="21945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58950" y="268288"/>
            <a:ext cx="1099185" cy="6350000"/>
          </a:xfrm>
          <a:custGeom>
            <a:avLst/>
            <a:gdLst/>
            <a:ahLst/>
            <a:cxnLst/>
            <a:rect l="l" t="t" r="r" b="b"/>
            <a:pathLst>
              <a:path w="1099184" h="6350000">
                <a:moveTo>
                  <a:pt x="0" y="0"/>
                </a:moveTo>
                <a:lnTo>
                  <a:pt x="1099073" y="0"/>
                </a:lnTo>
                <a:lnTo>
                  <a:pt x="1099073" y="6349999"/>
                </a:lnTo>
                <a:lnTo>
                  <a:pt x="0" y="6349999"/>
                </a:lnTo>
                <a:lnTo>
                  <a:pt x="0" y="0"/>
                </a:lnTo>
                <a:close/>
              </a:path>
            </a:pathLst>
          </a:custGeom>
          <a:solidFill>
            <a:srgbClr val="AB1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8739" y="299392"/>
            <a:ext cx="5309235" cy="99568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>
              <a:lnSpc>
                <a:spcPts val="3800"/>
              </a:lnSpc>
              <a:spcBef>
                <a:spcPts val="260"/>
              </a:spcBef>
            </a:pPr>
            <a:r>
              <a:rPr sz="3200" dirty="0"/>
              <a:t>Fill in the sentence with</a:t>
            </a:r>
            <a:r>
              <a:rPr sz="3200" spc="-105" dirty="0"/>
              <a:t> </a:t>
            </a:r>
            <a:r>
              <a:rPr sz="3200" dirty="0"/>
              <a:t>the  </a:t>
            </a:r>
            <a:r>
              <a:rPr sz="3200" spc="-5" dirty="0"/>
              <a:t>appropriate </a:t>
            </a:r>
            <a:r>
              <a:rPr sz="3200" spc="-10" dirty="0"/>
              <a:t>word.</a:t>
            </a:r>
            <a:endParaRPr sz="3200"/>
          </a:p>
        </p:txBody>
      </p:sp>
      <p:sp>
        <p:nvSpPr>
          <p:cNvPr id="4" name="object 4"/>
          <p:cNvSpPr/>
          <p:nvPr/>
        </p:nvSpPr>
        <p:spPr>
          <a:xfrm>
            <a:off x="6747610" y="228286"/>
            <a:ext cx="1550435" cy="5895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40230" y="1894912"/>
            <a:ext cx="7353300" cy="4108561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972819">
              <a:lnSpc>
                <a:spcPts val="2800"/>
              </a:lnSpc>
              <a:spcBef>
                <a:spcPts val="260"/>
              </a:spcBef>
              <a:tabLst>
                <a:tab pos="5150485" algn="l"/>
              </a:tabLst>
            </a:pPr>
            <a:r>
              <a:rPr sz="2400" dirty="0">
                <a:latin typeface="Century Gothic"/>
                <a:cs typeface="Century Gothic"/>
              </a:rPr>
              <a:t>I climbed</a:t>
            </a:r>
            <a:r>
              <a:rPr sz="2400" spc="-5" dirty="0">
                <a:latin typeface="Century Gothic"/>
                <a:cs typeface="Century Gothic"/>
              </a:rPr>
              <a:t> </a:t>
            </a:r>
            <a:r>
              <a:rPr sz="2400" dirty="0">
                <a:latin typeface="Century Gothic"/>
                <a:cs typeface="Century Gothic"/>
              </a:rPr>
              <a:t>the</a:t>
            </a:r>
            <a:r>
              <a:rPr sz="2400" spc="-5" dirty="0">
                <a:latin typeface="Century Gothic"/>
                <a:cs typeface="Century Gothic"/>
              </a:rPr>
              <a:t> </a:t>
            </a:r>
            <a:r>
              <a:rPr sz="2400" spc="-5" dirty="0" err="1">
                <a:latin typeface="Century Gothic"/>
                <a:cs typeface="Century Gothic"/>
              </a:rPr>
              <a:t>tal</a:t>
            </a:r>
            <a:r>
              <a:rPr lang="en-CA" sz="2400" spc="-5" dirty="0">
                <a:latin typeface="Century Gothic"/>
                <a:cs typeface="Century Gothic"/>
              </a:rPr>
              <a:t>l ______________ </a:t>
            </a:r>
            <a:r>
              <a:rPr sz="2400" dirty="0">
                <a:latin typeface="Century Gothic"/>
                <a:cs typeface="Century Gothic"/>
              </a:rPr>
              <a:t>with my  </a:t>
            </a:r>
            <a:r>
              <a:rPr sz="2400" spc="-30" dirty="0">
                <a:latin typeface="Century Gothic"/>
                <a:cs typeface="Century Gothic"/>
              </a:rPr>
              <a:t>father.</a:t>
            </a:r>
            <a:endParaRPr sz="2400" dirty="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4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spc="-5" dirty="0">
                <a:latin typeface="Century Gothic"/>
                <a:cs typeface="Century Gothic"/>
              </a:rPr>
              <a:t>My mom says </a:t>
            </a:r>
            <a:r>
              <a:rPr sz="2400" dirty="0">
                <a:latin typeface="Century Gothic"/>
                <a:cs typeface="Century Gothic"/>
              </a:rPr>
              <a:t>to only </a:t>
            </a:r>
            <a:r>
              <a:rPr sz="2400" spc="-5" dirty="0">
                <a:latin typeface="Century Gothic"/>
                <a:cs typeface="Century Gothic"/>
              </a:rPr>
              <a:t>put healthy food </a:t>
            </a:r>
            <a:r>
              <a:rPr sz="2400" dirty="0">
                <a:latin typeface="Century Gothic"/>
                <a:cs typeface="Century Gothic"/>
              </a:rPr>
              <a:t>in</a:t>
            </a:r>
            <a:r>
              <a:rPr sz="2400" spc="10" dirty="0">
                <a:latin typeface="Century Gothic"/>
                <a:cs typeface="Century Gothic"/>
              </a:rPr>
              <a:t> </a:t>
            </a:r>
            <a:r>
              <a:rPr sz="2400" dirty="0">
                <a:latin typeface="Century Gothic"/>
                <a:cs typeface="Century Gothic"/>
              </a:rPr>
              <a:t>my</a:t>
            </a:r>
            <a:r>
              <a:rPr lang="en-CA" sz="2400" dirty="0">
                <a:latin typeface="Century Gothic"/>
                <a:cs typeface="Century Gothic"/>
              </a:rPr>
              <a:t> ______________</a:t>
            </a:r>
            <a:r>
              <a:rPr sz="2400" dirty="0">
                <a:latin typeface="Century Gothic"/>
                <a:cs typeface="Century Gothic"/>
              </a:rPr>
              <a:t>.</a:t>
            </a: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400" dirty="0">
              <a:latin typeface="Times New Roman"/>
              <a:cs typeface="Times New Roman"/>
            </a:endParaRPr>
          </a:p>
          <a:p>
            <a:pPr marL="12700" marR="5080">
              <a:lnSpc>
                <a:spcPct val="100699"/>
              </a:lnSpc>
              <a:tabLst>
                <a:tab pos="7339965" algn="l"/>
              </a:tabLst>
            </a:pPr>
            <a:r>
              <a:rPr sz="2400" dirty="0">
                <a:latin typeface="Century Gothic"/>
                <a:cs typeface="Century Gothic"/>
              </a:rPr>
              <a:t>It is good to </a:t>
            </a:r>
            <a:r>
              <a:rPr sz="2400" spc="-5" dirty="0">
                <a:latin typeface="Century Gothic"/>
                <a:cs typeface="Century Gothic"/>
              </a:rPr>
              <a:t>spend </a:t>
            </a:r>
            <a:r>
              <a:rPr sz="2400" dirty="0">
                <a:latin typeface="Century Gothic"/>
                <a:cs typeface="Century Gothic"/>
              </a:rPr>
              <a:t>time </a:t>
            </a:r>
            <a:r>
              <a:rPr sz="2400" spc="-5" dirty="0">
                <a:latin typeface="Century Gothic"/>
                <a:cs typeface="Century Gothic"/>
              </a:rPr>
              <a:t>outside</a:t>
            </a:r>
            <a:r>
              <a:rPr sz="2400" spc="-45" dirty="0">
                <a:latin typeface="Century Gothic"/>
                <a:cs typeface="Century Gothic"/>
              </a:rPr>
              <a:t> </a:t>
            </a:r>
            <a:r>
              <a:rPr sz="2400" dirty="0">
                <a:latin typeface="Century Gothic"/>
                <a:cs typeface="Century Gothic"/>
              </a:rPr>
              <a:t>of</a:t>
            </a:r>
            <a:r>
              <a:rPr sz="2400" spc="-10" dirty="0">
                <a:latin typeface="Century Gothic"/>
                <a:cs typeface="Century Gothic"/>
              </a:rPr>
              <a:t> </a:t>
            </a:r>
            <a:r>
              <a:rPr sz="2400" dirty="0" err="1">
                <a:latin typeface="Century Gothic"/>
                <a:cs typeface="Century Gothic"/>
              </a:rPr>
              <a:t>th</a:t>
            </a:r>
            <a:r>
              <a:rPr lang="en-CA" sz="2400" dirty="0">
                <a:latin typeface="Century Gothic"/>
                <a:cs typeface="Century Gothic"/>
              </a:rPr>
              <a:t>e ____________</a:t>
            </a:r>
            <a:r>
              <a:rPr sz="2400" dirty="0">
                <a:latin typeface="Century Gothic"/>
                <a:cs typeface="Century Gothic"/>
              </a:rPr>
              <a:t> so we can get</a:t>
            </a:r>
            <a:r>
              <a:rPr sz="2400" spc="-10" dirty="0">
                <a:latin typeface="Century Gothic"/>
                <a:cs typeface="Century Gothic"/>
              </a:rPr>
              <a:t> </a:t>
            </a:r>
            <a:r>
              <a:rPr sz="2400" spc="-5" dirty="0">
                <a:latin typeface="Century Gothic"/>
                <a:cs typeface="Century Gothic"/>
              </a:rPr>
              <a:t>active.</a:t>
            </a:r>
            <a:endParaRPr sz="2400" dirty="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650" dirty="0">
              <a:latin typeface="Times New Roman"/>
              <a:cs typeface="Times New Roman"/>
            </a:endParaRPr>
          </a:p>
          <a:p>
            <a:pPr marL="12700" marR="76200">
              <a:lnSpc>
                <a:spcPts val="2800"/>
              </a:lnSpc>
              <a:tabLst>
                <a:tab pos="7268845" algn="l"/>
              </a:tabLst>
            </a:pPr>
            <a:r>
              <a:rPr sz="2400" dirty="0">
                <a:latin typeface="Century Gothic"/>
                <a:cs typeface="Century Gothic"/>
              </a:rPr>
              <a:t>I love to </a:t>
            </a:r>
            <a:r>
              <a:rPr sz="2400" spc="-5" dirty="0">
                <a:latin typeface="Century Gothic"/>
                <a:cs typeface="Century Gothic"/>
              </a:rPr>
              <a:t>play outside and</a:t>
            </a:r>
            <a:r>
              <a:rPr sz="2400" spc="-20" dirty="0">
                <a:latin typeface="Century Gothic"/>
                <a:cs typeface="Century Gothic"/>
              </a:rPr>
              <a:t> </a:t>
            </a:r>
            <a:r>
              <a:rPr sz="2400" spc="-5" dirty="0">
                <a:latin typeface="Century Gothic"/>
                <a:cs typeface="Century Gothic"/>
              </a:rPr>
              <a:t>watch</a:t>
            </a:r>
            <a:r>
              <a:rPr sz="2400" spc="-10" dirty="0">
                <a:latin typeface="Century Gothic"/>
                <a:cs typeface="Century Gothic"/>
              </a:rPr>
              <a:t> </a:t>
            </a:r>
            <a:r>
              <a:rPr sz="2400" dirty="0" err="1">
                <a:latin typeface="Century Gothic"/>
                <a:cs typeface="Century Gothic"/>
              </a:rPr>
              <a:t>th</a:t>
            </a:r>
            <a:r>
              <a:rPr lang="en-CA" sz="2400" dirty="0">
                <a:latin typeface="Century Gothic"/>
                <a:cs typeface="Century Gothic"/>
              </a:rPr>
              <a:t>e ___________ </a:t>
            </a:r>
            <a:r>
              <a:rPr sz="2400" dirty="0">
                <a:latin typeface="Century Gothic"/>
                <a:cs typeface="Century Gothic"/>
              </a:rPr>
              <a:t>in the</a:t>
            </a:r>
            <a:r>
              <a:rPr sz="2400" spc="-5" dirty="0">
                <a:latin typeface="Century Gothic"/>
                <a:cs typeface="Century Gothic"/>
              </a:rPr>
              <a:t> </a:t>
            </a:r>
            <a:r>
              <a:rPr sz="2400" dirty="0">
                <a:latin typeface="Century Gothic"/>
                <a:cs typeface="Century Gothic"/>
              </a:rPr>
              <a:t>sky.</a:t>
            </a:r>
          </a:p>
        </p:txBody>
      </p:sp>
      <p:sp>
        <p:nvSpPr>
          <p:cNvPr id="6" name="object 6"/>
          <p:cNvSpPr/>
          <p:nvPr/>
        </p:nvSpPr>
        <p:spPr>
          <a:xfrm>
            <a:off x="5974477" y="3447318"/>
            <a:ext cx="1331330" cy="8840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213547" y="962435"/>
            <a:ext cx="1178433" cy="89945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864483" y="3964053"/>
            <a:ext cx="1117349" cy="92992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183799" y="5883575"/>
            <a:ext cx="1208181" cy="63731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148916" y="268288"/>
            <a:ext cx="718185" cy="567055"/>
          </a:xfrm>
          <a:custGeom>
            <a:avLst/>
            <a:gdLst/>
            <a:ahLst/>
            <a:cxnLst/>
            <a:rect l="l" t="t" r="r" b="b"/>
            <a:pathLst>
              <a:path w="718184" h="567055">
                <a:moveTo>
                  <a:pt x="0" y="0"/>
                </a:moveTo>
                <a:lnTo>
                  <a:pt x="718073" y="0"/>
                </a:lnTo>
                <a:lnTo>
                  <a:pt x="718073" y="566928"/>
                </a:lnTo>
                <a:lnTo>
                  <a:pt x="0" y="566928"/>
                </a:lnTo>
                <a:lnTo>
                  <a:pt x="0" y="0"/>
                </a:lnTo>
                <a:close/>
              </a:path>
            </a:pathLst>
          </a:custGeom>
          <a:solidFill>
            <a:srgbClr val="AB1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7225" y="272353"/>
            <a:ext cx="6337300" cy="112014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>
              <a:lnSpc>
                <a:spcPts val="4300"/>
              </a:lnSpc>
              <a:spcBef>
                <a:spcPts val="260"/>
              </a:spcBef>
            </a:pPr>
            <a:r>
              <a:rPr spc="-45" dirty="0">
                <a:solidFill>
                  <a:srgbClr val="000000"/>
                </a:solidFill>
              </a:rPr>
              <a:t>Tell </a:t>
            </a:r>
            <a:r>
              <a:rPr dirty="0">
                <a:solidFill>
                  <a:srgbClr val="000000"/>
                </a:solidFill>
              </a:rPr>
              <a:t>me how </a:t>
            </a:r>
            <a:r>
              <a:rPr spc="-5" dirty="0">
                <a:solidFill>
                  <a:srgbClr val="000000"/>
                </a:solidFill>
              </a:rPr>
              <a:t>you </a:t>
            </a:r>
            <a:r>
              <a:rPr dirty="0">
                <a:solidFill>
                  <a:srgbClr val="000000"/>
                </a:solidFill>
              </a:rPr>
              <a:t>can </a:t>
            </a:r>
            <a:r>
              <a:rPr spc="-5" dirty="0">
                <a:solidFill>
                  <a:srgbClr val="000000"/>
                </a:solidFill>
              </a:rPr>
              <a:t>keep</a:t>
            </a:r>
            <a:r>
              <a:rPr spc="-3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in  </a:t>
            </a:r>
            <a:r>
              <a:rPr spc="-5" dirty="0">
                <a:solidFill>
                  <a:srgbClr val="000000"/>
                </a:solidFill>
              </a:rPr>
              <a:t>shape using an </a:t>
            </a:r>
            <a:r>
              <a:rPr dirty="0">
                <a:solidFill>
                  <a:srgbClr val="000000"/>
                </a:solidFill>
              </a:rPr>
              <a:t>“OU”</a:t>
            </a:r>
            <a:r>
              <a:rPr spc="-25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word.</a:t>
            </a:r>
          </a:p>
        </p:txBody>
      </p:sp>
      <p:sp>
        <p:nvSpPr>
          <p:cNvPr id="4" name="object 4"/>
          <p:cNvSpPr/>
          <p:nvPr/>
        </p:nvSpPr>
        <p:spPr>
          <a:xfrm>
            <a:off x="6826142" y="228286"/>
            <a:ext cx="1550436" cy="5895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7036" y="1866207"/>
            <a:ext cx="8666016" cy="259772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22945" y="5423203"/>
            <a:ext cx="1900381" cy="77391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534954" y="4751764"/>
            <a:ext cx="2582376" cy="181510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9875" y="4773706"/>
            <a:ext cx="2971800" cy="1844675"/>
          </a:xfrm>
          <a:custGeom>
            <a:avLst/>
            <a:gdLst/>
            <a:ahLst/>
            <a:cxnLst/>
            <a:rect l="l" t="t" r="r" b="b"/>
            <a:pathLst>
              <a:path w="2971800" h="1844675">
                <a:moveTo>
                  <a:pt x="0" y="0"/>
                </a:moveTo>
                <a:lnTo>
                  <a:pt x="2971800" y="0"/>
                </a:lnTo>
                <a:lnTo>
                  <a:pt x="2971800" y="1844581"/>
                </a:lnTo>
                <a:lnTo>
                  <a:pt x="0" y="1844581"/>
                </a:lnTo>
                <a:lnTo>
                  <a:pt x="0" y="0"/>
                </a:lnTo>
                <a:close/>
              </a:path>
            </a:pathLst>
          </a:custGeom>
          <a:solidFill>
            <a:srgbClr val="AB1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75551" y="2955541"/>
            <a:ext cx="3810000" cy="3809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98489" y="194868"/>
            <a:ext cx="6130290" cy="212344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 marR="5080" indent="915669" algn="r">
              <a:lnSpc>
                <a:spcPts val="5500"/>
              </a:lnSpc>
              <a:spcBef>
                <a:spcPts val="300"/>
              </a:spcBef>
              <a:tabLst>
                <a:tab pos="2869565" algn="l"/>
                <a:tab pos="3872229" algn="l"/>
              </a:tabLst>
            </a:pPr>
            <a:r>
              <a:rPr sz="4600" spc="-5" dirty="0"/>
              <a:t>Look at</a:t>
            </a:r>
            <a:r>
              <a:rPr sz="4600" spc="-35" dirty="0"/>
              <a:t> </a:t>
            </a:r>
            <a:r>
              <a:rPr sz="4600" dirty="0"/>
              <a:t>this</a:t>
            </a:r>
            <a:r>
              <a:rPr sz="4600" spc="-20" dirty="0"/>
              <a:t> </a:t>
            </a:r>
            <a:r>
              <a:rPr sz="4600" spc="-5" dirty="0"/>
              <a:t>photo. </a:t>
            </a:r>
            <a:r>
              <a:rPr sz="4600" dirty="0"/>
              <a:t> </a:t>
            </a:r>
            <a:r>
              <a:rPr sz="4600" spc="-5" dirty="0"/>
              <a:t>Who</a:t>
            </a:r>
            <a:r>
              <a:rPr sz="4600" spc="5" dirty="0"/>
              <a:t> </a:t>
            </a:r>
            <a:r>
              <a:rPr sz="4600" dirty="0"/>
              <a:t>is</a:t>
            </a:r>
            <a:r>
              <a:rPr sz="4600" spc="5" dirty="0"/>
              <a:t> </a:t>
            </a:r>
            <a:r>
              <a:rPr sz="4600" spc="-5" dirty="0"/>
              <a:t>taller?	Who</a:t>
            </a:r>
            <a:r>
              <a:rPr sz="4600" spc="-90" dirty="0"/>
              <a:t> </a:t>
            </a:r>
            <a:r>
              <a:rPr sz="4600" dirty="0"/>
              <a:t>do  </a:t>
            </a:r>
            <a:r>
              <a:rPr sz="4600" spc="-5" dirty="0"/>
              <a:t>you</a:t>
            </a:r>
            <a:r>
              <a:rPr sz="4600" dirty="0"/>
              <a:t> think	is</a:t>
            </a:r>
            <a:r>
              <a:rPr sz="4600" spc="-75" dirty="0"/>
              <a:t> </a:t>
            </a:r>
            <a:r>
              <a:rPr sz="4600" spc="-5" dirty="0"/>
              <a:t>older?</a:t>
            </a:r>
            <a:endParaRPr sz="4600"/>
          </a:p>
        </p:txBody>
      </p:sp>
      <p:sp>
        <p:nvSpPr>
          <p:cNvPr id="5" name="object 5"/>
          <p:cNvSpPr/>
          <p:nvPr/>
        </p:nvSpPr>
        <p:spPr>
          <a:xfrm>
            <a:off x="7321153" y="268122"/>
            <a:ext cx="1461609" cy="51786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037251" y="3535419"/>
            <a:ext cx="2307498" cy="33225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132879" y="2988562"/>
            <a:ext cx="2355850" cy="74676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90500" marR="5080" indent="-177800">
              <a:lnSpc>
                <a:spcPts val="2800"/>
              </a:lnSpc>
              <a:spcBef>
                <a:spcPts val="260"/>
              </a:spcBef>
            </a:pPr>
            <a:r>
              <a:rPr sz="2400" spc="-25" dirty="0">
                <a:latin typeface="Century Gothic"/>
                <a:cs typeface="Century Gothic"/>
              </a:rPr>
              <a:t>Taller </a:t>
            </a:r>
            <a:r>
              <a:rPr sz="2400" spc="-5" dirty="0">
                <a:latin typeface="Century Gothic"/>
                <a:cs typeface="Century Gothic"/>
              </a:rPr>
              <a:t>and</a:t>
            </a:r>
            <a:r>
              <a:rPr sz="2400" spc="-40" dirty="0">
                <a:latin typeface="Century Gothic"/>
                <a:cs typeface="Century Gothic"/>
              </a:rPr>
              <a:t> </a:t>
            </a:r>
            <a:r>
              <a:rPr sz="2400" spc="-5" dirty="0">
                <a:latin typeface="Century Gothic"/>
                <a:cs typeface="Century Gothic"/>
              </a:rPr>
              <a:t>Older  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</a:rPr>
              <a:t>Comparative</a:t>
            </a:r>
            <a:endParaRPr sz="24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148916" y="268288"/>
            <a:ext cx="718185" cy="567055"/>
          </a:xfrm>
          <a:custGeom>
            <a:avLst/>
            <a:gdLst/>
            <a:ahLst/>
            <a:cxnLst/>
            <a:rect l="l" t="t" r="r" b="b"/>
            <a:pathLst>
              <a:path w="718184" h="567055">
                <a:moveTo>
                  <a:pt x="0" y="0"/>
                </a:moveTo>
                <a:lnTo>
                  <a:pt x="718073" y="0"/>
                </a:lnTo>
                <a:lnTo>
                  <a:pt x="718073" y="566928"/>
                </a:lnTo>
                <a:lnTo>
                  <a:pt x="0" y="566928"/>
                </a:lnTo>
                <a:lnTo>
                  <a:pt x="0" y="0"/>
                </a:lnTo>
                <a:close/>
              </a:path>
            </a:pathLst>
          </a:custGeom>
          <a:solidFill>
            <a:srgbClr val="AB1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545935" y="268122"/>
            <a:ext cx="1461609" cy="5178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57715" y="536576"/>
            <a:ext cx="1849714" cy="25618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657367" y="536576"/>
            <a:ext cx="3066961" cy="27829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170430" y="817859"/>
            <a:ext cx="2467700" cy="293497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059926" y="3578035"/>
            <a:ext cx="2988310" cy="746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2540" algn="ctr">
              <a:lnSpc>
                <a:spcPts val="2840"/>
              </a:lnSpc>
              <a:spcBef>
                <a:spcPts val="100"/>
              </a:spcBef>
            </a:pPr>
            <a:r>
              <a:rPr sz="2400" spc="-5" dirty="0">
                <a:latin typeface="Century Gothic"/>
                <a:cs typeface="Century Gothic"/>
              </a:rPr>
              <a:t>Who </a:t>
            </a:r>
            <a:r>
              <a:rPr sz="2400" dirty="0">
                <a:latin typeface="Century Gothic"/>
                <a:cs typeface="Century Gothic"/>
              </a:rPr>
              <a:t>is going</a:t>
            </a:r>
            <a:r>
              <a:rPr sz="2400" spc="-55" dirty="0">
                <a:latin typeface="Century Gothic"/>
                <a:cs typeface="Century Gothic"/>
              </a:rPr>
              <a:t> </a:t>
            </a:r>
            <a:r>
              <a:rPr sz="2400" dirty="0">
                <a:latin typeface="Century Gothic"/>
                <a:cs typeface="Century Gothic"/>
              </a:rPr>
              <a:t>fast?</a:t>
            </a:r>
            <a:endParaRPr sz="2400">
              <a:latin typeface="Century Gothic"/>
              <a:cs typeface="Century Gothic"/>
            </a:endParaRPr>
          </a:p>
          <a:p>
            <a:pPr algn="ctr">
              <a:lnSpc>
                <a:spcPts val="2840"/>
              </a:lnSpc>
            </a:pPr>
            <a:r>
              <a:rPr sz="2400" spc="-5" dirty="0">
                <a:latin typeface="Century Gothic"/>
                <a:cs typeface="Century Gothic"/>
              </a:rPr>
              <a:t>Who </a:t>
            </a:r>
            <a:r>
              <a:rPr sz="2400" dirty="0">
                <a:latin typeface="Century Gothic"/>
                <a:cs typeface="Century Gothic"/>
              </a:rPr>
              <a:t>is going</a:t>
            </a:r>
            <a:r>
              <a:rPr sz="2400" spc="-85" dirty="0">
                <a:latin typeface="Century Gothic"/>
                <a:cs typeface="Century Gothic"/>
              </a:rPr>
              <a:t> </a:t>
            </a:r>
            <a:r>
              <a:rPr sz="2400" dirty="0">
                <a:latin typeface="Century Gothic"/>
                <a:cs typeface="Century Gothic"/>
              </a:rPr>
              <a:t>faster?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704326" y="4301935"/>
            <a:ext cx="36899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entury Gothic"/>
                <a:cs typeface="Century Gothic"/>
              </a:rPr>
              <a:t>Who </a:t>
            </a:r>
            <a:r>
              <a:rPr sz="2400" dirty="0">
                <a:latin typeface="Century Gothic"/>
                <a:cs typeface="Century Gothic"/>
              </a:rPr>
              <a:t>is going the</a:t>
            </a:r>
            <a:r>
              <a:rPr sz="2400" spc="-85" dirty="0">
                <a:latin typeface="Century Gothic"/>
                <a:cs typeface="Century Gothic"/>
              </a:rPr>
              <a:t> </a:t>
            </a:r>
            <a:r>
              <a:rPr sz="2400" dirty="0">
                <a:latin typeface="Century Gothic"/>
                <a:cs typeface="Century Gothic"/>
              </a:rPr>
              <a:t>fastest?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190699" y="6201905"/>
            <a:ext cx="26511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entury Gothic"/>
                <a:cs typeface="Century Gothic"/>
              </a:rPr>
              <a:t>The Fastest -</a:t>
            </a:r>
            <a:r>
              <a:rPr sz="1800" spc="-65" dirty="0">
                <a:latin typeface="Century Gothic"/>
                <a:cs typeface="Century Gothic"/>
              </a:rPr>
              <a:t> </a:t>
            </a:r>
            <a:r>
              <a:rPr sz="1800" u="sng" spc="-5" dirty="0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</a:rPr>
              <a:t>Superlative</a:t>
            </a:r>
            <a:endParaRPr sz="18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CORM_RATE_SLIDES" val="1"/>
  <p:tag name="ISPRING_SCORM_PASSING_SCORE" val="100.000000"/>
  <p:tag name="ISPRING_ULTRA_SCORM_COURSE_ID" val="F93E90B5-32C5-4E1D-8020-1A66F47C6612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Content List"/>
  <p:tag name="ISPRINGCLOUDFOLDERID" val="0"/>
  <p:tag name="ISPRINGCLOUDFOLDERPATH" val="Repository"/>
  <p:tag name="ISPRING_OUTPUT_FOLDER" val="E:\Beth\eslao-nc\stage-1\unit-6\lesson-6-7"/>
  <p:tag name="ISPRING_PRESENTATION_TITLE" val="ESLAO-6-7-Slides-Student"/>
  <p:tag name="ISPRING_FIRST_PUBLISH" val="1"/>
  <p:tag name="ISPRING_SCORM_RATE_QUIZZES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</TotalTime>
  <Words>462</Words>
  <Application>Microsoft Office PowerPoint</Application>
  <PresentationFormat>On-screen Show (4:3)</PresentationFormat>
  <Paragraphs>76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Calibri</vt:lpstr>
      <vt:lpstr>Century Gothic</vt:lpstr>
      <vt:lpstr>Times New Roman</vt:lpstr>
      <vt:lpstr>Office Theme</vt:lpstr>
      <vt:lpstr>PowerPoint Presentation</vt:lpstr>
      <vt:lpstr>Today , we will be looking a  words with the “Ou” sound.</vt:lpstr>
      <vt:lpstr>What words have  “OU” in them?</vt:lpstr>
      <vt:lpstr>How do we spell these  words? Practice spelling each word.</vt:lpstr>
      <vt:lpstr>Try to think of other words  that use “Ou” in them!</vt:lpstr>
      <vt:lpstr>Fill in the sentence with the  appropriate word.</vt:lpstr>
      <vt:lpstr>Tell me how you can keep in  shape using an “OU” word.</vt:lpstr>
      <vt:lpstr>Look at this photo.  Who is taller? Who do  you think is older?</vt:lpstr>
      <vt:lpstr>PowerPoint Presentation</vt:lpstr>
      <vt:lpstr>Let’s try one more time.  Describe these using the  word “sweet”</vt:lpstr>
      <vt:lpstr>Let’s review comparative  and superlative!</vt:lpstr>
      <vt:lpstr>PowerPoint Presentation</vt:lpstr>
      <vt:lpstr>“Shall we” and “how about”  can both be used when you  are making a suggestion.</vt:lpstr>
      <vt:lpstr>We will practice together. Fill  in the blanks.</vt:lpstr>
      <vt:lpstr>PowerPoint Presentation</vt:lpstr>
      <vt:lpstr>Great work! Let’s read this  poem together now!</vt:lpstr>
      <vt:lpstr>Keeping Active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ESLAO-6-7-Slides-Student</dc:title>
  <cp:lastModifiedBy>Lakshmi Priya</cp:lastModifiedBy>
  <cp:revision>5</cp:revision>
  <dcterms:created xsi:type="dcterms:W3CDTF">2018-06-26T15:32:00Z</dcterms:created>
  <dcterms:modified xsi:type="dcterms:W3CDTF">2018-06-26T15:38:38Z</dcterms:modified>
</cp:coreProperties>
</file>