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3" r:id="rId4"/>
    <p:sldId id="259" r:id="rId5"/>
    <p:sldId id="260" r:id="rId6"/>
    <p:sldId id="266" r:id="rId7"/>
    <p:sldId id="261" r:id="rId8"/>
    <p:sldId id="265" r:id="rId9"/>
    <p:sldId id="267" r:id="rId10"/>
    <p:sldId id="290" r:id="rId11"/>
    <p:sldId id="269" r:id="rId12"/>
    <p:sldId id="29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92" r:id="rId21"/>
    <p:sldId id="278" r:id="rId22"/>
    <p:sldId id="288" r:id="rId23"/>
    <p:sldId id="289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-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48477B-C871-0B4A-A664-ECD9E607077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Keeping In Shape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6: Lesson 7</a:t>
            </a:r>
          </a:p>
        </p:txBody>
      </p:sp>
      <p:pic>
        <p:nvPicPr>
          <p:cNvPr id="4" name="Picture 3" descr="Pointandpoem_Clipart_Fitness_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" y="180041"/>
            <a:ext cx="2328902" cy="2653179"/>
          </a:xfrm>
          <a:prstGeom prst="rect">
            <a:avLst/>
          </a:prstGeom>
        </p:spPr>
      </p:pic>
      <p:pic>
        <p:nvPicPr>
          <p:cNvPr id="5" name="Picture 4" descr="Pointandpoem_Clipart_Fitness_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0" y="5130226"/>
            <a:ext cx="7717103" cy="1727774"/>
          </a:xfrm>
          <a:prstGeom prst="rect">
            <a:avLst/>
          </a:prstGeom>
        </p:spPr>
      </p:pic>
      <p:pic>
        <p:nvPicPr>
          <p:cNvPr id="6" name="Picture 5" descr="Pointandpoem_Clipart_Fitness_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6160"/>
            <a:ext cx="5016014" cy="23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7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91" y="1762063"/>
            <a:ext cx="88652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Great work!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Now we will be looking at comparative and superlative words!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13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552" y="2955542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939" y="957914"/>
            <a:ext cx="6878202" cy="1398494"/>
          </a:xfrm>
        </p:spPr>
        <p:txBody>
          <a:bodyPr/>
          <a:lstStyle/>
          <a:p>
            <a:r>
              <a:rPr lang="en-US" dirty="0"/>
              <a:t>Look at this photo. </a:t>
            </a:r>
            <a:br>
              <a:rPr lang="en-US" dirty="0"/>
            </a:br>
            <a:r>
              <a:rPr lang="en-US" dirty="0"/>
              <a:t>Who is taller? Who do you think  is older?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03" y="228286"/>
            <a:ext cx="1550437" cy="589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252" y="3535420"/>
            <a:ext cx="2307499" cy="34235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1440" y="2955542"/>
            <a:ext cx="2537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Taller and Older</a:t>
            </a:r>
          </a:p>
          <a:p>
            <a:pPr algn="ctr"/>
            <a:r>
              <a:rPr lang="en-US" sz="2400" u="sng" dirty="0"/>
              <a:t>Comparative</a:t>
            </a:r>
          </a:p>
        </p:txBody>
      </p:sp>
    </p:spTree>
    <p:extLst>
      <p:ext uri="{BB962C8B-B14F-4D97-AF65-F5344CB8AC3E}">
        <p14:creationId xmlns:p14="http://schemas.microsoft.com/office/powerpoint/2010/main" val="101567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84" y="228286"/>
            <a:ext cx="1550437" cy="589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0462" y="536576"/>
            <a:ext cx="1856969" cy="256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367" y="536576"/>
            <a:ext cx="3066962" cy="2782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70431" y="817859"/>
            <a:ext cx="2467701" cy="293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2887" y="3545016"/>
            <a:ext cx="38845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Who is going fast?</a:t>
            </a:r>
            <a:br>
              <a:rPr lang="en-US" sz="2400" dirty="0"/>
            </a:br>
            <a:r>
              <a:rPr lang="en-US" sz="2400" dirty="0"/>
              <a:t>Who is going faster?</a:t>
            </a:r>
            <a:br>
              <a:rPr lang="en-US" sz="2400" dirty="0"/>
            </a:br>
            <a:r>
              <a:rPr lang="en-US" sz="2400" dirty="0"/>
              <a:t>Who is going the fastest?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960" y="6168886"/>
            <a:ext cx="283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Fastest - </a:t>
            </a:r>
            <a:r>
              <a:rPr lang="en-US" u="sng" dirty="0"/>
              <a:t>Superlative</a:t>
            </a:r>
          </a:p>
        </p:txBody>
      </p:sp>
    </p:spTree>
    <p:extLst>
      <p:ext uri="{BB962C8B-B14F-4D97-AF65-F5344CB8AC3E}">
        <p14:creationId xmlns:p14="http://schemas.microsoft.com/office/powerpoint/2010/main" val="360923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290" y="240733"/>
            <a:ext cx="5696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Let’s try one more time. Describe these using the word “sweet”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03" y="228286"/>
            <a:ext cx="1550437" cy="589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69" y="2316820"/>
            <a:ext cx="2740434" cy="2968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17" y="2424464"/>
            <a:ext cx="3401353" cy="2557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104" y="2075570"/>
            <a:ext cx="1529653" cy="3210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27016" y="1152240"/>
            <a:ext cx="1323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Sweet?</a:t>
            </a:r>
            <a:br>
              <a:rPr lang="en-US" dirty="0"/>
            </a:br>
            <a:r>
              <a:rPr lang="en-US" dirty="0"/>
              <a:t>Sweeter?</a:t>
            </a:r>
            <a:br>
              <a:rPr lang="en-US" dirty="0"/>
            </a:br>
            <a:r>
              <a:rPr lang="en-US" dirty="0"/>
              <a:t>Sweetest?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7398" y="5748022"/>
            <a:ext cx="5359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Which of these foods would keep us in shape?</a:t>
            </a:r>
            <a:br>
              <a:rPr lang="en-US" dirty="0"/>
            </a:br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6331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768"/>
            <a:ext cx="6508377" cy="1143000"/>
          </a:xfrm>
        </p:spPr>
        <p:txBody>
          <a:bodyPr/>
          <a:lstStyle/>
          <a:p>
            <a:pPr algn="ctr"/>
            <a:r>
              <a:rPr lang="en-US" dirty="0"/>
              <a:t>Let’s review comparative and superlative!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1362" y="2075968"/>
            <a:ext cx="1049369" cy="1447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2768" y="2712896"/>
            <a:ext cx="249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boy is going </a:t>
            </a:r>
            <a:r>
              <a:rPr lang="en-US" u="sng" dirty="0"/>
              <a:t>fast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086" y="1996693"/>
            <a:ext cx="1682768" cy="15269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8974" y="2712896"/>
            <a:ext cx="237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this boy is </a:t>
            </a:r>
            <a:r>
              <a:rPr lang="en-US" u="sng" dirty="0"/>
              <a:t>faster</a:t>
            </a:r>
            <a:r>
              <a:rPr lang="en-US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32768" y="4776359"/>
            <a:ext cx="1744900" cy="20753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20017" y="5459135"/>
            <a:ext cx="365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However, this boy is </a:t>
            </a:r>
            <a:r>
              <a:rPr lang="en-US" u="sng" dirty="0"/>
              <a:t>the fastest.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83855" y="3523649"/>
            <a:ext cx="6508377" cy="571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Comparative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42367" y="6143630"/>
            <a:ext cx="6508377" cy="571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Superlative</a:t>
            </a:r>
          </a:p>
        </p:txBody>
      </p:sp>
    </p:spTree>
    <p:extLst>
      <p:ext uri="{BB962C8B-B14F-4D97-AF65-F5344CB8AC3E}">
        <p14:creationId xmlns:p14="http://schemas.microsoft.com/office/powerpoint/2010/main" val="62350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15" y="4540633"/>
            <a:ext cx="2087785" cy="2087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56" y="419419"/>
            <a:ext cx="6508377" cy="1143000"/>
          </a:xfrm>
        </p:spPr>
        <p:txBody>
          <a:bodyPr/>
          <a:lstStyle/>
          <a:p>
            <a:pPr algn="ctr"/>
            <a:r>
              <a:rPr lang="en-US" dirty="0"/>
              <a:t>Write your own sentence. Use the word </a:t>
            </a:r>
            <a:r>
              <a:rPr lang="en-US" u="sng" dirty="0"/>
              <a:t>strong.</a:t>
            </a:r>
            <a:r>
              <a:rPr lang="en-US" dirty="0"/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486" y="1897454"/>
            <a:ext cx="8604654" cy="2535911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5725" y="5009700"/>
            <a:ext cx="6508377" cy="5748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Strong. Stronger. Strongest.</a:t>
            </a:r>
          </a:p>
        </p:txBody>
      </p:sp>
    </p:spTree>
    <p:extLst>
      <p:ext uri="{BB962C8B-B14F-4D97-AF65-F5344CB8AC3E}">
        <p14:creationId xmlns:p14="http://schemas.microsoft.com/office/powerpoint/2010/main" val="136147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99" y="3208481"/>
            <a:ext cx="6508377" cy="1143000"/>
          </a:xfrm>
        </p:spPr>
        <p:txBody>
          <a:bodyPr/>
          <a:lstStyle/>
          <a:p>
            <a:pPr algn="ctr"/>
            <a:r>
              <a:rPr lang="en-US" dirty="0"/>
              <a:t>Awesome job! Now we will practice using the phrases</a:t>
            </a:r>
            <a:br>
              <a:rPr lang="en-US" dirty="0"/>
            </a:br>
            <a:r>
              <a:rPr lang="en-US" dirty="0"/>
              <a:t>“Shall we</a:t>
            </a:r>
            <a:r>
              <a:rPr lang="is-IS" dirty="0"/>
              <a:t>…”</a:t>
            </a:r>
            <a:br>
              <a:rPr lang="is-IS" dirty="0"/>
            </a:br>
            <a:r>
              <a:rPr lang="is-IS" dirty="0"/>
              <a:t>and</a:t>
            </a:r>
            <a:br>
              <a:rPr lang="is-IS" dirty="0"/>
            </a:br>
            <a:r>
              <a:rPr lang="is-IS" dirty="0"/>
              <a:t>“How about...”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1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49" y="1346819"/>
            <a:ext cx="6508377" cy="1143000"/>
          </a:xfrm>
        </p:spPr>
        <p:txBody>
          <a:bodyPr/>
          <a:lstStyle/>
          <a:p>
            <a:pPr algn="ctr"/>
            <a:r>
              <a:rPr lang="en-US" dirty="0"/>
              <a:t>“Shall we” and “how about” can both be used when you are making a suggestion.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457" y="2929350"/>
            <a:ext cx="5896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Shall we play basketball tonight?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544" y="3906882"/>
            <a:ext cx="8178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about you come over for dinner tonight?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4" y="4783780"/>
            <a:ext cx="2262786" cy="2074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799" y="4691712"/>
            <a:ext cx="3319187" cy="21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7475"/>
            <a:ext cx="6508377" cy="977900"/>
          </a:xfrm>
        </p:spPr>
        <p:txBody>
          <a:bodyPr/>
          <a:lstStyle/>
          <a:p>
            <a:pPr algn="ctr"/>
            <a:r>
              <a:rPr lang="en-US" u="sng" dirty="0"/>
              <a:t>Shall We and How About</a:t>
            </a:r>
            <a:r>
              <a:rPr lang="is-IS" u="sng" dirty="0"/>
              <a:t>…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67" y="1478746"/>
            <a:ext cx="5702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“Shall we</a:t>
            </a:r>
            <a:r>
              <a:rPr lang="is-IS" sz="2800" dirty="0"/>
              <a:t>…”</a:t>
            </a:r>
            <a:r>
              <a:rPr lang="en-US" sz="2800" dirty="0"/>
              <a:t> is used with a verb.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667" y="4344042"/>
            <a:ext cx="6333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“How about</a:t>
            </a:r>
            <a:r>
              <a:rPr lang="is-IS" sz="2800" dirty="0"/>
              <a:t>…”</a:t>
            </a:r>
            <a:r>
              <a:rPr lang="en-US" sz="2800" dirty="0"/>
              <a:t> is used with a noun.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17319" y="2568593"/>
            <a:ext cx="4259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Shall we </a:t>
            </a:r>
            <a:r>
              <a:rPr lang="en-US" u="sng" dirty="0"/>
              <a:t>eat</a:t>
            </a:r>
            <a:r>
              <a:rPr lang="en-US" dirty="0"/>
              <a:t> an apple or a banana?</a:t>
            </a:r>
            <a:br>
              <a:rPr lang="en-US" dirty="0"/>
            </a:br>
            <a:r>
              <a:rPr lang="en-US" dirty="0"/>
              <a:t>Shall we </a:t>
            </a:r>
            <a:r>
              <a:rPr lang="en-US" u="sng" dirty="0"/>
              <a:t>play</a:t>
            </a:r>
            <a:r>
              <a:rPr lang="en-US" dirty="0"/>
              <a:t> soccer with the boys?</a:t>
            </a:r>
            <a:br>
              <a:rPr lang="en-US" dirty="0"/>
            </a:br>
            <a:r>
              <a:rPr lang="en-US" dirty="0"/>
              <a:t>Shall we </a:t>
            </a:r>
            <a:r>
              <a:rPr lang="en-US" u="sng" dirty="0"/>
              <a:t>dance</a:t>
            </a:r>
            <a:r>
              <a:rPr lang="en-US" dirty="0"/>
              <a:t> to this song?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7319" y="5339212"/>
            <a:ext cx="3283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about </a:t>
            </a:r>
            <a:r>
              <a:rPr lang="en-US" u="sng" dirty="0"/>
              <a:t>tomorrow</a:t>
            </a:r>
            <a:r>
              <a:rPr lang="en-US" dirty="0"/>
              <a:t>?</a:t>
            </a:r>
          </a:p>
          <a:p>
            <a:r>
              <a:rPr lang="en-US" dirty="0"/>
              <a:t>How about this </a:t>
            </a:r>
            <a:r>
              <a:rPr lang="en-US" u="sng" dirty="0"/>
              <a:t>soccer ball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How about </a:t>
            </a:r>
            <a:r>
              <a:rPr lang="en-US" u="sng" dirty="0"/>
              <a:t>grandma</a:t>
            </a:r>
            <a:r>
              <a:rPr lang="en-US" dirty="0"/>
              <a:t>?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277" y="1327456"/>
            <a:ext cx="2277612" cy="2024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416" y="3638975"/>
            <a:ext cx="1685597" cy="16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59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24" y="352425"/>
            <a:ext cx="6508377" cy="1143000"/>
          </a:xfrm>
        </p:spPr>
        <p:txBody>
          <a:bodyPr/>
          <a:lstStyle/>
          <a:p>
            <a:pPr algn="ctr"/>
            <a:r>
              <a:rPr lang="en-US" dirty="0"/>
              <a:t>We will practice together. Fill in the blanks.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39" y="2666196"/>
            <a:ext cx="8631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__________   _________  play volleyball or hockey?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___________   __________  hockey?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44" y="4424357"/>
            <a:ext cx="1620434" cy="2256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76" y="4280740"/>
            <a:ext cx="2378225" cy="23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2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685" y="228286"/>
            <a:ext cx="6209966" cy="13906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are we learning this class?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074" y="1962219"/>
            <a:ext cx="84090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/>
              <a:t>Review the “</a:t>
            </a:r>
            <a:r>
              <a:rPr lang="en-US" sz="4400" dirty="0" err="1"/>
              <a:t>Ou</a:t>
            </a:r>
            <a:r>
              <a:rPr lang="en-US" sz="4400" dirty="0"/>
              <a:t>” sound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Comparative and Superlative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Using new phrases</a:t>
            </a:r>
          </a:p>
        </p:txBody>
      </p:sp>
    </p:spTree>
    <p:extLst>
      <p:ext uri="{BB962C8B-B14F-4D97-AF65-F5344CB8AC3E}">
        <p14:creationId xmlns:p14="http://schemas.microsoft.com/office/powerpoint/2010/main" val="364489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Write your own sentence. Begin with “Shall we” or “How about”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486" y="2800565"/>
            <a:ext cx="8604654" cy="2535911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40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pPr algn="ctr"/>
            <a:r>
              <a:rPr lang="en-US" dirty="0"/>
              <a:t>Great work! Let’s read this poem together now!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6488" y="1933660"/>
            <a:ext cx="325980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are the grouches,</a:t>
            </a:r>
          </a:p>
          <a:p>
            <a:r>
              <a:rPr lang="en-US" sz="2000" dirty="0"/>
              <a:t>We don’t want a mouse!</a:t>
            </a:r>
            <a:br>
              <a:rPr lang="en-US" sz="2000" dirty="0"/>
            </a:br>
            <a:r>
              <a:rPr lang="en-US" sz="2000" dirty="0"/>
              <a:t>We only want grouches</a:t>
            </a:r>
          </a:p>
          <a:p>
            <a:r>
              <a:rPr lang="en-US" sz="2000" dirty="0"/>
              <a:t>Around in our house!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We are the grouches,</a:t>
            </a:r>
          </a:p>
          <a:p>
            <a:r>
              <a:rPr lang="en-US" sz="2000" dirty="0"/>
              <a:t>And we like to pout.</a:t>
            </a:r>
          </a:p>
          <a:p>
            <a:r>
              <a:rPr lang="en-US" sz="2000" dirty="0"/>
              <a:t>WE like to grumble </a:t>
            </a:r>
          </a:p>
          <a:p>
            <a:r>
              <a:rPr lang="en-US" sz="2000" dirty="0"/>
              <a:t>And grouse all about.</a:t>
            </a:r>
          </a:p>
          <a:p>
            <a:endParaRPr lang="en-US" sz="2000" dirty="0"/>
          </a:p>
          <a:p>
            <a:r>
              <a:rPr lang="en-US" sz="2000" dirty="0"/>
              <a:t>We are the grouches, </a:t>
            </a:r>
          </a:p>
          <a:p>
            <a:r>
              <a:rPr lang="en-US" sz="2000" dirty="0"/>
              <a:t>And we loudly shout,</a:t>
            </a:r>
          </a:p>
          <a:p>
            <a:r>
              <a:rPr lang="en-US" sz="2000" dirty="0"/>
              <a:t>Get out, little mouse!</a:t>
            </a:r>
            <a:br>
              <a:rPr lang="en-US" sz="2000" dirty="0"/>
            </a:br>
            <a:r>
              <a:rPr lang="en-US" sz="2000" dirty="0"/>
              <a:t>Get out, out, OUT!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2331" y="5728830"/>
            <a:ext cx="179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“</a:t>
            </a:r>
            <a:r>
              <a:rPr lang="en-US" dirty="0" err="1"/>
              <a:t>Ou</a:t>
            </a:r>
            <a:r>
              <a:rPr lang="en-US" dirty="0"/>
              <a:t>” words can you spot?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1162"/>
          <a:stretch/>
        </p:blipFill>
        <p:spPr>
          <a:xfrm>
            <a:off x="665719" y="2601736"/>
            <a:ext cx="1365193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73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20448" y="1161413"/>
            <a:ext cx="10036461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Review!</a:t>
            </a:r>
            <a:br>
              <a:rPr lang="en-US" sz="3600" u="sng" dirty="0"/>
            </a:br>
            <a:endParaRPr lang="en-US" sz="2800" u="sng" dirty="0"/>
          </a:p>
          <a:p>
            <a:pPr marL="571500" indent="-571500" algn="ctr">
              <a:buFont typeface="Arial"/>
              <a:buChar char="•"/>
            </a:pPr>
            <a:r>
              <a:rPr lang="en-US" sz="2800" dirty="0"/>
              <a:t>“</a:t>
            </a:r>
            <a:r>
              <a:rPr lang="en-US" sz="2800" dirty="0" err="1"/>
              <a:t>Ou</a:t>
            </a:r>
            <a:r>
              <a:rPr lang="en-US" sz="2800" dirty="0"/>
              <a:t>” sound</a:t>
            </a:r>
          </a:p>
          <a:p>
            <a:pPr marL="571500" indent="-571500" algn="ctr">
              <a:buFont typeface="Arial"/>
              <a:buChar char="•"/>
            </a:pPr>
            <a:r>
              <a:rPr lang="en-US" sz="2800" dirty="0"/>
              <a:t>Comparative and Superlative</a:t>
            </a:r>
          </a:p>
          <a:p>
            <a:pPr marL="571500" indent="-571500" algn="ctr">
              <a:buFont typeface="Arial"/>
              <a:buChar char="•"/>
            </a:pPr>
            <a:r>
              <a:rPr lang="en-US" sz="2800" dirty="0"/>
              <a:t>Shall we, and how about</a:t>
            </a:r>
            <a:r>
              <a:rPr lang="is-IS" sz="2800" dirty="0"/>
              <a:t>…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63" y="3924224"/>
            <a:ext cx="3324826" cy="2767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904" y="5238409"/>
            <a:ext cx="1010257" cy="1393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67125" y="5118091"/>
            <a:ext cx="1668535" cy="1514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019" y="5094626"/>
            <a:ext cx="1342516" cy="159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4277" y="1327456"/>
            <a:ext cx="2277612" cy="2024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0416" y="3638975"/>
            <a:ext cx="1685597" cy="16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1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25" y="1923623"/>
            <a:ext cx="3394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/>
              <a:t>Homework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6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66" y="3642617"/>
            <a:ext cx="5088799" cy="3384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335" y="1477702"/>
            <a:ext cx="81326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Sometimes sports teams create a </a:t>
            </a:r>
          </a:p>
          <a:p>
            <a:pPr algn="ctr"/>
            <a:r>
              <a:rPr lang="en-US" sz="3200" dirty="0"/>
              <a:t>chant like the one we read to say to an opposing team.</a:t>
            </a:r>
            <a:br>
              <a:rPr lang="en-US" sz="3200" dirty="0"/>
            </a:br>
            <a:endParaRPr lang="en-US" sz="3200" dirty="0"/>
          </a:p>
          <a:p>
            <a:pPr algn="ctr"/>
            <a:r>
              <a:rPr lang="en-US" sz="3200" dirty="0"/>
              <a:t>Can you create a chant?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687516" y="253981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Keeping Active</a:t>
            </a:r>
          </a:p>
        </p:txBody>
      </p:sp>
    </p:spTree>
    <p:extLst>
      <p:ext uri="{BB962C8B-B14F-4D97-AF65-F5344CB8AC3E}">
        <p14:creationId xmlns:p14="http://schemas.microsoft.com/office/powerpoint/2010/main" val="379366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3244"/>
            <a:ext cx="6508377" cy="1143000"/>
          </a:xfrm>
        </p:spPr>
        <p:txBody>
          <a:bodyPr/>
          <a:lstStyle/>
          <a:p>
            <a:r>
              <a:rPr lang="en-US" dirty="0"/>
              <a:t>Today , we will be looking at words with the “</a:t>
            </a:r>
            <a:r>
              <a:rPr lang="en-US" dirty="0" err="1"/>
              <a:t>Ou</a:t>
            </a:r>
            <a:r>
              <a:rPr lang="en-US" dirty="0"/>
              <a:t>” sound.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89" y="427068"/>
            <a:ext cx="1550437" cy="58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421" y="2017040"/>
            <a:ext cx="7901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do you think the letters “O” and “U” sound like together?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1511" y="4291970"/>
            <a:ext cx="602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Say it out loud. Practice with your class!</a:t>
            </a:r>
          </a:p>
        </p:txBody>
      </p:sp>
    </p:spTree>
    <p:extLst>
      <p:ext uri="{BB962C8B-B14F-4D97-AF65-F5344CB8AC3E}">
        <p14:creationId xmlns:p14="http://schemas.microsoft.com/office/powerpoint/2010/main" val="227912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87" y="1622781"/>
            <a:ext cx="6197219" cy="1534261"/>
          </a:xfrm>
        </p:spPr>
        <p:txBody>
          <a:bodyPr/>
          <a:lstStyle/>
          <a:p>
            <a:pPr algn="ctr"/>
            <a:r>
              <a:rPr lang="en-US" dirty="0"/>
              <a:t>The letters “OU” most commonly make the “</a:t>
            </a:r>
            <a:r>
              <a:rPr lang="en-US" dirty="0" err="1"/>
              <a:t>Ow</a:t>
            </a:r>
            <a:r>
              <a:rPr lang="en-US" dirty="0"/>
              <a:t>” sound!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3593352"/>
            <a:ext cx="3264647" cy="32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87" y="261143"/>
            <a:ext cx="6125423" cy="1398494"/>
          </a:xfrm>
        </p:spPr>
        <p:txBody>
          <a:bodyPr/>
          <a:lstStyle/>
          <a:p>
            <a:r>
              <a:rPr lang="en-US" dirty="0"/>
              <a:t>What words have “OU” in them?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9" y="1948668"/>
            <a:ext cx="4157382" cy="3460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1" y="1659637"/>
            <a:ext cx="33909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1" y="4272736"/>
            <a:ext cx="2779059" cy="14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3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9" y="3615768"/>
            <a:ext cx="2295936" cy="1625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1846"/>
            <a:ext cx="8411882" cy="1398494"/>
          </a:xfrm>
        </p:spPr>
        <p:txBody>
          <a:bodyPr/>
          <a:lstStyle/>
          <a:p>
            <a:pPr algn="l"/>
            <a:r>
              <a:rPr lang="en-US" dirty="0"/>
              <a:t>How do we spell these words?</a:t>
            </a:r>
            <a:br>
              <a:rPr lang="en-US" dirty="0"/>
            </a:br>
            <a:r>
              <a:rPr lang="en-US" sz="4000" dirty="0"/>
              <a:t>Practice spelling each word.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4363" y="2380846"/>
            <a:ext cx="4880932" cy="135445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18" y="228286"/>
            <a:ext cx="1550437" cy="589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4363" y="3872753"/>
            <a:ext cx="4880932" cy="135445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4363" y="5398962"/>
            <a:ext cx="4880932" cy="135445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43" y="2210340"/>
            <a:ext cx="1946087" cy="1619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34" y="5398962"/>
            <a:ext cx="1953596" cy="10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12" y="206525"/>
            <a:ext cx="6686712" cy="1398494"/>
          </a:xfrm>
        </p:spPr>
        <p:txBody>
          <a:bodyPr/>
          <a:lstStyle/>
          <a:p>
            <a:pPr algn="l"/>
            <a:r>
              <a:rPr lang="en-US" sz="3600" dirty="0"/>
              <a:t>Try to think of other words that use “</a:t>
            </a:r>
            <a:r>
              <a:rPr lang="en-US" sz="3600" dirty="0" err="1"/>
              <a:t>Ou</a:t>
            </a:r>
            <a:r>
              <a:rPr lang="en-US" sz="3600" dirty="0"/>
              <a:t>” in them!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35" y="4498910"/>
            <a:ext cx="2708088" cy="2066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294" y="4498910"/>
            <a:ext cx="2816412" cy="18700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8235" y="1962493"/>
            <a:ext cx="6872942" cy="2118064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286"/>
            <a:ext cx="6802765" cy="1104885"/>
          </a:xfrm>
        </p:spPr>
        <p:txBody>
          <a:bodyPr/>
          <a:lstStyle/>
          <a:p>
            <a:pPr algn="l"/>
            <a:r>
              <a:rPr lang="en-US" sz="3200" dirty="0"/>
              <a:t>Fill in the sentence with the appropriate word.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10" y="228286"/>
            <a:ext cx="1550437" cy="589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490" y="1861892"/>
            <a:ext cx="7553813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climbed the tall _________________ with my father.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My mom says to only put healthy food in my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_______________.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It is good to spend time outside of the ___________ so we can get active.</a:t>
            </a:r>
          </a:p>
          <a:p>
            <a:endParaRPr lang="en-US" sz="2400" dirty="0"/>
          </a:p>
          <a:p>
            <a:r>
              <a:rPr lang="en-US" sz="2400" dirty="0"/>
              <a:t>I love to play outside and watch the ____________ in the sky.</a:t>
            </a:r>
          </a:p>
          <a:p>
            <a:endParaRPr lang="en-US" sz="2400" dirty="0"/>
          </a:p>
          <a:p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78" y="3447318"/>
            <a:ext cx="1331331" cy="884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548" y="962434"/>
            <a:ext cx="1178434" cy="8994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84" y="3964054"/>
            <a:ext cx="1117351" cy="929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45" y="6112100"/>
            <a:ext cx="1208183" cy="63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86" y="239333"/>
            <a:ext cx="8344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Tell me how you can keep in </a:t>
            </a:r>
            <a:br>
              <a:rPr lang="en-US" sz="3600" dirty="0"/>
            </a:br>
            <a:r>
              <a:rPr lang="en-US" sz="3600" dirty="0"/>
              <a:t>shape using an “OU” word.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43" y="228286"/>
            <a:ext cx="1550437" cy="589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486" y="1897454"/>
            <a:ext cx="8604654" cy="2535911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68" y="4941659"/>
            <a:ext cx="2295936" cy="1625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954" y="4751764"/>
            <a:ext cx="2582378" cy="18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61043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4364</TotalTime>
  <Words>421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2</vt:lpstr>
      <vt:lpstr>Plaza</vt:lpstr>
      <vt:lpstr>Keeping In Shape</vt:lpstr>
      <vt:lpstr>PowerPoint Presentation</vt:lpstr>
      <vt:lpstr>Today , we will be looking at words with the “Ou” sound. </vt:lpstr>
      <vt:lpstr>The letters “OU” most commonly make the “Ow” sound!</vt:lpstr>
      <vt:lpstr>What words have “OU” in them?</vt:lpstr>
      <vt:lpstr>How do we spell these words? Practice spelling each word.</vt:lpstr>
      <vt:lpstr>Try to think of other words that use “Ou” in them!</vt:lpstr>
      <vt:lpstr>Fill in the sentence with the appropriate word. </vt:lpstr>
      <vt:lpstr>PowerPoint Presentation</vt:lpstr>
      <vt:lpstr>PowerPoint Presentation</vt:lpstr>
      <vt:lpstr>Look at this photo.  Who is taller? Who do you think  is older?</vt:lpstr>
      <vt:lpstr>PowerPoint Presentation</vt:lpstr>
      <vt:lpstr>PowerPoint Presentation</vt:lpstr>
      <vt:lpstr>Let’s review comparative and superlative!</vt:lpstr>
      <vt:lpstr>Write your own sentence. Use the word strong.  </vt:lpstr>
      <vt:lpstr>Awesome job! Now we will practice using the phrases “Shall we…” and “How about...” </vt:lpstr>
      <vt:lpstr>“Shall we” and “how about” can both be used when you are making a suggestion.</vt:lpstr>
      <vt:lpstr>Shall We and How About…</vt:lpstr>
      <vt:lpstr>We will practice together. Fill in the blanks.</vt:lpstr>
      <vt:lpstr>Write your own sentence. Begin with “Shall we” or “How about”</vt:lpstr>
      <vt:lpstr>Great work! Let’s read this poem together now!</vt:lpstr>
      <vt:lpstr>PowerPoint Presentation</vt:lpstr>
      <vt:lpstr>PowerPoint Presentation</vt:lpstr>
      <vt:lpstr>PowerPoint Presentation</vt:lpstr>
    </vt:vector>
  </TitlesOfParts>
  <Company>Vandilay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In Shape</dc:title>
  <dc:creator>Marissa Quintigliani</dc:creator>
  <cp:lastModifiedBy>Pam Turnbull</cp:lastModifiedBy>
  <cp:revision>33</cp:revision>
  <dcterms:created xsi:type="dcterms:W3CDTF">2017-03-17T18:20:07Z</dcterms:created>
  <dcterms:modified xsi:type="dcterms:W3CDTF">2017-05-06T01:05:32Z</dcterms:modified>
</cp:coreProperties>
</file>