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0299-633D-4DB6-ADB7-64BA5E23CA54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8856-86E8-4C1B-94D6-7626AB0087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4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28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6091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5320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52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637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4482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391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846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145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148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346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33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7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73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42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12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844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71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33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8856-86E8-4C1B-94D6-7626AB0087D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89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042" y="122905"/>
            <a:ext cx="5462270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900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136" y="2962370"/>
            <a:ext cx="8139727" cy="143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8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288" y="5130226"/>
            <a:ext cx="7717101" cy="1727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851" y="3459"/>
            <a:ext cx="656590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9690">
              <a:lnSpc>
                <a:spcPts val="4300"/>
              </a:lnSpc>
              <a:spcBef>
                <a:spcPts val="260"/>
              </a:spcBef>
            </a:pP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Write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 sentence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about what  you 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are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doing </a:t>
            </a:r>
            <a:r>
              <a:rPr sz="3600" u="heavy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right</a:t>
            </a:r>
            <a:r>
              <a:rPr sz="3600" u="heavy" spc="-1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3600" u="heavy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now.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ts val="4160"/>
              </a:lnSpc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Should you use </a:t>
            </a:r>
            <a:r>
              <a:rPr sz="3600" i="1" spc="-5" dirty="0">
                <a:solidFill>
                  <a:srgbClr val="990000"/>
                </a:solidFill>
                <a:latin typeface="Century Gothic"/>
                <a:cs typeface="Century Gothic"/>
              </a:rPr>
              <a:t>am, </a:t>
            </a:r>
            <a:r>
              <a:rPr sz="3600" i="1" dirty="0">
                <a:solidFill>
                  <a:srgbClr val="990000"/>
                </a:solidFill>
                <a:latin typeface="Century Gothic"/>
                <a:cs typeface="Century Gothic"/>
              </a:rPr>
              <a:t>is,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or</a:t>
            </a:r>
            <a:r>
              <a:rPr sz="3600" spc="-4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i="1" spc="-5" dirty="0">
                <a:solidFill>
                  <a:srgbClr val="990000"/>
                </a:solidFill>
                <a:latin typeface="Century Gothic"/>
                <a:cs typeface="Century Gothic"/>
              </a:rPr>
              <a:t>are?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80065" y="22828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323" y="1924396"/>
            <a:ext cx="6953595" cy="2194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233" y="4264000"/>
            <a:ext cx="3678766" cy="24409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9985" y="2689481"/>
            <a:ext cx="4394013" cy="4102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95" y="336520"/>
            <a:ext cx="494665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spc="-5" dirty="0"/>
              <a:t>Let’s </a:t>
            </a:r>
            <a:r>
              <a:rPr sz="3200" dirty="0"/>
              <a:t>do it </a:t>
            </a:r>
            <a:r>
              <a:rPr sz="3200" spc="-5" dirty="0"/>
              <a:t>again. What </a:t>
            </a:r>
            <a:r>
              <a:rPr sz="3200" dirty="0"/>
              <a:t>is  happening </a:t>
            </a:r>
            <a:r>
              <a:rPr sz="3200" spc="-5" dirty="0"/>
              <a:t>in </a:t>
            </a:r>
            <a:r>
              <a:rPr sz="3200" dirty="0"/>
              <a:t>this</a:t>
            </a:r>
            <a:r>
              <a:rPr sz="3200" spc="-95" dirty="0"/>
              <a:t> </a:t>
            </a:r>
            <a:r>
              <a:rPr sz="3200" spc="-5" dirty="0"/>
              <a:t>photo?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8999" y="1683456"/>
            <a:ext cx="7365998" cy="4902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45935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715" y="2264103"/>
            <a:ext cx="1849714" cy="2561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31663" y="2042944"/>
            <a:ext cx="3066961" cy="2782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0430" y="2264103"/>
            <a:ext cx="2467700" cy="2934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98999" y="6201905"/>
            <a:ext cx="360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Who </a:t>
            </a:r>
            <a:r>
              <a:rPr sz="1800" dirty="0">
                <a:latin typeface="Century Gothic"/>
                <a:cs typeface="Century Gothic"/>
              </a:rPr>
              <a:t>is going faster? The</a:t>
            </a:r>
            <a:r>
              <a:rPr sz="1800" spc="-85" dirty="0">
                <a:latin typeface="Century Gothic"/>
                <a:cs typeface="Century Gothic"/>
              </a:rPr>
              <a:t> </a:t>
            </a:r>
            <a:r>
              <a:rPr sz="1800" dirty="0">
                <a:latin typeface="Century Gothic"/>
                <a:cs typeface="Century Gothic"/>
              </a:rPr>
              <a:t>fastest?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0810" y="382826"/>
            <a:ext cx="579247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42265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solidFill>
                  <a:srgbClr val="000000"/>
                </a:solidFill>
              </a:rPr>
              <a:t>Review: </a:t>
            </a:r>
            <a:r>
              <a:rPr sz="3200" dirty="0">
                <a:solidFill>
                  <a:srgbClr val="000000"/>
                </a:solidFill>
              </a:rPr>
              <a:t>Use the </a:t>
            </a:r>
            <a:r>
              <a:rPr sz="3200" spc="-5" dirty="0">
                <a:solidFill>
                  <a:srgbClr val="000000"/>
                </a:solidFill>
              </a:rPr>
              <a:t>adjective  </a:t>
            </a:r>
            <a:r>
              <a:rPr sz="3200" dirty="0">
                <a:solidFill>
                  <a:srgbClr val="000000"/>
                </a:solidFill>
              </a:rPr>
              <a:t>“fast” to </a:t>
            </a:r>
            <a:r>
              <a:rPr sz="3200" spc="-5" dirty="0">
                <a:solidFill>
                  <a:srgbClr val="000000"/>
                </a:solidFill>
              </a:rPr>
              <a:t>describe </a:t>
            </a:r>
            <a:r>
              <a:rPr sz="3200" dirty="0">
                <a:solidFill>
                  <a:srgbClr val="000000"/>
                </a:solidFill>
              </a:rPr>
              <a:t>these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boys.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875" y="4773706"/>
            <a:ext cx="2971800" cy="1844675"/>
          </a:xfrm>
          <a:custGeom>
            <a:avLst/>
            <a:gdLst/>
            <a:ahLst/>
            <a:cxnLst/>
            <a:rect l="l" t="t" r="r" b="b"/>
            <a:pathLst>
              <a:path w="2971800" h="1844675">
                <a:moveTo>
                  <a:pt x="0" y="0"/>
                </a:moveTo>
                <a:lnTo>
                  <a:pt x="2971800" y="0"/>
                </a:lnTo>
                <a:lnTo>
                  <a:pt x="2971800" y="1844581"/>
                </a:lnTo>
                <a:lnTo>
                  <a:pt x="0" y="1844581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48465" y="2289753"/>
            <a:ext cx="2705625" cy="265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9689" y="273753"/>
            <a:ext cx="4824095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-635" algn="ctr">
              <a:lnSpc>
                <a:spcPts val="3800"/>
              </a:lnSpc>
              <a:spcBef>
                <a:spcPts val="260"/>
              </a:spcBef>
            </a:pPr>
            <a:r>
              <a:rPr sz="3200" spc="-5" dirty="0">
                <a:solidFill>
                  <a:srgbClr val="000000"/>
                </a:solidFill>
              </a:rPr>
              <a:t>Let’s </a:t>
            </a:r>
            <a:r>
              <a:rPr sz="3200" dirty="0">
                <a:solidFill>
                  <a:srgbClr val="000000"/>
                </a:solidFill>
              </a:rPr>
              <a:t>try one </a:t>
            </a:r>
            <a:r>
              <a:rPr sz="3200" spc="-5" dirty="0">
                <a:solidFill>
                  <a:srgbClr val="000000"/>
                </a:solidFill>
              </a:rPr>
              <a:t>more time.  Describe </a:t>
            </a:r>
            <a:r>
              <a:rPr sz="3200" dirty="0">
                <a:solidFill>
                  <a:srgbClr val="000000"/>
                </a:solidFill>
              </a:rPr>
              <a:t>these </a:t>
            </a:r>
            <a:r>
              <a:rPr sz="3200" spc="-5" dirty="0">
                <a:solidFill>
                  <a:srgbClr val="000000"/>
                </a:solidFill>
              </a:rPr>
              <a:t>using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the  </a:t>
            </a:r>
            <a:r>
              <a:rPr sz="3200" spc="-5" dirty="0">
                <a:solidFill>
                  <a:srgbClr val="000000"/>
                </a:solidFill>
              </a:rPr>
              <a:t>word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“healthy”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7321153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43593" y="929323"/>
            <a:ext cx="124460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spc="-5" dirty="0">
                <a:latin typeface="Century Gothic"/>
                <a:cs typeface="Century Gothic"/>
              </a:rPr>
              <a:t>Healthy?  Healthier?  Healthiest?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5810" y="6150373"/>
            <a:ext cx="5399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Why would </a:t>
            </a:r>
            <a:r>
              <a:rPr sz="1800" dirty="0">
                <a:latin typeface="Century Gothic"/>
                <a:cs typeface="Century Gothic"/>
              </a:rPr>
              <a:t>these </a:t>
            </a:r>
            <a:r>
              <a:rPr sz="1800" spc="-5" dirty="0">
                <a:latin typeface="Century Gothic"/>
                <a:cs typeface="Century Gothic"/>
              </a:rPr>
              <a:t>foods would keep us </a:t>
            </a:r>
            <a:r>
              <a:rPr sz="1800" dirty="0">
                <a:latin typeface="Century Gothic"/>
                <a:cs typeface="Century Gothic"/>
              </a:rPr>
              <a:t>in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shape?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614790"/>
            <a:ext cx="4459110" cy="2207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4223" y="2187774"/>
            <a:ext cx="2875438" cy="3349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9246" y="536068"/>
            <a:ext cx="613029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50465" marR="5080" indent="-2438400">
              <a:lnSpc>
                <a:spcPts val="4300"/>
              </a:lnSpc>
              <a:spcBef>
                <a:spcPts val="260"/>
              </a:spcBef>
            </a:pPr>
            <a:r>
              <a:rPr spc="-40" dirty="0"/>
              <a:t>Try </a:t>
            </a:r>
            <a:r>
              <a:rPr dirty="0"/>
              <a:t>it </a:t>
            </a:r>
            <a:r>
              <a:rPr spc="-5" dirty="0"/>
              <a:t>yourself using </a:t>
            </a:r>
            <a:r>
              <a:rPr dirty="0"/>
              <a:t>the </a:t>
            </a:r>
            <a:r>
              <a:rPr spc="-10" dirty="0"/>
              <a:t>word  </a:t>
            </a:r>
            <a:r>
              <a:rPr spc="-5" dirty="0"/>
              <a:t>“tall”.</a:t>
            </a: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628" y="1909798"/>
            <a:ext cx="579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Draw </a:t>
            </a:r>
            <a:r>
              <a:rPr sz="1800" dirty="0">
                <a:latin typeface="Century Gothic"/>
                <a:cs typeface="Century Gothic"/>
              </a:rPr>
              <a:t>and </a:t>
            </a:r>
            <a:r>
              <a:rPr sz="1800" spc="-5" dirty="0">
                <a:latin typeface="Century Gothic"/>
                <a:cs typeface="Century Gothic"/>
              </a:rPr>
              <a:t>label </a:t>
            </a:r>
            <a:r>
              <a:rPr sz="1800" dirty="0">
                <a:latin typeface="Century Gothic"/>
                <a:cs typeface="Century Gothic"/>
              </a:rPr>
              <a:t>a </a:t>
            </a:r>
            <a:r>
              <a:rPr sz="1800" spc="-5" dirty="0">
                <a:latin typeface="Century Gothic"/>
                <a:cs typeface="Century Gothic"/>
              </a:rPr>
              <a:t>“tall”, “taller” </a:t>
            </a:r>
            <a:r>
              <a:rPr sz="1800" dirty="0">
                <a:latin typeface="Century Gothic"/>
                <a:cs typeface="Century Gothic"/>
              </a:rPr>
              <a:t>and </a:t>
            </a:r>
            <a:r>
              <a:rPr sz="1800" spc="-5" dirty="0">
                <a:latin typeface="Century Gothic"/>
                <a:cs typeface="Century Gothic"/>
              </a:rPr>
              <a:t>“tallest”</a:t>
            </a:r>
            <a:r>
              <a:rPr sz="1800" spc="8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person.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236" y="2614353"/>
            <a:ext cx="2381596" cy="311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8712" y="2614353"/>
            <a:ext cx="2381596" cy="311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3188" y="2614353"/>
            <a:ext cx="2381596" cy="311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298" y="5943600"/>
            <a:ext cx="2406534" cy="75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3774" y="5943600"/>
            <a:ext cx="2406534" cy="75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8249" y="5943600"/>
            <a:ext cx="2406534" cy="756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4197" y="1158855"/>
            <a:ext cx="2360744" cy="10872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7564" y="4540633"/>
            <a:ext cx="1976435" cy="2087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6814" y="406720"/>
            <a:ext cx="563435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Write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your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own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sentence.</a:t>
            </a:r>
            <a:endParaRPr sz="3600">
              <a:latin typeface="Century Gothic"/>
              <a:cs typeface="Century Gothic"/>
            </a:endParaRPr>
          </a:p>
          <a:p>
            <a:pPr algn="ctr">
              <a:lnSpc>
                <a:spcPts val="4310"/>
              </a:lnSpc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Use the 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word</a:t>
            </a:r>
            <a:r>
              <a:rPr sz="3600" spc="-3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u="heavy" spc="-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strong.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7036" y="1866207"/>
            <a:ext cx="8666016" cy="2597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81849" y="4977466"/>
            <a:ext cx="5901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Strong. </a:t>
            </a:r>
            <a:r>
              <a:rPr sz="3600" spc="-35" dirty="0">
                <a:solidFill>
                  <a:srgbClr val="990000"/>
                </a:solidFill>
                <a:latin typeface="Century Gothic"/>
                <a:cs typeface="Century Gothic"/>
              </a:rPr>
              <a:t>Stronger.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Strongest.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1314" y="785479"/>
            <a:ext cx="633158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“Shall </a:t>
            </a:r>
            <a:r>
              <a:rPr dirty="0"/>
              <a:t>we” </a:t>
            </a:r>
            <a:r>
              <a:rPr spc="-5" dirty="0"/>
              <a:t>and “how</a:t>
            </a:r>
            <a:r>
              <a:rPr spc="-30" dirty="0"/>
              <a:t> </a:t>
            </a:r>
            <a:r>
              <a:rPr spc="-5" dirty="0"/>
              <a:t>about”  </a:t>
            </a:r>
            <a:r>
              <a:rPr dirty="0"/>
              <a:t>can </a:t>
            </a:r>
            <a:r>
              <a:rPr spc="-5" dirty="0"/>
              <a:t>both be used </a:t>
            </a:r>
            <a:r>
              <a:rPr dirty="0"/>
              <a:t>when </a:t>
            </a:r>
            <a:r>
              <a:rPr spc="-5" dirty="0"/>
              <a:t>you  </a:t>
            </a:r>
            <a:r>
              <a:rPr spc="-10" dirty="0"/>
              <a:t>are </a:t>
            </a:r>
            <a:r>
              <a:rPr dirty="0"/>
              <a:t>making a</a:t>
            </a:r>
            <a:r>
              <a:rPr spc="-15" dirty="0"/>
              <a:t> </a:t>
            </a:r>
            <a:r>
              <a:rPr spc="-5" dirty="0"/>
              <a:t>suggestion.</a:t>
            </a: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11620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Shall </a:t>
            </a:r>
            <a:r>
              <a:rPr dirty="0"/>
              <a:t>we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play</a:t>
            </a:r>
            <a:r>
              <a:rPr spc="-5" dirty="0"/>
              <a:t> basketball</a:t>
            </a:r>
            <a:r>
              <a:rPr spc="-10" dirty="0"/>
              <a:t> </a:t>
            </a:r>
            <a:r>
              <a:rPr dirty="0"/>
              <a:t>tonight?</a:t>
            </a:r>
          </a:p>
          <a:p>
            <a:pPr marL="196850">
              <a:lnSpc>
                <a:spcPct val="100000"/>
              </a:lnSpc>
              <a:spcBef>
                <a:spcPts val="20"/>
              </a:spcBef>
            </a:pPr>
            <a:endParaRPr sz="3750">
              <a:latin typeface="Times New Roman"/>
              <a:cs typeface="Times New Roman"/>
            </a:endParaRPr>
          </a:p>
          <a:p>
            <a:pPr marL="19685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How about you come </a:t>
            </a:r>
            <a:r>
              <a:rPr dirty="0"/>
              <a:t>over </a:t>
            </a:r>
            <a:r>
              <a:rPr spc="-5" dirty="0"/>
              <a:t>for </a:t>
            </a:r>
            <a:r>
              <a:rPr dirty="0"/>
              <a:t>dinner</a:t>
            </a:r>
            <a:r>
              <a:rPr spc="-25" dirty="0"/>
              <a:t> </a:t>
            </a:r>
            <a:r>
              <a:rPr dirty="0"/>
              <a:t>tonight?</a:t>
            </a:r>
          </a:p>
        </p:txBody>
      </p:sp>
      <p:sp>
        <p:nvSpPr>
          <p:cNvPr id="6" name="object 6"/>
          <p:cNvSpPr/>
          <p:nvPr/>
        </p:nvSpPr>
        <p:spPr>
          <a:xfrm>
            <a:off x="557064" y="4558002"/>
            <a:ext cx="2262785" cy="2074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9798" y="4691712"/>
            <a:ext cx="3319185" cy="2145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445" y="730877"/>
            <a:ext cx="1307012" cy="1671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5616" y="994354"/>
            <a:ext cx="1899925" cy="1337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271" y="339726"/>
            <a:ext cx="5507990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956944" marR="5080" indent="-944880">
              <a:lnSpc>
                <a:spcPts val="4300"/>
              </a:lnSpc>
              <a:spcBef>
                <a:spcPts val="260"/>
              </a:spcBef>
            </a:pPr>
            <a:r>
              <a:rPr spc="-25" dirty="0"/>
              <a:t>Write </a:t>
            </a:r>
            <a:r>
              <a:rPr spc="-5" dirty="0"/>
              <a:t>your </a:t>
            </a:r>
            <a:r>
              <a:rPr dirty="0"/>
              <a:t>own</a:t>
            </a:r>
            <a:r>
              <a:rPr spc="-40" dirty="0"/>
              <a:t> </a:t>
            </a:r>
            <a:r>
              <a:rPr dirty="0"/>
              <a:t>sentence  </a:t>
            </a:r>
            <a:r>
              <a:rPr spc="-5" dirty="0"/>
              <a:t>using “shall</a:t>
            </a:r>
            <a:r>
              <a:rPr spc="-10" dirty="0"/>
              <a:t> </a:t>
            </a:r>
            <a:r>
              <a:rPr dirty="0"/>
              <a:t>we”.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530" y="2006718"/>
            <a:ext cx="733933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29"/>
              </a:lnSpc>
              <a:spcBef>
                <a:spcPts val="100"/>
              </a:spcBef>
            </a:pPr>
            <a:r>
              <a:rPr sz="2800" spc="-5" dirty="0">
                <a:latin typeface="Century Gothic"/>
                <a:cs typeface="Century Gothic"/>
              </a:rPr>
              <a:t>Here </a:t>
            </a:r>
            <a:r>
              <a:rPr sz="2800" dirty="0">
                <a:latin typeface="Century Gothic"/>
                <a:cs typeface="Century Gothic"/>
              </a:rPr>
              <a:t>is </a:t>
            </a:r>
            <a:r>
              <a:rPr sz="2800" spc="-5" dirty="0">
                <a:latin typeface="Century Gothic"/>
                <a:cs typeface="Century Gothic"/>
              </a:rPr>
              <a:t>an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dirty="0">
                <a:latin typeface="Century Gothic"/>
                <a:cs typeface="Century Gothic"/>
              </a:rPr>
              <a:t>example.</a:t>
            </a:r>
            <a:endParaRPr sz="2800">
              <a:latin typeface="Century Gothic"/>
              <a:cs typeface="Century Gothic"/>
            </a:endParaRPr>
          </a:p>
          <a:p>
            <a:pPr algn="ctr">
              <a:lnSpc>
                <a:spcPts val="3329"/>
              </a:lnSpc>
            </a:pPr>
            <a:r>
              <a:rPr sz="2800" spc="-5" dirty="0">
                <a:latin typeface="Century Gothic"/>
                <a:cs typeface="Century Gothic"/>
              </a:rPr>
              <a:t>Shall </a:t>
            </a:r>
            <a:r>
              <a:rPr sz="2800" dirty="0">
                <a:latin typeface="Century Gothic"/>
                <a:cs typeface="Century Gothic"/>
              </a:rPr>
              <a:t>we </a:t>
            </a:r>
            <a:r>
              <a:rPr sz="2800" spc="-5" dirty="0">
                <a:latin typeface="Century Gothic"/>
                <a:cs typeface="Century Gothic"/>
              </a:rPr>
              <a:t>play volleyball </a:t>
            </a:r>
            <a:r>
              <a:rPr sz="2800" dirty="0">
                <a:latin typeface="Century Gothic"/>
                <a:cs typeface="Century Gothic"/>
              </a:rPr>
              <a:t>or </a:t>
            </a:r>
            <a:r>
              <a:rPr sz="2800" spc="-5" dirty="0">
                <a:latin typeface="Century Gothic"/>
                <a:cs typeface="Century Gothic"/>
              </a:rPr>
              <a:t>hockey </a:t>
            </a:r>
            <a:r>
              <a:rPr sz="2800" dirty="0">
                <a:latin typeface="Century Gothic"/>
                <a:cs typeface="Century Gothic"/>
              </a:rPr>
              <a:t>tonight?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036" y="3287684"/>
            <a:ext cx="8666016" cy="2597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628" y="353059"/>
            <a:ext cx="5299710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4300"/>
              </a:lnSpc>
              <a:spcBef>
                <a:spcPts val="260"/>
              </a:spcBef>
            </a:pPr>
            <a:r>
              <a:rPr spc="-5" dirty="0"/>
              <a:t>Great! </a:t>
            </a:r>
            <a:r>
              <a:rPr dirty="0"/>
              <a:t>Now, </a:t>
            </a:r>
            <a:r>
              <a:rPr spc="-5" dirty="0"/>
              <a:t>answer</a:t>
            </a:r>
            <a:r>
              <a:rPr spc="-75" dirty="0"/>
              <a:t> </a:t>
            </a:r>
            <a:r>
              <a:rPr dirty="0"/>
              <a:t>the  </a:t>
            </a:r>
            <a:r>
              <a:rPr spc="-5" dirty="0"/>
              <a:t>question you just asked  using “how</a:t>
            </a:r>
            <a:r>
              <a:rPr spc="-20" dirty="0"/>
              <a:t> </a:t>
            </a:r>
            <a:r>
              <a:rPr spc="-5" dirty="0"/>
              <a:t>about…”</a:t>
            </a:r>
          </a:p>
        </p:txBody>
      </p:sp>
      <p:sp>
        <p:nvSpPr>
          <p:cNvPr id="4" name="object 4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225" y="3786446"/>
            <a:ext cx="8661861" cy="2593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23706" y="2447657"/>
            <a:ext cx="3538854" cy="8712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63500">
              <a:lnSpc>
                <a:spcPts val="3300"/>
              </a:lnSpc>
              <a:spcBef>
                <a:spcPts val="260"/>
              </a:spcBef>
            </a:pPr>
            <a:r>
              <a:rPr sz="2800" spc="-5" dirty="0">
                <a:latin typeface="Century Gothic"/>
                <a:cs typeface="Century Gothic"/>
              </a:rPr>
              <a:t>Here </a:t>
            </a:r>
            <a:r>
              <a:rPr sz="2800" dirty="0">
                <a:latin typeface="Century Gothic"/>
                <a:cs typeface="Century Gothic"/>
              </a:rPr>
              <a:t>is </a:t>
            </a:r>
            <a:r>
              <a:rPr sz="2800" spc="-5" dirty="0">
                <a:latin typeface="Century Gothic"/>
                <a:cs typeface="Century Gothic"/>
              </a:rPr>
              <a:t>an </a:t>
            </a:r>
            <a:r>
              <a:rPr sz="2800" dirty="0">
                <a:latin typeface="Century Gothic"/>
                <a:cs typeface="Century Gothic"/>
              </a:rPr>
              <a:t>example.  </a:t>
            </a:r>
            <a:r>
              <a:rPr sz="2800" spc="-5" dirty="0">
                <a:latin typeface="Century Gothic"/>
                <a:cs typeface="Century Gothic"/>
              </a:rPr>
              <a:t>How about</a:t>
            </a:r>
            <a:r>
              <a:rPr sz="2800" spc="-5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hockey?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00611" y="2057400"/>
            <a:ext cx="2462387" cy="1604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00"/>
            <a:ext cx="6793087" cy="6848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2105" y="268288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0" y="0"/>
                </a:moveTo>
                <a:lnTo>
                  <a:pt x="1645920" y="0"/>
                </a:lnTo>
                <a:lnTo>
                  <a:pt x="164592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pc="-85" dirty="0"/>
              <a:t>We </a:t>
            </a:r>
            <a:r>
              <a:rPr spc="0" dirty="0"/>
              <a:t>learned </a:t>
            </a:r>
            <a:r>
              <a:rPr spc="-5" dirty="0"/>
              <a:t>about </a:t>
            </a:r>
            <a:r>
              <a:rPr dirty="0"/>
              <a:t>the  </a:t>
            </a:r>
            <a:r>
              <a:rPr spc="-5" dirty="0"/>
              <a:t>sounds “Oo”, “Ow”,</a:t>
            </a:r>
            <a:r>
              <a:rPr spc="-50" dirty="0"/>
              <a:t> </a:t>
            </a:r>
            <a:r>
              <a:rPr spc="-5" dirty="0"/>
              <a:t>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042" y="1215104"/>
            <a:ext cx="1278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“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O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u”.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47462" y="1675598"/>
            <a:ext cx="4378325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What </a:t>
            </a:r>
            <a:r>
              <a:rPr sz="1800" dirty="0">
                <a:latin typeface="Century Gothic"/>
                <a:cs typeface="Century Gothic"/>
              </a:rPr>
              <a:t>does each </a:t>
            </a:r>
            <a:r>
              <a:rPr sz="1800" spc="-5" dirty="0">
                <a:latin typeface="Century Gothic"/>
                <a:cs typeface="Century Gothic"/>
              </a:rPr>
              <a:t>pairing sound like?</a:t>
            </a:r>
            <a:endParaRPr sz="1800">
              <a:latin typeface="Century Gothic"/>
              <a:cs typeface="Century Gothic"/>
            </a:endParaRPr>
          </a:p>
          <a:p>
            <a:pPr marL="278765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latin typeface="Century Gothic"/>
                <a:cs typeface="Century Gothic"/>
              </a:rPr>
              <a:t>List </a:t>
            </a:r>
            <a:r>
              <a:rPr sz="1800" dirty="0">
                <a:latin typeface="Century Gothic"/>
                <a:cs typeface="Century Gothic"/>
              </a:rPr>
              <a:t>an example </a:t>
            </a:r>
            <a:r>
              <a:rPr sz="1800" spc="-5" dirty="0">
                <a:latin typeface="Century Gothic"/>
                <a:cs typeface="Century Gothic"/>
              </a:rPr>
              <a:t>word </a:t>
            </a:r>
            <a:r>
              <a:rPr sz="1800" dirty="0">
                <a:latin typeface="Century Gothic"/>
                <a:cs typeface="Century Gothic"/>
              </a:rPr>
              <a:t>of each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sound.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8362" y="3179798"/>
            <a:ext cx="1254760" cy="329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entury Gothic"/>
                <a:cs typeface="Century Gothic"/>
              </a:rPr>
              <a:t>“</a:t>
            </a:r>
            <a:r>
              <a:rPr sz="3600" spc="-5" dirty="0">
                <a:latin typeface="Century Gothic"/>
                <a:cs typeface="Century Gothic"/>
              </a:rPr>
              <a:t>O</a:t>
            </a:r>
            <a:r>
              <a:rPr sz="3600" dirty="0">
                <a:latin typeface="Century Gothic"/>
                <a:cs typeface="Century Gothic"/>
              </a:rPr>
              <a:t>o”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5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dirty="0">
                <a:latin typeface="Century Gothic"/>
                <a:cs typeface="Century Gothic"/>
              </a:rPr>
              <a:t>“</a:t>
            </a:r>
            <a:r>
              <a:rPr sz="3600" spc="-5" dirty="0">
                <a:latin typeface="Century Gothic"/>
                <a:cs typeface="Century Gothic"/>
              </a:rPr>
              <a:t>O</a:t>
            </a:r>
            <a:r>
              <a:rPr sz="3600" dirty="0">
                <a:latin typeface="Century Gothic"/>
                <a:cs typeface="Century Gothic"/>
              </a:rPr>
              <a:t>w”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5900">
              <a:latin typeface="Times New Roman"/>
              <a:cs typeface="Times New Roman"/>
            </a:endParaRPr>
          </a:p>
          <a:p>
            <a:pPr marL="102870" algn="ctr">
              <a:lnSpc>
                <a:spcPct val="100000"/>
              </a:lnSpc>
            </a:pPr>
            <a:r>
              <a:rPr sz="3600" dirty="0">
                <a:latin typeface="Century Gothic"/>
                <a:cs typeface="Century Gothic"/>
              </a:rPr>
              <a:t>“</a:t>
            </a:r>
            <a:r>
              <a:rPr sz="3600" spc="-5" dirty="0">
                <a:latin typeface="Century Gothic"/>
                <a:cs typeface="Century Gothic"/>
              </a:rPr>
              <a:t>O</a:t>
            </a:r>
            <a:r>
              <a:rPr sz="3600" dirty="0">
                <a:latin typeface="Century Gothic"/>
                <a:cs typeface="Century Gothic"/>
              </a:rPr>
              <a:t>u”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2166" y="2896985"/>
            <a:ext cx="4530435" cy="1221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32166" y="4218709"/>
            <a:ext cx="4530435" cy="1221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2166" y="5519651"/>
            <a:ext cx="4530435" cy="1221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948669"/>
            <a:ext cx="1687936" cy="1404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302" y="3680715"/>
            <a:ext cx="1315769" cy="11534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302" y="5094236"/>
            <a:ext cx="1821459" cy="1548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65575" y="253980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7622" y="418322"/>
            <a:ext cx="1757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Review!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7715" y="1004198"/>
            <a:ext cx="5716270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738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26745" algn="l"/>
                <a:tab pos="628015" algn="l"/>
              </a:tabLst>
            </a:pPr>
            <a:r>
              <a:rPr sz="2800" spc="-5" dirty="0">
                <a:latin typeface="Century Gothic"/>
                <a:cs typeface="Century Gothic"/>
              </a:rPr>
              <a:t>“Ow”, “Oo”, and “Ou”</a:t>
            </a:r>
            <a:r>
              <a:rPr sz="2800" spc="-20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words</a:t>
            </a:r>
            <a:endParaRPr lang="en-CA" sz="2800" dirty="0">
              <a:latin typeface="Century Gothic"/>
              <a:cs typeface="Century Gothic"/>
            </a:endParaRPr>
          </a:p>
          <a:p>
            <a:pPr marL="62738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26745" algn="l"/>
                <a:tab pos="628015" algn="l"/>
              </a:tabLst>
            </a:pPr>
            <a:r>
              <a:rPr sz="2800" spc="-5" dirty="0">
                <a:latin typeface="Century Gothic"/>
                <a:cs typeface="Century Gothic"/>
              </a:rPr>
              <a:t>Describing </a:t>
            </a:r>
            <a:r>
              <a:rPr sz="2800" dirty="0">
                <a:latin typeface="Century Gothic"/>
                <a:cs typeface="Century Gothic"/>
              </a:rPr>
              <a:t>a</a:t>
            </a:r>
            <a:r>
              <a:rPr sz="2800" spc="-5" dirty="0">
                <a:latin typeface="Century Gothic"/>
                <a:cs typeface="Century Gothic"/>
              </a:rPr>
              <a:t> photo</a:t>
            </a:r>
            <a:endParaRPr lang="en-CA" sz="2800" dirty="0">
              <a:latin typeface="Century Gothic"/>
              <a:cs typeface="Century Gothic"/>
            </a:endParaRPr>
          </a:p>
          <a:p>
            <a:pPr marL="62738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26745" algn="l"/>
                <a:tab pos="628015" algn="l"/>
              </a:tabLst>
            </a:pPr>
            <a:r>
              <a:rPr sz="2800" spc="-5" dirty="0">
                <a:latin typeface="Century Gothic"/>
                <a:cs typeface="Century Gothic"/>
              </a:rPr>
              <a:t>Comparative and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Superlative</a:t>
            </a:r>
            <a:endParaRPr lang="en-CA" sz="2800" dirty="0">
              <a:latin typeface="Century Gothic"/>
              <a:cs typeface="Century Gothic"/>
            </a:endParaRPr>
          </a:p>
          <a:p>
            <a:pPr marL="627380" indent="-571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26745" algn="l"/>
                <a:tab pos="628015" algn="l"/>
              </a:tabLst>
            </a:pPr>
            <a:r>
              <a:rPr sz="2800" spc="-5" dirty="0">
                <a:latin typeface="Century Gothic"/>
                <a:cs typeface="Century Gothic"/>
              </a:rPr>
              <a:t>Shall </a:t>
            </a:r>
            <a:r>
              <a:rPr sz="2800" dirty="0">
                <a:latin typeface="Century Gothic"/>
                <a:cs typeface="Century Gothic"/>
              </a:rPr>
              <a:t>we, </a:t>
            </a:r>
            <a:r>
              <a:rPr sz="2800" spc="-5" dirty="0">
                <a:latin typeface="Century Gothic"/>
                <a:cs typeface="Century Gothic"/>
              </a:rPr>
              <a:t>and </a:t>
            </a:r>
            <a:r>
              <a:rPr sz="2800" dirty="0">
                <a:latin typeface="Century Gothic"/>
                <a:cs typeface="Century Gothic"/>
              </a:rPr>
              <a:t>how</a:t>
            </a:r>
            <a:r>
              <a:rPr sz="2800" spc="-3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about…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0778" y="3200087"/>
            <a:ext cx="5630331" cy="3545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0921" y="1391088"/>
            <a:ext cx="3563076" cy="2811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664" y="2895511"/>
            <a:ext cx="1157019" cy="384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6560" y="2987610"/>
            <a:ext cx="2341278" cy="3753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960" y="447677"/>
            <a:ext cx="5919470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37845" marR="5080" indent="-525780">
              <a:lnSpc>
                <a:spcPts val="5200"/>
              </a:lnSpc>
              <a:spcBef>
                <a:spcPts val="340"/>
              </a:spcBef>
              <a:tabLst>
                <a:tab pos="3352800" algn="l"/>
              </a:tabLst>
            </a:pPr>
            <a:r>
              <a:rPr sz="4400" spc="-10" dirty="0"/>
              <a:t>Great</a:t>
            </a:r>
            <a:r>
              <a:rPr sz="4400" spc="5" dirty="0"/>
              <a:t> </a:t>
            </a:r>
            <a:r>
              <a:rPr sz="4400" dirty="0"/>
              <a:t>work!	</a:t>
            </a:r>
            <a:r>
              <a:rPr sz="4400" spc="-5" dirty="0"/>
              <a:t>Let’s</a:t>
            </a:r>
            <a:r>
              <a:rPr sz="4400" spc="-75" dirty="0"/>
              <a:t> </a:t>
            </a:r>
            <a:r>
              <a:rPr sz="4400" spc="-5" dirty="0"/>
              <a:t>play  </a:t>
            </a:r>
            <a:r>
              <a:rPr sz="4400" dirty="0"/>
              <a:t>a </a:t>
            </a:r>
            <a:r>
              <a:rPr sz="4400" spc="-5" dirty="0"/>
              <a:t>guessing</a:t>
            </a:r>
            <a:r>
              <a:rPr sz="4400" spc="-25" dirty="0"/>
              <a:t> </a:t>
            </a:r>
            <a:r>
              <a:rPr sz="4400" spc="-5" dirty="0"/>
              <a:t>game!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080627" y="2435854"/>
            <a:ext cx="5549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What word am </a:t>
            </a:r>
            <a:r>
              <a:rPr sz="3200" dirty="0">
                <a:latin typeface="Century Gothic"/>
                <a:cs typeface="Century Gothic"/>
              </a:rPr>
              <a:t>I thinking</a:t>
            </a:r>
            <a:r>
              <a:rPr sz="3200" spc="-7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of?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027" y="4291754"/>
            <a:ext cx="4585335" cy="14782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59"/>
              </a:spcBef>
            </a:pPr>
            <a:r>
              <a:rPr sz="3200" dirty="0">
                <a:latin typeface="Century Gothic"/>
                <a:cs typeface="Century Gothic"/>
              </a:rPr>
              <a:t>This is </a:t>
            </a:r>
            <a:r>
              <a:rPr sz="3200" spc="-5" dirty="0">
                <a:latin typeface="Century Gothic"/>
                <a:cs typeface="Century Gothic"/>
              </a:rPr>
              <a:t>something </a:t>
            </a:r>
            <a:r>
              <a:rPr sz="3200" dirty="0">
                <a:latin typeface="Century Gothic"/>
                <a:cs typeface="Century Gothic"/>
              </a:rPr>
              <a:t>I do</a:t>
            </a:r>
            <a:r>
              <a:rPr sz="3200" spc="-55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to  the </a:t>
            </a:r>
            <a:r>
              <a:rPr sz="3200" spc="-5" dirty="0">
                <a:latin typeface="Century Gothic"/>
                <a:cs typeface="Century Gothic"/>
              </a:rPr>
              <a:t>grass </a:t>
            </a:r>
            <a:r>
              <a:rPr sz="3200" dirty="0">
                <a:latin typeface="Century Gothic"/>
                <a:cs typeface="Century Gothic"/>
              </a:rPr>
              <a:t>on my </a:t>
            </a:r>
            <a:r>
              <a:rPr sz="3200" spc="-5" dirty="0">
                <a:latin typeface="Century Gothic"/>
                <a:cs typeface="Century Gothic"/>
              </a:rPr>
              <a:t>lawn  when it is </a:t>
            </a:r>
            <a:r>
              <a:rPr sz="3200" dirty="0">
                <a:latin typeface="Century Gothic"/>
                <a:cs typeface="Century Gothic"/>
              </a:rPr>
              <a:t>getting</a:t>
            </a:r>
            <a:r>
              <a:rPr sz="3200" spc="-60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long.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8866" y="2962393"/>
            <a:ext cx="2341279" cy="3753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3586" y="381015"/>
            <a:ext cx="45186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Let’s </a:t>
            </a:r>
            <a:r>
              <a:rPr sz="4400" spc="-5" dirty="0"/>
              <a:t>do it</a:t>
            </a:r>
            <a:r>
              <a:rPr sz="4400" spc="-95" dirty="0"/>
              <a:t> </a:t>
            </a:r>
            <a:r>
              <a:rPr sz="4400" spc="-5" dirty="0"/>
              <a:t>again!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4317" y="1687965"/>
            <a:ext cx="6361430" cy="350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3594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What word am </a:t>
            </a:r>
            <a:r>
              <a:rPr sz="3200" dirty="0">
                <a:latin typeface="Century Gothic"/>
                <a:cs typeface="Century Gothic"/>
              </a:rPr>
              <a:t>I thinking</a:t>
            </a:r>
            <a:r>
              <a:rPr sz="3200" spc="-7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of?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12065" marR="1099185" indent="-635" algn="ctr">
              <a:lnSpc>
                <a:spcPct val="99800"/>
              </a:lnSpc>
            </a:pPr>
            <a:r>
              <a:rPr sz="3200" dirty="0">
                <a:latin typeface="Century Gothic"/>
                <a:cs typeface="Century Gothic"/>
              </a:rPr>
              <a:t>This is </a:t>
            </a:r>
            <a:r>
              <a:rPr sz="3200" spc="-5" dirty="0">
                <a:latin typeface="Century Gothic"/>
                <a:cs typeface="Century Gothic"/>
              </a:rPr>
              <a:t>something large,  </a:t>
            </a:r>
            <a:r>
              <a:rPr sz="3200" dirty="0">
                <a:latin typeface="Century Gothic"/>
                <a:cs typeface="Century Gothic"/>
              </a:rPr>
              <a:t>white </a:t>
            </a:r>
            <a:r>
              <a:rPr sz="3200" spc="-5" dirty="0">
                <a:latin typeface="Century Gothic"/>
                <a:cs typeface="Century Gothic"/>
              </a:rPr>
              <a:t>and fluffy </a:t>
            </a:r>
            <a:r>
              <a:rPr sz="3200" dirty="0">
                <a:latin typeface="Century Gothic"/>
                <a:cs typeface="Century Gothic"/>
              </a:rPr>
              <a:t>in the sky.</a:t>
            </a:r>
            <a:r>
              <a:rPr sz="3200" spc="-5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I  </a:t>
            </a:r>
            <a:r>
              <a:rPr sz="3200" spc="-5" dirty="0">
                <a:latin typeface="Century Gothic"/>
                <a:cs typeface="Century Gothic"/>
              </a:rPr>
              <a:t>watch </a:t>
            </a:r>
            <a:r>
              <a:rPr sz="3200" dirty="0">
                <a:latin typeface="Century Gothic"/>
                <a:cs typeface="Century Gothic"/>
              </a:rPr>
              <a:t>these when I </a:t>
            </a:r>
            <a:r>
              <a:rPr sz="3200" spc="-5" dirty="0">
                <a:latin typeface="Century Gothic"/>
                <a:cs typeface="Century Gothic"/>
              </a:rPr>
              <a:t>play  </a:t>
            </a:r>
            <a:r>
              <a:rPr sz="3200" dirty="0">
                <a:latin typeface="Century Gothic"/>
                <a:cs typeface="Century Gothic"/>
              </a:rPr>
              <a:t>outside.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8866" y="2962393"/>
            <a:ext cx="2341279" cy="3753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5182" y="381015"/>
            <a:ext cx="4297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One </a:t>
            </a:r>
            <a:r>
              <a:rPr sz="4400" spc="-10" dirty="0"/>
              <a:t>more</a:t>
            </a:r>
            <a:r>
              <a:rPr sz="4400" spc="-50" dirty="0"/>
              <a:t> </a:t>
            </a:r>
            <a:r>
              <a:rPr sz="4400" spc="-5" dirty="0"/>
              <a:t>time!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90472" y="1687965"/>
            <a:ext cx="6165215" cy="448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73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entury Gothic"/>
                <a:cs typeface="Century Gothic"/>
              </a:rPr>
              <a:t>What word am </a:t>
            </a:r>
            <a:r>
              <a:rPr sz="3200" dirty="0">
                <a:latin typeface="Century Gothic"/>
                <a:cs typeface="Century Gothic"/>
              </a:rPr>
              <a:t>I thinking</a:t>
            </a:r>
            <a:r>
              <a:rPr sz="3200" spc="-7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of?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1295400" indent="-635" algn="ctr">
              <a:lnSpc>
                <a:spcPct val="100000"/>
              </a:lnSpc>
            </a:pPr>
            <a:r>
              <a:rPr sz="3200" dirty="0">
                <a:latin typeface="Century Gothic"/>
                <a:cs typeface="Century Gothic"/>
              </a:rPr>
              <a:t>This is </a:t>
            </a:r>
            <a:r>
              <a:rPr sz="3200" spc="-5" dirty="0">
                <a:latin typeface="Century Gothic"/>
                <a:cs typeface="Century Gothic"/>
              </a:rPr>
              <a:t>something </a:t>
            </a:r>
            <a:r>
              <a:rPr sz="3200" dirty="0">
                <a:latin typeface="Century Gothic"/>
                <a:cs typeface="Century Gothic"/>
              </a:rPr>
              <a:t>on the  </a:t>
            </a:r>
            <a:r>
              <a:rPr sz="3200" spc="-5" dirty="0">
                <a:latin typeface="Century Gothic"/>
                <a:cs typeface="Century Gothic"/>
              </a:rPr>
              <a:t>earth that </a:t>
            </a:r>
            <a:r>
              <a:rPr sz="3200" dirty="0">
                <a:latin typeface="Century Gothic"/>
                <a:cs typeface="Century Gothic"/>
              </a:rPr>
              <a:t>is </a:t>
            </a:r>
            <a:r>
              <a:rPr sz="3200" spc="-5" dirty="0">
                <a:latin typeface="Century Gothic"/>
                <a:cs typeface="Century Gothic"/>
              </a:rPr>
              <a:t>tall. </a:t>
            </a:r>
            <a:r>
              <a:rPr sz="3200" spc="-95" dirty="0">
                <a:latin typeface="Century Gothic"/>
                <a:cs typeface="Century Gothic"/>
              </a:rPr>
              <a:t>You </a:t>
            </a:r>
            <a:r>
              <a:rPr sz="3200" dirty="0">
                <a:latin typeface="Century Gothic"/>
                <a:cs typeface="Century Gothic"/>
              </a:rPr>
              <a:t>can  climb it, </a:t>
            </a:r>
            <a:r>
              <a:rPr sz="3200" spc="-5" dirty="0">
                <a:latin typeface="Century Gothic"/>
                <a:cs typeface="Century Gothic"/>
              </a:rPr>
              <a:t>and </a:t>
            </a:r>
            <a:r>
              <a:rPr sz="3200" dirty="0">
                <a:latin typeface="Century Gothic"/>
                <a:cs typeface="Century Gothic"/>
              </a:rPr>
              <a:t>the higher  </a:t>
            </a:r>
            <a:r>
              <a:rPr sz="3200" spc="-5" dirty="0">
                <a:latin typeface="Century Gothic"/>
                <a:cs typeface="Century Gothic"/>
              </a:rPr>
              <a:t>you </a:t>
            </a:r>
            <a:r>
              <a:rPr sz="3200" dirty="0">
                <a:latin typeface="Century Gothic"/>
                <a:cs typeface="Century Gothic"/>
              </a:rPr>
              <a:t>climb the </a:t>
            </a:r>
            <a:r>
              <a:rPr sz="3200" spc="-5" dirty="0">
                <a:latin typeface="Century Gothic"/>
                <a:cs typeface="Century Gothic"/>
              </a:rPr>
              <a:t>colder </a:t>
            </a:r>
            <a:r>
              <a:rPr sz="3200" dirty="0">
                <a:latin typeface="Century Gothic"/>
                <a:cs typeface="Century Gothic"/>
              </a:rPr>
              <a:t>it  gets. It is </a:t>
            </a:r>
            <a:r>
              <a:rPr sz="3200" spc="-10" dirty="0">
                <a:latin typeface="Century Gothic"/>
                <a:cs typeface="Century Gothic"/>
              </a:rPr>
              <a:t>hard </a:t>
            </a:r>
            <a:r>
              <a:rPr sz="3200" dirty="0">
                <a:latin typeface="Century Gothic"/>
                <a:cs typeface="Century Gothic"/>
              </a:rPr>
              <a:t>work to  climb.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9099" y="3619376"/>
            <a:ext cx="1978991" cy="1734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6817" y="447677"/>
            <a:ext cx="4949190" cy="13563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07770" marR="5080" indent="-1195705">
              <a:lnSpc>
                <a:spcPts val="5200"/>
              </a:lnSpc>
              <a:spcBef>
                <a:spcPts val="340"/>
              </a:spcBef>
              <a:tabLst>
                <a:tab pos="2752725" algn="l"/>
              </a:tabLst>
            </a:pPr>
            <a:r>
              <a:rPr sz="4400" spc="-5" dirty="0"/>
              <a:t>Nice</a:t>
            </a:r>
            <a:r>
              <a:rPr sz="4400" spc="0" dirty="0"/>
              <a:t> </a:t>
            </a:r>
            <a:r>
              <a:rPr sz="4400" spc="-5" dirty="0"/>
              <a:t>Job!	Now </a:t>
            </a:r>
            <a:r>
              <a:rPr sz="4400" dirty="0"/>
              <a:t>it</a:t>
            </a:r>
            <a:r>
              <a:rPr sz="4400" spc="-85" dirty="0"/>
              <a:t> </a:t>
            </a:r>
            <a:r>
              <a:rPr sz="4400" dirty="0"/>
              <a:t>is  </a:t>
            </a:r>
            <a:r>
              <a:rPr sz="4400" spc="-5" dirty="0"/>
              <a:t>your</a:t>
            </a:r>
            <a:r>
              <a:rPr sz="4400" spc="-10" dirty="0"/>
              <a:t> </a:t>
            </a:r>
            <a:r>
              <a:rPr sz="4400" spc="10" dirty="0"/>
              <a:t>turn.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53" y="1995239"/>
            <a:ext cx="757809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700"/>
              </a:lnSpc>
              <a:spcBef>
                <a:spcPts val="110"/>
              </a:spcBef>
            </a:pPr>
            <a:r>
              <a:rPr sz="2800" dirty="0">
                <a:latin typeface="Century Gothic"/>
                <a:cs typeface="Century Gothic"/>
              </a:rPr>
              <a:t>Pick a </a:t>
            </a:r>
            <a:r>
              <a:rPr sz="2800" spc="-5" dirty="0">
                <a:latin typeface="Century Gothic"/>
                <a:cs typeface="Century Gothic"/>
              </a:rPr>
              <a:t>photo and describe </a:t>
            </a:r>
            <a:r>
              <a:rPr sz="2800" dirty="0">
                <a:latin typeface="Century Gothic"/>
                <a:cs typeface="Century Gothic"/>
              </a:rPr>
              <a:t>the item or  </a:t>
            </a:r>
            <a:r>
              <a:rPr sz="2800" spc="-5" dirty="0">
                <a:latin typeface="Century Gothic"/>
                <a:cs typeface="Century Gothic"/>
              </a:rPr>
              <a:t>activity that would keep us </a:t>
            </a:r>
            <a:r>
              <a:rPr sz="2800" dirty="0">
                <a:latin typeface="Century Gothic"/>
                <a:cs typeface="Century Gothic"/>
              </a:rPr>
              <a:t>in </a:t>
            </a:r>
            <a:r>
              <a:rPr sz="2800" spc="-5" dirty="0">
                <a:latin typeface="Century Gothic"/>
                <a:cs typeface="Century Gothic"/>
              </a:rPr>
              <a:t>shape. </a:t>
            </a:r>
            <a:r>
              <a:rPr sz="2800" spc="-70" dirty="0">
                <a:latin typeface="Century Gothic"/>
                <a:cs typeface="Century Gothic"/>
              </a:rPr>
              <a:t>We </a:t>
            </a:r>
            <a:r>
              <a:rPr sz="2800" dirty="0">
                <a:latin typeface="Century Gothic"/>
                <a:cs typeface="Century Gothic"/>
              </a:rPr>
              <a:t>will  guess the </a:t>
            </a:r>
            <a:r>
              <a:rPr sz="2800" spc="-5" dirty="0">
                <a:latin typeface="Century Gothic"/>
                <a:cs typeface="Century Gothic"/>
              </a:rPr>
              <a:t>“Ow”, “Oo”, </a:t>
            </a:r>
            <a:r>
              <a:rPr sz="2800" dirty="0">
                <a:latin typeface="Century Gothic"/>
                <a:cs typeface="Century Gothic"/>
              </a:rPr>
              <a:t>or </a:t>
            </a:r>
            <a:r>
              <a:rPr sz="2800" spc="-5" dirty="0">
                <a:latin typeface="Century Gothic"/>
                <a:cs typeface="Century Gothic"/>
              </a:rPr>
              <a:t>“Ou”</a:t>
            </a:r>
            <a:r>
              <a:rPr sz="2800" spc="-15" dirty="0">
                <a:latin typeface="Century Gothic"/>
                <a:cs typeface="Century Gothic"/>
              </a:rPr>
              <a:t> </a:t>
            </a:r>
            <a:r>
              <a:rPr sz="2800" spc="-10" dirty="0">
                <a:latin typeface="Century Gothic"/>
                <a:cs typeface="Century Gothic"/>
              </a:rPr>
              <a:t>word.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53243" y="5037866"/>
            <a:ext cx="2257883" cy="1699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58102" y="3385168"/>
            <a:ext cx="2287677" cy="1683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568035"/>
            <a:ext cx="1797944" cy="2289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8102" y="4962860"/>
            <a:ext cx="1895139" cy="1895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9132" y="3385168"/>
            <a:ext cx="3075908" cy="1399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7820" y="5354432"/>
            <a:ext cx="1811957" cy="1383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373" y="3385167"/>
            <a:ext cx="1753069" cy="924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37" y="33733"/>
            <a:ext cx="6252210" cy="21240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33655">
              <a:lnSpc>
                <a:spcPts val="5500"/>
              </a:lnSpc>
              <a:spcBef>
                <a:spcPts val="300"/>
              </a:spcBef>
              <a:tabLst>
                <a:tab pos="3528060" algn="l"/>
              </a:tabLst>
            </a:pPr>
            <a:r>
              <a:rPr sz="4600" spc="-10" dirty="0"/>
              <a:t>Great</a:t>
            </a:r>
            <a:r>
              <a:rPr sz="4600" spc="5" dirty="0"/>
              <a:t> </a:t>
            </a:r>
            <a:r>
              <a:rPr sz="4600" dirty="0"/>
              <a:t>work.	</a:t>
            </a:r>
            <a:r>
              <a:rPr sz="4600" spc="-140" dirty="0"/>
              <a:t>You </a:t>
            </a:r>
            <a:r>
              <a:rPr sz="4600" spc="-5" dirty="0"/>
              <a:t>know  your “Oo”, “Ow”,</a:t>
            </a:r>
            <a:r>
              <a:rPr sz="4600" spc="-50" dirty="0"/>
              <a:t> </a:t>
            </a:r>
            <a:r>
              <a:rPr sz="4600" spc="-5" dirty="0"/>
              <a:t>and</a:t>
            </a:r>
            <a:endParaRPr sz="4600"/>
          </a:p>
          <a:p>
            <a:pPr marL="2798445">
              <a:lnSpc>
                <a:spcPts val="5320"/>
              </a:lnSpc>
            </a:pPr>
            <a:r>
              <a:rPr sz="4600" spc="-5" dirty="0"/>
              <a:t>“Ou”</a:t>
            </a:r>
            <a:r>
              <a:rPr sz="4600" spc="-80" dirty="0"/>
              <a:t> </a:t>
            </a:r>
            <a:r>
              <a:rPr sz="4600" spc="-10" dirty="0"/>
              <a:t>words!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8710" y="3657600"/>
            <a:ext cx="3568698" cy="314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065" y="2377441"/>
            <a:ext cx="3732414" cy="2763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4761" y="3045044"/>
            <a:ext cx="2327275" cy="11125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-635" algn="ctr">
              <a:lnSpc>
                <a:spcPct val="98800"/>
              </a:lnSpc>
              <a:spcBef>
                <a:spcPts val="125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Now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write your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own  sentence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using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an 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“Oo”, “Ow”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“Ou”  word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choice!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411" y="206105"/>
            <a:ext cx="6986270" cy="14249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000885" marR="5080" indent="-1988820">
              <a:lnSpc>
                <a:spcPts val="5500"/>
              </a:lnSpc>
              <a:spcBef>
                <a:spcPts val="300"/>
              </a:spcBef>
            </a:pPr>
            <a:r>
              <a:rPr sz="4600" dirty="0"/>
              <a:t>Let’s now </a:t>
            </a:r>
            <a:r>
              <a:rPr sz="4600" spc="-10" dirty="0"/>
              <a:t>review</a:t>
            </a:r>
            <a:r>
              <a:rPr sz="4600" u="heavy" spc="-80" dirty="0">
                <a:uFill>
                  <a:solidFill>
                    <a:srgbClr val="AB1500"/>
                  </a:solidFill>
                </a:uFill>
              </a:rPr>
              <a:t> </a:t>
            </a:r>
            <a:r>
              <a:rPr sz="4600" u="heavy" spc="-5" dirty="0">
                <a:uFill>
                  <a:solidFill>
                    <a:srgbClr val="AB1500"/>
                  </a:solidFill>
                </a:uFill>
              </a:rPr>
              <a:t>present </a:t>
            </a:r>
            <a:r>
              <a:rPr sz="4600" spc="-5" dirty="0"/>
              <a:t> </a:t>
            </a:r>
            <a:r>
              <a:rPr sz="4600" u="heavy" spc="-5" dirty="0">
                <a:uFill>
                  <a:solidFill>
                    <a:srgbClr val="AB1500"/>
                  </a:solidFill>
                </a:uFill>
              </a:rPr>
              <a:t>continuous</a:t>
            </a:r>
            <a:r>
              <a:rPr sz="4600" u="heavy" spc="-45" dirty="0">
                <a:uFill>
                  <a:solidFill>
                    <a:srgbClr val="AB1500"/>
                  </a:solidFill>
                </a:uFill>
              </a:rPr>
              <a:t> </a:t>
            </a:r>
            <a:r>
              <a:rPr sz="4600" u="heavy" spc="-5" dirty="0">
                <a:uFill>
                  <a:solidFill>
                    <a:srgbClr val="AB1500"/>
                  </a:solidFill>
                </a:uFill>
              </a:rPr>
              <a:t>tense.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113281" y="1926940"/>
            <a:ext cx="19977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A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m/Is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/A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r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950" y="2647245"/>
            <a:ext cx="7115714" cy="2672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1886" y="6002018"/>
            <a:ext cx="6900545" cy="56642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268855" marR="5080" indent="-2256790">
              <a:lnSpc>
                <a:spcPts val="2100"/>
              </a:lnSpc>
              <a:spcBef>
                <a:spcPts val="220"/>
              </a:spcBef>
            </a:pPr>
            <a:r>
              <a:rPr sz="1800" spc="-5" dirty="0">
                <a:latin typeface="Century Gothic"/>
                <a:cs typeface="Century Gothic"/>
              </a:rPr>
              <a:t>What are </a:t>
            </a:r>
            <a:r>
              <a:rPr sz="1800" dirty="0">
                <a:latin typeface="Century Gothic"/>
                <a:cs typeface="Century Gothic"/>
              </a:rPr>
              <a:t>the </a:t>
            </a:r>
            <a:r>
              <a:rPr sz="1800" spc="-5" dirty="0">
                <a:latin typeface="Century Gothic"/>
                <a:cs typeface="Century Gothic"/>
              </a:rPr>
              <a:t>children </a:t>
            </a:r>
            <a:r>
              <a:rPr sz="1800" dirty="0">
                <a:latin typeface="Century Gothic"/>
                <a:cs typeface="Century Gothic"/>
              </a:rPr>
              <a:t>in the </a:t>
            </a:r>
            <a:r>
              <a:rPr sz="1800" spc="-5" dirty="0">
                <a:latin typeface="Century Gothic"/>
                <a:cs typeface="Century Gothic"/>
              </a:rPr>
              <a:t>picture </a:t>
            </a:r>
            <a:r>
              <a:rPr sz="1800" dirty="0">
                <a:latin typeface="Century Gothic"/>
                <a:cs typeface="Century Gothic"/>
              </a:rPr>
              <a:t>doing? </a:t>
            </a:r>
            <a:r>
              <a:rPr sz="1800" spc="-5" dirty="0">
                <a:latin typeface="Century Gothic"/>
                <a:cs typeface="Century Gothic"/>
              </a:rPr>
              <a:t>Describe using </a:t>
            </a:r>
            <a:r>
              <a:rPr sz="1800" dirty="0">
                <a:latin typeface="Century Gothic"/>
                <a:cs typeface="Century Gothic"/>
              </a:rPr>
              <a:t>the  </a:t>
            </a:r>
            <a:r>
              <a:rPr sz="1800" spc="-5" dirty="0">
                <a:latin typeface="Century Gothic"/>
                <a:cs typeface="Century Gothic"/>
              </a:rPr>
              <a:t>words </a:t>
            </a:r>
            <a:r>
              <a:rPr sz="1800" dirty="0">
                <a:latin typeface="Century Gothic"/>
                <a:cs typeface="Century Gothic"/>
              </a:rPr>
              <a:t>am, is and</a:t>
            </a:r>
            <a:r>
              <a:rPr sz="1800" spc="-1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are.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0666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3134" y="1861191"/>
            <a:ext cx="2269065" cy="1045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0062"/>
            <a:ext cx="7155180" cy="14249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300"/>
              </a:spcBef>
            </a:pPr>
            <a:r>
              <a:rPr sz="4600" dirty="0"/>
              <a:t>Fill in the </a:t>
            </a:r>
            <a:r>
              <a:rPr sz="4600" spc="-5" dirty="0"/>
              <a:t>blanks </a:t>
            </a:r>
            <a:r>
              <a:rPr sz="4600" dirty="0"/>
              <a:t>to</a:t>
            </a:r>
            <a:r>
              <a:rPr sz="4600" spc="-75" dirty="0"/>
              <a:t> </a:t>
            </a:r>
            <a:r>
              <a:rPr sz="4600" spc="-5" dirty="0"/>
              <a:t>create  </a:t>
            </a:r>
            <a:r>
              <a:rPr sz="4600" dirty="0"/>
              <a:t>a </a:t>
            </a:r>
            <a:r>
              <a:rPr sz="4600" spc="-5" dirty="0"/>
              <a:t>correct</a:t>
            </a:r>
            <a:r>
              <a:rPr sz="4600" spc="-20" dirty="0"/>
              <a:t> </a:t>
            </a:r>
            <a:r>
              <a:rPr sz="4600" spc="-5" dirty="0"/>
              <a:t>sentence.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7222417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5172" y="1942228"/>
            <a:ext cx="5676381" cy="2132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4772" y="4380017"/>
            <a:ext cx="4804410" cy="21980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612265" algn="l"/>
              </a:tabLst>
            </a:pPr>
            <a:r>
              <a:rPr sz="2800" spc="-5" dirty="0" err="1">
                <a:latin typeface="Century Gothic"/>
                <a:cs typeface="Century Gothic"/>
              </a:rPr>
              <a:t>Sh</a:t>
            </a:r>
            <a:r>
              <a:rPr lang="en-CA" sz="2800" spc="-5" dirty="0">
                <a:latin typeface="Century Gothic"/>
                <a:cs typeface="Century Gothic"/>
              </a:rPr>
              <a:t>e _____ </a:t>
            </a:r>
            <a:r>
              <a:rPr sz="2800" spc="-5" dirty="0">
                <a:latin typeface="Century Gothic"/>
                <a:cs typeface="Century Gothic"/>
              </a:rPr>
              <a:t>playing </a:t>
            </a:r>
            <a:r>
              <a:rPr sz="2800" dirty="0">
                <a:latin typeface="Century Gothic"/>
                <a:cs typeface="Century Gothic"/>
              </a:rPr>
              <a:t>tennis.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955164" algn="l"/>
              </a:tabLst>
            </a:pPr>
            <a:r>
              <a:rPr sz="2800" dirty="0">
                <a:latin typeface="Century Gothic"/>
                <a:cs typeface="Century Gothic"/>
              </a:rPr>
              <a:t>The</a:t>
            </a:r>
            <a:r>
              <a:rPr lang="en-CA" sz="2800" dirty="0">
                <a:latin typeface="Century Gothic"/>
                <a:cs typeface="Century Gothic"/>
              </a:rPr>
              <a:t>y ______ </a:t>
            </a:r>
            <a:r>
              <a:rPr sz="2800" spc="-5" dirty="0">
                <a:latin typeface="Century Gothic"/>
                <a:cs typeface="Century Gothic"/>
              </a:rPr>
              <a:t>playing outside.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816735" algn="l"/>
              </a:tabLst>
            </a:pPr>
            <a:r>
              <a:rPr sz="2800" spc="-5" dirty="0">
                <a:latin typeface="Century Gothic"/>
                <a:cs typeface="Century Gothic"/>
              </a:rPr>
              <a:t>H</a:t>
            </a:r>
            <a:r>
              <a:rPr lang="en-CA" sz="2800" spc="-5" dirty="0">
                <a:latin typeface="Century Gothic"/>
                <a:cs typeface="Century Gothic"/>
              </a:rPr>
              <a:t>e _______ </a:t>
            </a:r>
            <a:r>
              <a:rPr sz="2800" dirty="0">
                <a:latin typeface="Century Gothic"/>
                <a:cs typeface="Century Gothic"/>
              </a:rPr>
              <a:t>riding a</a:t>
            </a:r>
            <a:r>
              <a:rPr sz="2800" spc="-1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bike.</a:t>
            </a:r>
            <a:endParaRPr sz="2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0DF6A692-4D03-4F67-B8F8-971EC573E0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8"/>
  <p:tag name="ISPRING_PRESENTATION_TITLE" val="ESLAO-6-8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521</Words>
  <Application>Microsoft Office PowerPoint</Application>
  <PresentationFormat>On-screen Show (4:3)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We learned about the  sounds “Oo”, “Ow”, and</vt:lpstr>
      <vt:lpstr>Great work! Let’s play  a guessing game!</vt:lpstr>
      <vt:lpstr>Let’s do it again!</vt:lpstr>
      <vt:lpstr>One more time!</vt:lpstr>
      <vt:lpstr>Nice Job! Now it is  your turn.</vt:lpstr>
      <vt:lpstr>Great work. You know  your “Oo”, “Ow”, and “Ou” words!</vt:lpstr>
      <vt:lpstr>Let’s now review present  continuous tense.</vt:lpstr>
      <vt:lpstr>Fill in the blanks to create  a correct sentence.</vt:lpstr>
      <vt:lpstr>PowerPoint Presentation</vt:lpstr>
      <vt:lpstr>Let’s do it again. What is  happening in this photo?</vt:lpstr>
      <vt:lpstr>Review: Use the adjective  “fast” to describe these boys.</vt:lpstr>
      <vt:lpstr>Let’s try one more time.  Describe these using the  word “healthy”</vt:lpstr>
      <vt:lpstr>Try it yourself using the word  “tall”.</vt:lpstr>
      <vt:lpstr>PowerPoint Presentation</vt:lpstr>
      <vt:lpstr>“Shall we” and “how about”  can both be used when you  are making a suggestion.</vt:lpstr>
      <vt:lpstr>Write your own sentence  using “shall we”.</vt:lpstr>
      <vt:lpstr>Great! Now, answer the  question you just asked  using “how about…”</vt:lpstr>
      <vt:lpstr>PowerPoint Presentation</vt:lpstr>
      <vt:lpstr>Review!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ESLAO-6-8-Slides-Student</dc:title>
  <cp:lastModifiedBy>Lakshmi Priya</cp:lastModifiedBy>
  <cp:revision>3</cp:revision>
  <dcterms:created xsi:type="dcterms:W3CDTF">2018-06-26T15:40:05Z</dcterms:created>
  <dcterms:modified xsi:type="dcterms:W3CDTF">2018-06-26T15:43:24Z</dcterms:modified>
</cp:coreProperties>
</file>