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63" r:id="rId4"/>
    <p:sldId id="293" r:id="rId5"/>
    <p:sldId id="294" r:id="rId6"/>
    <p:sldId id="295" r:id="rId7"/>
    <p:sldId id="296" r:id="rId8"/>
    <p:sldId id="298" r:id="rId9"/>
    <p:sldId id="299" r:id="rId10"/>
    <p:sldId id="259" r:id="rId11"/>
    <p:sldId id="260" r:id="rId12"/>
    <p:sldId id="297" r:id="rId13"/>
    <p:sldId id="266" r:id="rId14"/>
    <p:sldId id="261" r:id="rId15"/>
    <p:sldId id="265" r:id="rId16"/>
    <p:sldId id="267" r:id="rId17"/>
    <p:sldId id="291" r:id="rId18"/>
    <p:sldId id="270" r:id="rId19"/>
    <p:sldId id="272" r:id="rId20"/>
    <p:sldId id="273" r:id="rId21"/>
    <p:sldId id="274" r:id="rId22"/>
    <p:sldId id="275" r:id="rId23"/>
    <p:sldId id="277" r:id="rId24"/>
    <p:sldId id="292" r:id="rId25"/>
    <p:sldId id="300" r:id="rId26"/>
    <p:sldId id="278" r:id="rId27"/>
    <p:sldId id="288" r:id="rId28"/>
    <p:sldId id="289" r:id="rId29"/>
    <p:sldId id="287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4" d="100"/>
          <a:sy n="64" d="100"/>
        </p:scale>
        <p:origin x="1340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3900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208929"/>
            <a:ext cx="5458968" cy="10486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5257800"/>
            <a:ext cx="5458968" cy="62179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90525"/>
            <a:ext cx="5504688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2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948477B-C871-0B4A-A664-ECD9E607077E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688" y="6356350"/>
            <a:ext cx="4736592" cy="365125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52" y="990600"/>
            <a:ext cx="3566160" cy="5135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46811" y="268288"/>
            <a:ext cx="4114800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1365" y="6124014"/>
            <a:ext cx="1752600" cy="365125"/>
          </a:xfrm>
        </p:spPr>
        <p:txBody>
          <a:bodyPr/>
          <a:lstStyle>
            <a:lvl1pPr algn="l">
              <a:defRPr/>
            </a:lvl1pPr>
          </a:lstStyle>
          <a:p>
            <a:fld id="{2948477B-C871-0B4A-A664-ECD9E607077E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38637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60258" y="990600"/>
            <a:ext cx="4096512" cy="561181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16775" y="268288"/>
            <a:ext cx="1639457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6858000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5471" y="268288"/>
            <a:ext cx="720761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3006726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352800" y="268288"/>
            <a:ext cx="47019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33528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57505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799" y="1035424"/>
            <a:ext cx="1322295" cy="5090739"/>
          </a:xfrm>
        </p:spPr>
        <p:txBody>
          <a:bodyPr vert="eaVert" anchor="t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35424"/>
            <a:ext cx="6019800" cy="510978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2948477B-C871-0B4A-A664-ECD9E607077E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256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399" y="4171950"/>
            <a:ext cx="5457919" cy="1085850"/>
          </a:xfrm>
        </p:spPr>
        <p:txBody>
          <a:bodyPr>
            <a:normAutofit/>
          </a:bodyPr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1" y="5257799"/>
            <a:ext cx="5457918" cy="618565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89965"/>
            <a:ext cx="5499847" cy="365125"/>
          </a:xfrm>
        </p:spPr>
        <p:txBody>
          <a:bodyPr/>
          <a:lstStyle>
            <a:lvl1pPr>
              <a:defRPr sz="2200" b="0" baseline="0">
                <a:solidFill>
                  <a:schemeClr val="bg1"/>
                </a:solidFill>
              </a:defRPr>
            </a:lvl1pPr>
          </a:lstStyle>
          <a:p>
            <a:fld id="{2948477B-C871-0B4A-A664-ECD9E607077E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3847" y="6356350"/>
            <a:ext cx="473411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5459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0" y="2877671"/>
            <a:ext cx="5646867" cy="12801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3" y="914400"/>
            <a:ext cx="6508377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3" y="2209800"/>
            <a:ext cx="6508377" cy="39163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2948477B-C871-0B4A-A664-ECD9E607077E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8423" y="6356350"/>
            <a:ext cx="492685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1694" y="361016"/>
            <a:ext cx="506506" cy="365125"/>
          </a:xfrm>
        </p:spPr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976718"/>
            <a:ext cx="1645920" cy="46257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58952" y="268288"/>
            <a:ext cx="1099073" cy="6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3429000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1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6356350"/>
            <a:ext cx="1622612" cy="365125"/>
          </a:xfrm>
        </p:spPr>
        <p:txBody>
          <a:bodyPr/>
          <a:lstStyle/>
          <a:p>
            <a:fld id="{2948477B-C871-0B4A-A664-ECD9E607077E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53115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4773706"/>
            <a:ext cx="2971800" cy="1844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54" y="3429001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4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212" y="6104965"/>
            <a:ext cx="506506" cy="365125"/>
          </a:xfrm>
        </p:spPr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4" y="268288"/>
            <a:ext cx="2971800" cy="443865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44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883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9391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9391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214562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199" y="4224973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2209800"/>
            <a:ext cx="6508377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2948477B-C871-0B4A-A664-ECD9E607077E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6494" y="361016"/>
            <a:ext cx="5065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 b="1">
                <a:solidFill>
                  <a:schemeClr val="bg1"/>
                </a:solidFill>
              </a:defRPr>
            </a:lvl1pPr>
          </a:lstStyle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Keeping In Shape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Unit 6: Lesson 8</a:t>
            </a:r>
          </a:p>
        </p:txBody>
      </p:sp>
      <p:pic>
        <p:nvPicPr>
          <p:cNvPr id="4" name="Picture 3" descr="Pointandpoem_Clipart_Fitness_0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89" y="180041"/>
            <a:ext cx="2328902" cy="2653179"/>
          </a:xfrm>
          <a:prstGeom prst="rect">
            <a:avLst/>
          </a:prstGeom>
        </p:spPr>
      </p:pic>
      <p:pic>
        <p:nvPicPr>
          <p:cNvPr id="5" name="Picture 4" descr="Pointandpoem_Clipart_Fitness_2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89" y="5130226"/>
            <a:ext cx="7717103" cy="1727774"/>
          </a:xfrm>
          <a:prstGeom prst="rect">
            <a:avLst/>
          </a:prstGeom>
        </p:spPr>
      </p:pic>
      <p:pic>
        <p:nvPicPr>
          <p:cNvPr id="6" name="Picture 5" descr="Pointandpoem_Clipart_Fitness_0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816160"/>
            <a:ext cx="5016014" cy="231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76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100" y="3619376"/>
            <a:ext cx="1978992" cy="17349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981" y="312956"/>
            <a:ext cx="6197219" cy="1534261"/>
          </a:xfrm>
        </p:spPr>
        <p:txBody>
          <a:bodyPr/>
          <a:lstStyle/>
          <a:p>
            <a:pPr algn="ctr"/>
            <a:r>
              <a:rPr lang="en-US" sz="4400" dirty="0"/>
              <a:t>Nice Job! Now it is your turn.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962219"/>
            <a:ext cx="77480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Pick a photo and describe the item or activity that would keep us in shape. We will guess the “</a:t>
            </a:r>
            <a:r>
              <a:rPr lang="en-US" sz="2800" dirty="0" err="1"/>
              <a:t>Ow</a:t>
            </a:r>
            <a:r>
              <a:rPr lang="en-US" sz="2800" dirty="0"/>
              <a:t>”, “</a:t>
            </a:r>
            <a:r>
              <a:rPr lang="en-US" sz="2800" dirty="0" err="1"/>
              <a:t>Oo</a:t>
            </a:r>
            <a:r>
              <a:rPr lang="en-US" sz="2800" dirty="0"/>
              <a:t>”, or “</a:t>
            </a:r>
            <a:r>
              <a:rPr lang="en-US" sz="2800" dirty="0" err="1"/>
              <a:t>Ou</a:t>
            </a:r>
            <a:r>
              <a:rPr lang="en-US" sz="2800" dirty="0"/>
              <a:t>” word.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3243" y="5037867"/>
            <a:ext cx="2257885" cy="16995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8103" y="3385168"/>
            <a:ext cx="2287678" cy="16832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68035"/>
            <a:ext cx="1797944" cy="2289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8103" y="4962860"/>
            <a:ext cx="1895140" cy="18951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9133" y="3385168"/>
            <a:ext cx="3075909" cy="13996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7821" y="5354433"/>
            <a:ext cx="1811958" cy="13830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374" y="3385167"/>
            <a:ext cx="1753070" cy="92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11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79777" y="796780"/>
            <a:ext cx="6932288" cy="1398494"/>
          </a:xfrm>
        </p:spPr>
        <p:txBody>
          <a:bodyPr/>
          <a:lstStyle/>
          <a:p>
            <a:r>
              <a:rPr lang="en-US" dirty="0"/>
              <a:t>Great work. You know your “</a:t>
            </a:r>
            <a:r>
              <a:rPr lang="en-US" dirty="0" err="1"/>
              <a:t>Oo</a:t>
            </a:r>
            <a:r>
              <a:rPr lang="en-US" dirty="0"/>
              <a:t>”, “</a:t>
            </a:r>
            <a:r>
              <a:rPr lang="en-US" dirty="0" err="1"/>
              <a:t>Ow</a:t>
            </a:r>
            <a:r>
              <a:rPr lang="en-US" dirty="0"/>
              <a:t>”, and “</a:t>
            </a:r>
            <a:r>
              <a:rPr lang="en-US" dirty="0" err="1"/>
              <a:t>Ou</a:t>
            </a:r>
            <a:r>
              <a:rPr lang="en-US" dirty="0"/>
              <a:t>” words!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111" y="3556000"/>
            <a:ext cx="3810000" cy="33020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 flipH="1">
            <a:off x="127000" y="2392829"/>
            <a:ext cx="3697111" cy="2427111"/>
          </a:xfrm>
          <a:prstGeom prst="wedgeEllipseCallou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Now write your own sentence using an “</a:t>
            </a:r>
            <a:r>
              <a:rPr lang="en-US" dirty="0" err="1"/>
              <a:t>Oo</a:t>
            </a:r>
            <a:r>
              <a:rPr lang="en-US" dirty="0"/>
              <a:t>”, “</a:t>
            </a:r>
            <a:r>
              <a:rPr lang="en-US" dirty="0" err="1"/>
              <a:t>Ow</a:t>
            </a:r>
            <a:r>
              <a:rPr lang="en-US" dirty="0"/>
              <a:t>” or “</a:t>
            </a:r>
            <a:r>
              <a:rPr lang="en-US" dirty="0" err="1"/>
              <a:t>Ou</a:t>
            </a:r>
            <a:r>
              <a:rPr lang="en-US" dirty="0"/>
              <a:t>” word of your choice!</a:t>
            </a:r>
          </a:p>
        </p:txBody>
      </p:sp>
    </p:spTree>
    <p:extLst>
      <p:ext uri="{BB962C8B-B14F-4D97-AF65-F5344CB8AC3E}">
        <p14:creationId xmlns:p14="http://schemas.microsoft.com/office/powerpoint/2010/main" val="1046733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467" y="268111"/>
            <a:ext cx="7188199" cy="1398494"/>
          </a:xfrm>
        </p:spPr>
        <p:txBody>
          <a:bodyPr/>
          <a:lstStyle/>
          <a:p>
            <a:r>
              <a:rPr lang="en-US" dirty="0"/>
              <a:t>Let’s now review</a:t>
            </a:r>
            <a:r>
              <a:rPr lang="en-US" u="sng" dirty="0"/>
              <a:t> present continuous tense.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26753" y="1893920"/>
            <a:ext cx="296485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Am/Is/Are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50" y="2647245"/>
            <a:ext cx="7115716" cy="26726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968999"/>
            <a:ext cx="7577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What are the children in the picture doing? Describe using the words am, is and are.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666" y="228286"/>
            <a:ext cx="1550437" cy="589573"/>
          </a:xfrm>
          <a:prstGeom prst="rect">
            <a:avLst/>
          </a:prstGeom>
        </p:spPr>
      </p:pic>
      <p:pic>
        <p:nvPicPr>
          <p:cNvPr id="8" name="Picture 7" descr="Pointandpoem_Clipart_Fitness_0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134" y="1861191"/>
            <a:ext cx="2269067" cy="104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61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2068"/>
            <a:ext cx="7859889" cy="1398494"/>
          </a:xfrm>
        </p:spPr>
        <p:txBody>
          <a:bodyPr/>
          <a:lstStyle/>
          <a:p>
            <a:pPr algn="l"/>
            <a:r>
              <a:rPr lang="en-US" dirty="0"/>
              <a:t>Fill in the blanks to create a correct sentence.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418" y="228286"/>
            <a:ext cx="1550437" cy="5895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173" y="1942228"/>
            <a:ext cx="5676383" cy="21320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4346997"/>
            <a:ext cx="77480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She _____ playing tennis.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They ______ playing outside.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He _______ riding a bike.</a:t>
            </a:r>
          </a:p>
        </p:txBody>
      </p:sp>
    </p:spTree>
    <p:extLst>
      <p:ext uri="{BB962C8B-B14F-4D97-AF65-F5344CB8AC3E}">
        <p14:creationId xmlns:p14="http://schemas.microsoft.com/office/powerpoint/2010/main" val="2615045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112" y="309305"/>
            <a:ext cx="6895888" cy="1398494"/>
          </a:xfrm>
        </p:spPr>
        <p:txBody>
          <a:bodyPr/>
          <a:lstStyle/>
          <a:p>
            <a:pPr algn="l"/>
            <a:r>
              <a:rPr lang="en-US" sz="3600" dirty="0"/>
              <a:t>Write a sentence about what you are doing </a:t>
            </a:r>
            <a:r>
              <a:rPr lang="en-US" sz="3600" u="sng" dirty="0"/>
              <a:t>right now. </a:t>
            </a:r>
            <a:r>
              <a:rPr lang="en-US" sz="3600" dirty="0"/>
              <a:t>Should you use </a:t>
            </a:r>
            <a:r>
              <a:rPr lang="en-US" sz="3600" i="1" dirty="0"/>
              <a:t>am, is, </a:t>
            </a:r>
            <a:r>
              <a:rPr lang="en-US" sz="3600" dirty="0"/>
              <a:t>or </a:t>
            </a:r>
            <a:r>
              <a:rPr lang="en-US" sz="3600" i="1" dirty="0"/>
              <a:t>are?</a:t>
            </a:r>
            <a:endParaRPr lang="en-US" sz="3600" u="sng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066" y="228286"/>
            <a:ext cx="1550437" cy="58957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48235" y="1962493"/>
            <a:ext cx="6872942" cy="2118064"/>
          </a:xfrm>
          <a:prstGeom prst="rect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34" y="4264001"/>
            <a:ext cx="3678767" cy="2440970"/>
          </a:xfrm>
          <a:prstGeom prst="rect">
            <a:avLst/>
          </a:prstGeom>
        </p:spPr>
      </p:pic>
      <p:pic>
        <p:nvPicPr>
          <p:cNvPr id="8" name="Picture 7" descr="Pointandpoem_Clipart_Fitness_2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5752">
            <a:off x="4488929" y="4190448"/>
            <a:ext cx="4916129" cy="110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19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556" y="265416"/>
            <a:ext cx="6802765" cy="1104885"/>
          </a:xfrm>
        </p:spPr>
        <p:txBody>
          <a:bodyPr/>
          <a:lstStyle/>
          <a:p>
            <a:pPr algn="l"/>
            <a:r>
              <a:rPr lang="en-US" sz="3200" dirty="0"/>
              <a:t>Let’s do it again. What is happening in this photo?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610" y="228286"/>
            <a:ext cx="1550437" cy="589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1683456"/>
            <a:ext cx="7366000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29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486" y="859637"/>
            <a:ext cx="834446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Nice work!</a:t>
            </a:r>
          </a:p>
          <a:p>
            <a:pPr algn="ctr"/>
            <a:r>
              <a:rPr lang="en-US" sz="3600" dirty="0"/>
              <a:t>You learned how to use Am/Is/Are appropriately!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143" y="228286"/>
            <a:ext cx="1550437" cy="5895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8791" y="2731559"/>
            <a:ext cx="88652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</a:rPr>
              <a:t>Now we will be reviewing comparative and superlative words!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834" y="4116500"/>
            <a:ext cx="2741500" cy="2741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58" y="4670551"/>
            <a:ext cx="1581240" cy="234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761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484" y="228286"/>
            <a:ext cx="1550437" cy="589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0462" y="2264104"/>
            <a:ext cx="1856969" cy="25618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663" y="2042944"/>
            <a:ext cx="3066962" cy="27829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170431" y="2264104"/>
            <a:ext cx="2467701" cy="29349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20260" y="6168886"/>
            <a:ext cx="3797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Who is going faster? The fastest?</a:t>
            </a:r>
            <a:endParaRPr lang="en-US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350462" y="349805"/>
            <a:ext cx="59671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Review: Use the adjective “fast” to describe these boys.</a:t>
            </a:r>
          </a:p>
        </p:txBody>
      </p:sp>
    </p:spTree>
    <p:extLst>
      <p:ext uri="{BB962C8B-B14F-4D97-AF65-F5344CB8AC3E}">
        <p14:creationId xmlns:p14="http://schemas.microsoft.com/office/powerpoint/2010/main" val="3609238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300" y="2187774"/>
            <a:ext cx="2849033" cy="28458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0290" y="240733"/>
            <a:ext cx="56967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Let’s try one more time. Describe these using the word “healthy”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703" y="228286"/>
            <a:ext cx="1550437" cy="58957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64854" y="896303"/>
            <a:ext cx="14156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Healthy?</a:t>
            </a:r>
            <a:br>
              <a:rPr lang="en-US" dirty="0"/>
            </a:br>
            <a:r>
              <a:rPr lang="en-US" dirty="0"/>
              <a:t>Healthier?</a:t>
            </a:r>
            <a:br>
              <a:rPr lang="en-US" dirty="0"/>
            </a:br>
            <a:r>
              <a:rPr lang="en-US" dirty="0"/>
              <a:t>Healthiest?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21671" y="6117354"/>
            <a:ext cx="5610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Why would these foods would keep us in shape?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14790"/>
            <a:ext cx="4459111" cy="22071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t="7160" b="12486"/>
          <a:stretch/>
        </p:blipFill>
        <p:spPr>
          <a:xfrm>
            <a:off x="6124223" y="2187774"/>
            <a:ext cx="2875440" cy="334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12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48768"/>
            <a:ext cx="6508377" cy="1143000"/>
          </a:xfrm>
        </p:spPr>
        <p:txBody>
          <a:bodyPr/>
          <a:lstStyle/>
          <a:p>
            <a:pPr algn="ctr"/>
            <a:r>
              <a:rPr lang="en-US" dirty="0"/>
              <a:t>Try it yourself using the word “tall”.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76" y="253981"/>
            <a:ext cx="1550437" cy="5895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7889" y="1876778"/>
            <a:ext cx="6006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Draw and label a “tall”, “taller” and “tallest” person.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3060" y="2654983"/>
            <a:ext cx="2303432" cy="3032841"/>
          </a:xfrm>
          <a:prstGeom prst="rect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248460" y="2654983"/>
            <a:ext cx="2303432" cy="3032841"/>
          </a:xfrm>
          <a:prstGeom prst="rect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813860" y="2654983"/>
            <a:ext cx="2303432" cy="3032841"/>
          </a:xfrm>
          <a:prstGeom prst="rect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58158" y="5984159"/>
            <a:ext cx="2328333" cy="677332"/>
          </a:xfrm>
          <a:prstGeom prst="rect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223559" y="5984159"/>
            <a:ext cx="2328333" cy="677332"/>
          </a:xfrm>
          <a:prstGeom prst="rect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788959" y="5984159"/>
            <a:ext cx="2328333" cy="677332"/>
          </a:xfrm>
          <a:prstGeom prst="rect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Pointandpoem_Clipart_Fitness_0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198" y="1158855"/>
            <a:ext cx="2360746" cy="108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00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685" y="228286"/>
            <a:ext cx="6209966" cy="13906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What are we learning this class?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7686" y="1962219"/>
            <a:ext cx="887698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4400" dirty="0"/>
              <a:t>A review of the lessons 5-7</a:t>
            </a:r>
          </a:p>
          <a:p>
            <a:pPr marL="571500" indent="-571500">
              <a:buFont typeface="Arial"/>
              <a:buChar char="•"/>
            </a:pPr>
            <a:r>
              <a:rPr lang="en-US" sz="4400" dirty="0" err="1"/>
              <a:t>Oo</a:t>
            </a:r>
            <a:r>
              <a:rPr lang="en-US" sz="4400" dirty="0"/>
              <a:t>, </a:t>
            </a:r>
            <a:r>
              <a:rPr lang="en-US" sz="4400" dirty="0" err="1"/>
              <a:t>Ow</a:t>
            </a:r>
            <a:r>
              <a:rPr lang="en-US" sz="4400" dirty="0"/>
              <a:t>, and </a:t>
            </a:r>
            <a:r>
              <a:rPr lang="en-US" sz="4400" dirty="0" err="1"/>
              <a:t>Ou</a:t>
            </a:r>
            <a:r>
              <a:rPr lang="en-US" sz="4400" dirty="0"/>
              <a:t> sounds</a:t>
            </a:r>
          </a:p>
          <a:p>
            <a:pPr marL="571500" indent="-571500">
              <a:buFont typeface="Arial"/>
              <a:buChar char="•"/>
            </a:pPr>
            <a:r>
              <a:rPr lang="en-US" sz="4400" dirty="0"/>
              <a:t>Describing a photo</a:t>
            </a:r>
          </a:p>
          <a:p>
            <a:pPr marL="571500" indent="-571500">
              <a:buFont typeface="Arial"/>
              <a:buChar char="•"/>
            </a:pPr>
            <a:r>
              <a:rPr lang="en-US" sz="4400" dirty="0"/>
              <a:t>Comparative and Superlative</a:t>
            </a:r>
          </a:p>
          <a:p>
            <a:pPr marL="571500" indent="-571500">
              <a:buFont typeface="Arial"/>
              <a:buChar char="•"/>
            </a:pPr>
            <a:r>
              <a:rPr lang="en-US" sz="4400" dirty="0"/>
              <a:t>“Shall we” and “How about”</a:t>
            </a:r>
          </a:p>
        </p:txBody>
      </p:sp>
    </p:spTree>
    <p:extLst>
      <p:ext uri="{BB962C8B-B14F-4D97-AF65-F5344CB8AC3E}">
        <p14:creationId xmlns:p14="http://schemas.microsoft.com/office/powerpoint/2010/main" val="3644891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6215" y="4540633"/>
            <a:ext cx="2087785" cy="2087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856" y="419419"/>
            <a:ext cx="6508377" cy="1143000"/>
          </a:xfrm>
        </p:spPr>
        <p:txBody>
          <a:bodyPr/>
          <a:lstStyle/>
          <a:p>
            <a:pPr algn="ctr"/>
            <a:r>
              <a:rPr lang="en-US" dirty="0"/>
              <a:t>Write your own sentence. Use the word </a:t>
            </a:r>
            <a:r>
              <a:rPr lang="en-US" u="sng" dirty="0"/>
              <a:t>strong.</a:t>
            </a:r>
            <a:r>
              <a:rPr lang="en-US" dirty="0"/>
              <a:t>	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76" y="253981"/>
            <a:ext cx="1550437" cy="58957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8486" y="1897454"/>
            <a:ext cx="8604654" cy="2535911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075725" y="5009700"/>
            <a:ext cx="6508377" cy="57482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Strong. Stronger. Strongest.</a:t>
            </a:r>
          </a:p>
        </p:txBody>
      </p:sp>
    </p:spTree>
    <p:extLst>
      <p:ext uri="{BB962C8B-B14F-4D97-AF65-F5344CB8AC3E}">
        <p14:creationId xmlns:p14="http://schemas.microsoft.com/office/powerpoint/2010/main" val="1361472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199" y="3208481"/>
            <a:ext cx="6508377" cy="1143000"/>
          </a:xfrm>
        </p:spPr>
        <p:txBody>
          <a:bodyPr/>
          <a:lstStyle/>
          <a:p>
            <a:pPr algn="ctr"/>
            <a:r>
              <a:rPr lang="en-US" dirty="0"/>
              <a:t>Awesome job! Now let’s review the phrases</a:t>
            </a:r>
            <a:br>
              <a:rPr lang="en-US" dirty="0"/>
            </a:br>
            <a:r>
              <a:rPr lang="en-US" dirty="0"/>
              <a:t>“Shall we</a:t>
            </a:r>
            <a:r>
              <a:rPr lang="is-IS" dirty="0"/>
              <a:t>…”</a:t>
            </a:r>
            <a:br>
              <a:rPr lang="is-IS" dirty="0"/>
            </a:br>
            <a:r>
              <a:rPr lang="is-IS" dirty="0"/>
              <a:t>and</a:t>
            </a:r>
            <a:br>
              <a:rPr lang="is-IS" dirty="0"/>
            </a:br>
            <a:r>
              <a:rPr lang="is-IS" dirty="0"/>
              <a:t>“How about...”</a:t>
            </a:r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76" y="253981"/>
            <a:ext cx="1550437" cy="5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102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949" y="1346819"/>
            <a:ext cx="6508377" cy="1143000"/>
          </a:xfrm>
        </p:spPr>
        <p:txBody>
          <a:bodyPr/>
          <a:lstStyle/>
          <a:p>
            <a:pPr algn="ctr"/>
            <a:r>
              <a:rPr lang="en-US" dirty="0"/>
              <a:t>“Shall we” and “how about” can both be used when you are making a suggestion.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76" y="253981"/>
            <a:ext cx="1550437" cy="5895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88457" y="2929350"/>
            <a:ext cx="5896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Shall we </a:t>
            </a:r>
            <a:r>
              <a:rPr lang="en-US" sz="2800" u="sng" dirty="0"/>
              <a:t>play</a:t>
            </a:r>
            <a:r>
              <a:rPr lang="en-US" sz="2800" dirty="0"/>
              <a:t> basketball tonight?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0544" y="3906882"/>
            <a:ext cx="8178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How about you come over for dinner tonight?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64" y="4558002"/>
            <a:ext cx="2262786" cy="2074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9799" y="4691712"/>
            <a:ext cx="3319187" cy="214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967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45" y="585249"/>
            <a:ext cx="1307013" cy="1820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616" y="710631"/>
            <a:ext cx="1899926" cy="18999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024" y="352425"/>
            <a:ext cx="6508377" cy="1143000"/>
          </a:xfrm>
        </p:spPr>
        <p:txBody>
          <a:bodyPr/>
          <a:lstStyle/>
          <a:p>
            <a:pPr algn="ctr"/>
            <a:r>
              <a:rPr lang="en-US" dirty="0"/>
              <a:t>Write your own sentence using “shall we”.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5691" y="1973698"/>
            <a:ext cx="756985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Here is an example. </a:t>
            </a:r>
            <a:br>
              <a:rPr lang="en-US" sz="2800" dirty="0"/>
            </a:br>
            <a:r>
              <a:rPr lang="en-US" sz="2800" dirty="0"/>
              <a:t>Shall we play volleyball or hockey tonight?</a:t>
            </a:r>
          </a:p>
          <a:p>
            <a:pPr algn="ctr"/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76" y="253981"/>
            <a:ext cx="1550437" cy="58957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8486" y="3318836"/>
            <a:ext cx="8604654" cy="2535911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324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7766" y="914400"/>
            <a:ext cx="6508377" cy="1143000"/>
          </a:xfrm>
        </p:spPr>
        <p:txBody>
          <a:bodyPr/>
          <a:lstStyle/>
          <a:p>
            <a:pPr algn="ctr"/>
            <a:r>
              <a:rPr lang="en-US" dirty="0"/>
              <a:t>Great! Now, answer the question you just asked using “how about</a:t>
            </a:r>
            <a:r>
              <a:rPr lang="is-IS" dirty="0"/>
              <a:t>…</a:t>
            </a:r>
            <a:r>
              <a:rPr lang="en-US" dirty="0"/>
              <a:t>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76" y="253981"/>
            <a:ext cx="1550437" cy="5895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930" y="3816565"/>
            <a:ext cx="8604654" cy="2535911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32267" y="2414637"/>
            <a:ext cx="37322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Here is an example. </a:t>
            </a:r>
            <a:br>
              <a:rPr lang="en-US" sz="2800" dirty="0"/>
            </a:br>
            <a:r>
              <a:rPr lang="en-US" sz="2800" dirty="0"/>
              <a:t>How about hockey?</a:t>
            </a:r>
          </a:p>
          <a:p>
            <a:pPr algn="ctr"/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611" y="2057400"/>
            <a:ext cx="2462389" cy="16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40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767" y="2459568"/>
            <a:ext cx="6508377" cy="1143000"/>
          </a:xfrm>
        </p:spPr>
        <p:txBody>
          <a:bodyPr/>
          <a:lstStyle/>
          <a:p>
            <a:pPr algn="ctr"/>
            <a:r>
              <a:rPr lang="en-US" dirty="0"/>
              <a:t>Great work! Playing sports and being outside helps to keep us in shape. Let’s read a poem about keeping in shape!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76" y="253981"/>
            <a:ext cx="1550437" cy="589573"/>
          </a:xfrm>
          <a:prstGeom prst="rect">
            <a:avLst/>
          </a:prstGeom>
        </p:spPr>
      </p:pic>
      <p:pic>
        <p:nvPicPr>
          <p:cNvPr id="4" name="Picture 3" descr="Pointandpoem_Clipart_Fitness_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032" y="736600"/>
            <a:ext cx="1648968" cy="5486400"/>
          </a:xfrm>
          <a:prstGeom prst="rect">
            <a:avLst/>
          </a:prstGeom>
        </p:spPr>
      </p:pic>
      <p:pic>
        <p:nvPicPr>
          <p:cNvPr id="5" name="Picture 4" descr="Pointandpoem_Clipart_Fitness_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0" y="4385734"/>
            <a:ext cx="4612199" cy="2124174"/>
          </a:xfrm>
          <a:prstGeom prst="rect">
            <a:avLst/>
          </a:prstGeom>
        </p:spPr>
      </p:pic>
      <p:pic>
        <p:nvPicPr>
          <p:cNvPr id="6" name="Picture 5" descr="Pointandpoem_Clipart_Fitness_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26" y="3642080"/>
            <a:ext cx="3997774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9806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76" y="253981"/>
            <a:ext cx="1550437" cy="5895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4609" b="4733"/>
          <a:stretch/>
        </p:blipFill>
        <p:spPr>
          <a:xfrm>
            <a:off x="0" y="9000"/>
            <a:ext cx="6793089" cy="684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7735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76" y="253981"/>
            <a:ext cx="1550437" cy="5895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244572" y="385302"/>
            <a:ext cx="10036461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Review!</a:t>
            </a:r>
            <a:br>
              <a:rPr lang="en-US" sz="3600" u="sng" dirty="0"/>
            </a:br>
            <a:endParaRPr lang="en-US" sz="2800" u="sng" dirty="0"/>
          </a:p>
          <a:p>
            <a:pPr marL="571500" indent="-571500" algn="ctr">
              <a:buFont typeface="Arial"/>
              <a:buChar char="•"/>
            </a:pPr>
            <a:r>
              <a:rPr lang="en-US" sz="2800" dirty="0"/>
              <a:t>“</a:t>
            </a:r>
            <a:r>
              <a:rPr lang="en-US" sz="2800" dirty="0" err="1"/>
              <a:t>Ow</a:t>
            </a:r>
            <a:r>
              <a:rPr lang="en-US" sz="2800" dirty="0"/>
              <a:t>”, “</a:t>
            </a:r>
            <a:r>
              <a:rPr lang="en-US" sz="2800" dirty="0" err="1"/>
              <a:t>Oo</a:t>
            </a:r>
            <a:r>
              <a:rPr lang="en-US" sz="2800" dirty="0"/>
              <a:t>”, and “</a:t>
            </a:r>
            <a:r>
              <a:rPr lang="en-US" sz="2800" dirty="0" err="1"/>
              <a:t>Ou</a:t>
            </a:r>
            <a:r>
              <a:rPr lang="en-US" sz="2800" dirty="0"/>
              <a:t>” words</a:t>
            </a:r>
          </a:p>
          <a:p>
            <a:pPr marL="571500" indent="-571500" algn="ctr">
              <a:buFont typeface="Arial"/>
              <a:buChar char="•"/>
            </a:pPr>
            <a:r>
              <a:rPr lang="en-US" sz="2800" dirty="0"/>
              <a:t>Describing a photo</a:t>
            </a:r>
          </a:p>
          <a:p>
            <a:pPr marL="571500" indent="-571500" algn="ctr">
              <a:buFont typeface="Arial"/>
              <a:buChar char="•"/>
            </a:pPr>
            <a:r>
              <a:rPr lang="en-US" sz="2800" dirty="0"/>
              <a:t>Comparative and Superlative</a:t>
            </a:r>
          </a:p>
          <a:p>
            <a:pPr marL="571500" indent="-571500" algn="ctr">
              <a:buFont typeface="Arial"/>
              <a:buChar char="•"/>
            </a:pPr>
            <a:r>
              <a:rPr lang="en-US" sz="2800" dirty="0"/>
              <a:t>Shall we, and how about</a:t>
            </a:r>
            <a:r>
              <a:rPr lang="is-IS" sz="2800" dirty="0"/>
              <a:t>…</a:t>
            </a:r>
            <a:endParaRPr lang="en-US" sz="28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5555"/>
          <a:stretch/>
        </p:blipFill>
        <p:spPr>
          <a:xfrm>
            <a:off x="2130778" y="3200087"/>
            <a:ext cx="5630333" cy="3545024"/>
          </a:xfrm>
          <a:prstGeom prst="rect">
            <a:avLst/>
          </a:prstGeom>
        </p:spPr>
      </p:pic>
      <p:pic>
        <p:nvPicPr>
          <p:cNvPr id="12" name="Picture 11" descr="Pointandpoem_Clipart_Fitness_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2556">
            <a:off x="5757332" y="1955598"/>
            <a:ext cx="3652644" cy="1682246"/>
          </a:xfrm>
          <a:prstGeom prst="rect">
            <a:avLst/>
          </a:prstGeom>
        </p:spPr>
      </p:pic>
      <p:pic>
        <p:nvPicPr>
          <p:cNvPr id="13" name="Picture 12" descr="Pointandpoem_Clipart_Fitness_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5" y="2895511"/>
            <a:ext cx="1157019" cy="38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5184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4894" y="843554"/>
            <a:ext cx="3509106" cy="56258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17625" y="2572734"/>
            <a:ext cx="33943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u="sng" dirty="0"/>
              <a:t>Homework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76" y="253981"/>
            <a:ext cx="1550437" cy="58957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32643" y="3602568"/>
            <a:ext cx="6508377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Do you have any questions?</a:t>
            </a:r>
          </a:p>
        </p:txBody>
      </p:sp>
    </p:spTree>
    <p:extLst>
      <p:ext uri="{BB962C8B-B14F-4D97-AF65-F5344CB8AC3E}">
        <p14:creationId xmlns:p14="http://schemas.microsoft.com/office/powerpoint/2010/main" val="6067614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76" y="253981"/>
            <a:ext cx="1550437" cy="589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4800" t="5350" r="26716" b="22222"/>
          <a:stretch/>
        </p:blipFill>
        <p:spPr>
          <a:xfrm>
            <a:off x="141111" y="0"/>
            <a:ext cx="3541889" cy="68502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48667" y="2355335"/>
            <a:ext cx="4776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activities would keep her in shape?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97778" y="1707444"/>
            <a:ext cx="3964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do you think she should do?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19889" y="3048000"/>
            <a:ext cx="3238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would you like to do?</a:t>
            </a:r>
          </a:p>
        </p:txBody>
      </p:sp>
    </p:spTree>
    <p:extLst>
      <p:ext uri="{BB962C8B-B14F-4D97-AF65-F5344CB8AC3E}">
        <p14:creationId xmlns:p14="http://schemas.microsoft.com/office/powerpoint/2010/main" val="3793669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303" y="684244"/>
            <a:ext cx="6508377" cy="1143000"/>
          </a:xfrm>
        </p:spPr>
        <p:txBody>
          <a:bodyPr/>
          <a:lstStyle/>
          <a:p>
            <a:r>
              <a:rPr lang="en-US" dirty="0"/>
              <a:t>We learned about the sounds “</a:t>
            </a:r>
            <a:r>
              <a:rPr lang="en-US" dirty="0" err="1"/>
              <a:t>Oo</a:t>
            </a:r>
            <a:r>
              <a:rPr lang="en-US" dirty="0"/>
              <a:t>”, “</a:t>
            </a:r>
            <a:r>
              <a:rPr lang="en-US" dirty="0" err="1"/>
              <a:t>Ow</a:t>
            </a:r>
            <a:r>
              <a:rPr lang="en-US" dirty="0"/>
              <a:t>”, and “</a:t>
            </a:r>
            <a:r>
              <a:rPr lang="en-US" dirty="0" err="1"/>
              <a:t>Ou</a:t>
            </a:r>
            <a:r>
              <a:rPr lang="en-US" dirty="0"/>
              <a:t>”.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680" y="228286"/>
            <a:ext cx="1550437" cy="5895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68723" y="1642578"/>
            <a:ext cx="4196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does each pairing sound like?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35042" y="2087222"/>
            <a:ext cx="4310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List an example word of each sound.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50999" y="3146778"/>
            <a:ext cx="1343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“</a:t>
            </a:r>
            <a:r>
              <a:rPr lang="en-US" sz="3600" dirty="0" err="1"/>
              <a:t>Oo</a:t>
            </a:r>
            <a:r>
              <a:rPr lang="en-US" sz="3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69622" y="4447906"/>
            <a:ext cx="1424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“</a:t>
            </a:r>
            <a:r>
              <a:rPr lang="en-US" sz="3600" dirty="0" err="1"/>
              <a:t>Ow</a:t>
            </a:r>
            <a:r>
              <a:rPr lang="en-US" sz="3600" dirty="0"/>
              <a:t>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72640" y="5864578"/>
            <a:ext cx="1321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“</a:t>
            </a:r>
            <a:r>
              <a:rPr lang="en-US" sz="3600" dirty="0" err="1"/>
              <a:t>Ou</a:t>
            </a:r>
            <a:r>
              <a:rPr lang="en-US" sz="3600" dirty="0"/>
              <a:t>”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71407" y="2935327"/>
            <a:ext cx="4454148" cy="1142892"/>
          </a:xfrm>
          <a:prstGeom prst="rect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871407" y="4257461"/>
            <a:ext cx="4454148" cy="1142892"/>
          </a:xfrm>
          <a:prstGeom prst="rect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871407" y="5560012"/>
            <a:ext cx="4454148" cy="1142892"/>
          </a:xfrm>
          <a:prstGeom prst="rect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48669"/>
            <a:ext cx="1687937" cy="14048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03" y="3680715"/>
            <a:ext cx="1315770" cy="11534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03" y="5094237"/>
            <a:ext cx="1821460" cy="154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28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560" y="2987610"/>
            <a:ext cx="2341280" cy="375355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9981" y="312956"/>
            <a:ext cx="6197219" cy="1534261"/>
          </a:xfrm>
        </p:spPr>
        <p:txBody>
          <a:bodyPr/>
          <a:lstStyle/>
          <a:p>
            <a:pPr algn="ctr"/>
            <a:r>
              <a:rPr lang="en-US" sz="4400" dirty="0"/>
              <a:t>Great work! Let’s play a guessing game!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1888" y="2402834"/>
            <a:ext cx="57625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What word am I thinking of?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2288" y="4258734"/>
            <a:ext cx="54497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This is something I do to the grass on my lawn when it is getting long.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680" y="228286"/>
            <a:ext cx="1550437" cy="5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5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889000"/>
            <a:ext cx="4966446" cy="1398494"/>
          </a:xfrm>
        </p:spPr>
        <p:txBody>
          <a:bodyPr/>
          <a:lstStyle/>
          <a:p>
            <a:pPr algn="ctr"/>
            <a:r>
              <a:rPr lang="en-US" dirty="0"/>
              <a:t>You are right! It is </a:t>
            </a:r>
            <a:r>
              <a:rPr lang="en-US" u="sng" dirty="0"/>
              <a:t>mow.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531" y="2287494"/>
            <a:ext cx="2760468" cy="24660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75073" y="6307667"/>
            <a:ext cx="4666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does this activity keep us in shape?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992" y="2442157"/>
            <a:ext cx="3735793" cy="32750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680" y="228286"/>
            <a:ext cx="1550437" cy="5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60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867" y="2962393"/>
            <a:ext cx="2341280" cy="375355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2288" y="160005"/>
            <a:ext cx="6197219" cy="949989"/>
          </a:xfrm>
        </p:spPr>
        <p:txBody>
          <a:bodyPr/>
          <a:lstStyle/>
          <a:p>
            <a:pPr algn="ctr"/>
            <a:r>
              <a:rPr lang="en-US" sz="4400" dirty="0"/>
              <a:t>Let’s do it again!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6992" y="1654945"/>
            <a:ext cx="57625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What word am I thinking of?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186291"/>
            <a:ext cx="54497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This is something large, white and fluffy in the sky. I watch these when I play outside.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680" y="228286"/>
            <a:ext cx="1550437" cy="5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5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1912" y="590917"/>
            <a:ext cx="4966446" cy="1398494"/>
          </a:xfrm>
        </p:spPr>
        <p:txBody>
          <a:bodyPr/>
          <a:lstStyle/>
          <a:p>
            <a:pPr algn="ctr"/>
            <a:r>
              <a:rPr lang="en-US" dirty="0"/>
              <a:t>Correct! The word is </a:t>
            </a:r>
            <a:r>
              <a:rPr lang="en-US" u="sng" dirty="0"/>
              <a:t>cloud.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4185" y="6307667"/>
            <a:ext cx="6336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 you like to watch the clouds when you are outside?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680" y="228286"/>
            <a:ext cx="1550437" cy="589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923" y="3479757"/>
            <a:ext cx="3168475" cy="2376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19483">
            <a:off x="65471" y="2310805"/>
            <a:ext cx="4432044" cy="233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447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867" y="2962393"/>
            <a:ext cx="2341280" cy="375355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2288" y="160005"/>
            <a:ext cx="6197219" cy="949989"/>
          </a:xfrm>
        </p:spPr>
        <p:txBody>
          <a:bodyPr/>
          <a:lstStyle/>
          <a:p>
            <a:pPr algn="ctr"/>
            <a:r>
              <a:rPr lang="en-US" sz="4400" dirty="0"/>
              <a:t>One more time!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6992" y="1654945"/>
            <a:ext cx="57625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What word am I thinking of?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186291"/>
            <a:ext cx="54497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This is something on the earth that is tall. You can climb it, and the higher you climb the colder it gets. It is hard work to climb.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680" y="228286"/>
            <a:ext cx="1550437" cy="5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45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1912" y="590917"/>
            <a:ext cx="4966446" cy="1398494"/>
          </a:xfrm>
        </p:spPr>
        <p:txBody>
          <a:bodyPr/>
          <a:lstStyle/>
          <a:p>
            <a:pPr algn="ctr"/>
            <a:r>
              <a:rPr lang="en-US" dirty="0"/>
              <a:t>Right! The word is </a:t>
            </a:r>
            <a:r>
              <a:rPr lang="en-US" u="sng" dirty="0"/>
              <a:t>mountain.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0655" y="6307667"/>
            <a:ext cx="7445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Have you seen a mountain before? Would you like to climb one?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680" y="228286"/>
            <a:ext cx="1550437" cy="5895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55" y="2447545"/>
            <a:ext cx="2968254" cy="22655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409" y="3094567"/>
            <a:ext cx="5192889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84399"/>
      </p:ext>
    </p:extLst>
  </p:cSld>
  <p:clrMapOvr>
    <a:masterClrMapping/>
  </p:clrMapOvr>
</p:sld>
</file>

<file path=ppt/theme/theme1.xml><?xml version="1.0" encoding="utf-8"?>
<a:theme xmlns:a="http://schemas.openxmlformats.org/drawingml/2006/main" name="Plaza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Plaza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Plaza.thmx</Template>
  <TotalTime>4550</TotalTime>
  <Words>646</Words>
  <Application>Microsoft Office PowerPoint</Application>
  <PresentationFormat>On-screen Show (4:3)</PresentationFormat>
  <Paragraphs>71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Century Gothic</vt:lpstr>
      <vt:lpstr>Wingdings 2</vt:lpstr>
      <vt:lpstr>Plaza</vt:lpstr>
      <vt:lpstr>Keeping In Shape</vt:lpstr>
      <vt:lpstr>PowerPoint Presentation</vt:lpstr>
      <vt:lpstr>We learned about the sounds “Oo”, “Ow”, and “Ou”.</vt:lpstr>
      <vt:lpstr>Great work! Let’s play a guessing game!</vt:lpstr>
      <vt:lpstr>You are right! It is mow.</vt:lpstr>
      <vt:lpstr>Let’s do it again!</vt:lpstr>
      <vt:lpstr>Correct! The word is cloud.</vt:lpstr>
      <vt:lpstr>One more time!</vt:lpstr>
      <vt:lpstr>Right! The word is mountain.</vt:lpstr>
      <vt:lpstr>Nice Job! Now it is your turn.</vt:lpstr>
      <vt:lpstr>Great work. You know your “Oo”, “Ow”, and “Ou” words!</vt:lpstr>
      <vt:lpstr>Let’s now review present continuous tense.</vt:lpstr>
      <vt:lpstr>Fill in the blanks to create a correct sentence.</vt:lpstr>
      <vt:lpstr>Write a sentence about what you are doing right now. Should you use am, is, or are?</vt:lpstr>
      <vt:lpstr>Let’s do it again. What is happening in this photo?</vt:lpstr>
      <vt:lpstr>PowerPoint Presentation</vt:lpstr>
      <vt:lpstr>PowerPoint Presentation</vt:lpstr>
      <vt:lpstr>PowerPoint Presentation</vt:lpstr>
      <vt:lpstr>Try it yourself using the word “tall”.</vt:lpstr>
      <vt:lpstr>Write your own sentence. Use the word strong.  </vt:lpstr>
      <vt:lpstr>Awesome job! Now let’s review the phrases “Shall we…” and “How about...” </vt:lpstr>
      <vt:lpstr>“Shall we” and “how about” can both be used when you are making a suggestion.</vt:lpstr>
      <vt:lpstr>Write your own sentence using “shall we”.</vt:lpstr>
      <vt:lpstr>Great! Now, answer the question you just asked using “how about…”</vt:lpstr>
      <vt:lpstr>Great work! Playing sports and being outside helps to keep us in shape. Let’s read a poem about keeping in shape!</vt:lpstr>
      <vt:lpstr>PowerPoint Presentation</vt:lpstr>
      <vt:lpstr>PowerPoint Presentation</vt:lpstr>
      <vt:lpstr>PowerPoint Presentation</vt:lpstr>
      <vt:lpstr>PowerPoint Presentation</vt:lpstr>
    </vt:vector>
  </TitlesOfParts>
  <Company>Vandilay Industries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Keeping In Shape</dc:title>
  <dc:creator>Marissa Quintigliani</dc:creator>
  <cp:lastModifiedBy>Pam Turnbull</cp:lastModifiedBy>
  <cp:revision>43</cp:revision>
  <dcterms:created xsi:type="dcterms:W3CDTF">2017-03-17T18:20:07Z</dcterms:created>
  <dcterms:modified xsi:type="dcterms:W3CDTF">2017-05-13T04:11:02Z</dcterms:modified>
</cp:coreProperties>
</file>