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734B-EE1F-4266-B36B-C673A5205BE9}" type="datetimeFigureOut">
              <a:rPr lang="en-CA" smtClean="0"/>
              <a:t>2018-06-26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A8F0-DE24-480B-ABC7-71A071571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2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393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21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073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26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238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374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25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129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818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8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602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8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84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7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51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10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06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1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8F0-DE24-480B-ABC7-71A0715712C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23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3443" y="680991"/>
            <a:ext cx="74009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898" y="1227091"/>
            <a:ext cx="7980045" cy="400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0"/>
                </a:moveTo>
                <a:lnTo>
                  <a:pt x="5669280" y="0"/>
                </a:lnTo>
                <a:lnTo>
                  <a:pt x="5669280" y="3900299"/>
                </a:lnTo>
                <a:lnTo>
                  <a:pt x="0" y="39002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4234726"/>
            <a:ext cx="5031105" cy="1325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Keeping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</a:t>
            </a:r>
            <a:endParaRPr sz="4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Unit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6: Lesson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9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68" y="208047"/>
            <a:ext cx="2269941" cy="259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288" y="5142703"/>
            <a:ext cx="7717101" cy="1715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816160"/>
            <a:ext cx="5016012" cy="231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584" y="99625"/>
            <a:ext cx="6123305" cy="16560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635">
              <a:lnSpc>
                <a:spcPts val="3800"/>
              </a:lnSpc>
              <a:spcBef>
                <a:spcPts val="260"/>
              </a:spcBef>
            </a:pPr>
            <a:r>
              <a:rPr sz="3200" spc="-35" dirty="0">
                <a:solidFill>
                  <a:srgbClr val="990000"/>
                </a:solidFill>
                <a:latin typeface="Century Gothic"/>
                <a:cs typeface="Century Gothic"/>
              </a:rPr>
              <a:t>Try </a:t>
            </a:r>
            <a:r>
              <a:rPr sz="3200" spc="-5" dirty="0">
                <a:solidFill>
                  <a:srgbClr val="990000"/>
                </a:solidFill>
                <a:latin typeface="Century Gothic"/>
                <a:cs typeface="Century Gothic"/>
              </a:rPr>
              <a:t>your </a:t>
            </a:r>
            <a:r>
              <a:rPr sz="3200" dirty="0">
                <a:solidFill>
                  <a:srgbClr val="990000"/>
                </a:solidFill>
                <a:latin typeface="Century Gothic"/>
                <a:cs typeface="Century Gothic"/>
              </a:rPr>
              <a:t>own </a:t>
            </a:r>
            <a:r>
              <a:rPr sz="3200" spc="-5" dirty="0">
                <a:solidFill>
                  <a:srgbClr val="990000"/>
                </a:solidFill>
                <a:latin typeface="Century Gothic"/>
                <a:cs typeface="Century Gothic"/>
              </a:rPr>
              <a:t>sentence! Include  </a:t>
            </a:r>
            <a:r>
              <a:rPr sz="3200" dirty="0">
                <a:solidFill>
                  <a:srgbClr val="990000"/>
                </a:solidFill>
                <a:latin typeface="Century Gothic"/>
                <a:cs typeface="Century Gothic"/>
              </a:rPr>
              <a:t>the 5 </a:t>
            </a:r>
            <a:r>
              <a:rPr sz="3200" spc="-5" dirty="0">
                <a:solidFill>
                  <a:srgbClr val="990000"/>
                </a:solidFill>
                <a:latin typeface="Century Gothic"/>
                <a:cs typeface="Century Gothic"/>
              </a:rPr>
              <a:t>parts </a:t>
            </a:r>
            <a:r>
              <a:rPr sz="3200" dirty="0">
                <a:solidFill>
                  <a:srgbClr val="990000"/>
                </a:solidFill>
                <a:latin typeface="Century Gothic"/>
                <a:cs typeface="Century Gothic"/>
              </a:rPr>
              <a:t>of a </a:t>
            </a:r>
            <a:r>
              <a:rPr sz="3200" spc="-5" dirty="0">
                <a:solidFill>
                  <a:srgbClr val="990000"/>
                </a:solidFill>
                <a:latin typeface="Century Gothic"/>
                <a:cs typeface="Century Gothic"/>
              </a:rPr>
              <a:t>basic</a:t>
            </a:r>
            <a:r>
              <a:rPr sz="3200" spc="-6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90000"/>
                </a:solidFill>
                <a:latin typeface="Century Gothic"/>
                <a:cs typeface="Century Gothic"/>
              </a:rPr>
              <a:t>sentence</a:t>
            </a:r>
            <a:endParaRPr sz="3200">
              <a:latin typeface="Century Gothic"/>
              <a:cs typeface="Century Gothic"/>
            </a:endParaRPr>
          </a:p>
          <a:p>
            <a:pPr marL="1506855">
              <a:lnSpc>
                <a:spcPct val="100000"/>
              </a:lnSpc>
              <a:spcBef>
                <a:spcPts val="1240"/>
              </a:spcBef>
            </a:pPr>
            <a:r>
              <a:rPr sz="3200" dirty="0">
                <a:solidFill>
                  <a:srgbClr val="990000"/>
                </a:solidFill>
                <a:latin typeface="Century Gothic"/>
                <a:cs typeface="Century Gothic"/>
              </a:rPr>
              <a:t>that </a:t>
            </a:r>
            <a:r>
              <a:rPr sz="3200" spc="-5" dirty="0">
                <a:solidFill>
                  <a:srgbClr val="990000"/>
                </a:solidFill>
                <a:latin typeface="Century Gothic"/>
                <a:cs typeface="Century Gothic"/>
              </a:rPr>
              <a:t>we </a:t>
            </a:r>
            <a:r>
              <a:rPr sz="3200" spc="0" dirty="0">
                <a:solidFill>
                  <a:srgbClr val="990000"/>
                </a:solidFill>
                <a:latin typeface="Century Gothic"/>
                <a:cs typeface="Century Gothic"/>
              </a:rPr>
              <a:t>learned</a:t>
            </a:r>
            <a:r>
              <a:rPr sz="3200" spc="-8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90000"/>
                </a:solidFill>
                <a:latin typeface="Century Gothic"/>
                <a:cs typeface="Century Gothic"/>
              </a:rPr>
              <a:t>about.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9343" y="2251285"/>
            <a:ext cx="1967358" cy="1736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323" y="4210396"/>
            <a:ext cx="6953595" cy="2194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06" y="313415"/>
            <a:ext cx="6819265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pc="-5" dirty="0">
                <a:solidFill>
                  <a:srgbClr val="990000"/>
                </a:solidFill>
              </a:rPr>
              <a:t>Nice </a:t>
            </a:r>
            <a:r>
              <a:rPr dirty="0">
                <a:solidFill>
                  <a:srgbClr val="990000"/>
                </a:solidFill>
              </a:rPr>
              <a:t>work! </a:t>
            </a:r>
            <a:r>
              <a:rPr spc="-5" dirty="0">
                <a:solidFill>
                  <a:srgbClr val="990000"/>
                </a:solidFill>
              </a:rPr>
              <a:t>Now </a:t>
            </a:r>
            <a:r>
              <a:rPr dirty="0">
                <a:solidFill>
                  <a:srgbClr val="990000"/>
                </a:solidFill>
              </a:rPr>
              <a:t>let’s try to</a:t>
            </a:r>
            <a:r>
              <a:rPr spc="-60" dirty="0">
                <a:solidFill>
                  <a:srgbClr val="990000"/>
                </a:solidFill>
              </a:rPr>
              <a:t> </a:t>
            </a:r>
            <a:r>
              <a:rPr spc="-5" dirty="0">
                <a:solidFill>
                  <a:srgbClr val="990000"/>
                </a:solidFill>
              </a:rPr>
              <a:t>add  our “ay” words </a:t>
            </a:r>
            <a:r>
              <a:rPr dirty="0">
                <a:solidFill>
                  <a:srgbClr val="990000"/>
                </a:solidFill>
              </a:rPr>
              <a:t>into the  </a:t>
            </a:r>
            <a:r>
              <a:rPr spc="-5" dirty="0">
                <a:solidFill>
                  <a:srgbClr val="990000"/>
                </a:solidFill>
              </a:rPr>
              <a:t>sentence. </a:t>
            </a:r>
            <a:r>
              <a:rPr spc="-25" dirty="0">
                <a:solidFill>
                  <a:srgbClr val="990000"/>
                </a:solidFill>
              </a:rPr>
              <a:t>Write </a:t>
            </a:r>
            <a:r>
              <a:rPr dirty="0">
                <a:solidFill>
                  <a:srgbClr val="990000"/>
                </a:solidFill>
              </a:rPr>
              <a:t>a sentence  </a:t>
            </a:r>
            <a:r>
              <a:rPr spc="-5" dirty="0">
                <a:solidFill>
                  <a:srgbClr val="990000"/>
                </a:solidFill>
              </a:rPr>
              <a:t>using </a:t>
            </a:r>
            <a:r>
              <a:rPr dirty="0">
                <a:solidFill>
                  <a:srgbClr val="990000"/>
                </a:solidFill>
              </a:rPr>
              <a:t>one </a:t>
            </a:r>
            <a:r>
              <a:rPr spc="-5" dirty="0">
                <a:solidFill>
                  <a:srgbClr val="990000"/>
                </a:solidFill>
              </a:rPr>
              <a:t>“ay” word.</a:t>
            </a:r>
          </a:p>
        </p:txBody>
      </p:sp>
      <p:sp>
        <p:nvSpPr>
          <p:cNvPr id="3" name="object 3"/>
          <p:cNvSpPr/>
          <p:nvPr/>
        </p:nvSpPr>
        <p:spPr>
          <a:xfrm>
            <a:off x="7450666" y="228286"/>
            <a:ext cx="1550435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323" y="4210396"/>
            <a:ext cx="6953595" cy="2194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5888" y="2187917"/>
            <a:ext cx="2255287" cy="2002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6268" y="1001304"/>
            <a:ext cx="2226730" cy="1025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9849" y="103161"/>
            <a:ext cx="6499860" cy="282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Great job!</a:t>
            </a:r>
            <a:endParaRPr sz="4600">
              <a:latin typeface="Century Gothic"/>
              <a:cs typeface="Century Gothic"/>
            </a:endParaRPr>
          </a:p>
          <a:p>
            <a:pPr marL="12700" marR="5080">
              <a:lnSpc>
                <a:spcPts val="5500"/>
              </a:lnSpc>
              <a:spcBef>
                <a:spcPts val="190"/>
              </a:spcBef>
              <a:tabLst>
                <a:tab pos="4618990" algn="l"/>
              </a:tabLst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How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can the</a:t>
            </a:r>
            <a:r>
              <a:rPr sz="4600" spc="-5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sentence  you</a:t>
            </a:r>
            <a:r>
              <a:rPr sz="4600" spc="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wrote</a:t>
            </a:r>
            <a:r>
              <a:rPr sz="4600" spc="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	us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  shape?</a:t>
            </a:r>
            <a:endParaRPr sz="4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2417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6268" y="2026837"/>
            <a:ext cx="2226730" cy="102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5442" y="2895511"/>
            <a:ext cx="1157018" cy="3849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2983" y="3297350"/>
            <a:ext cx="3922259" cy="27273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77" y="571290"/>
            <a:ext cx="6680834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59914" marR="5080" indent="-1847850">
              <a:lnSpc>
                <a:spcPts val="4300"/>
              </a:lnSpc>
              <a:spcBef>
                <a:spcPts val="260"/>
              </a:spcBef>
            </a:pPr>
            <a:r>
              <a:rPr spc="-5" dirty="0">
                <a:solidFill>
                  <a:srgbClr val="990000"/>
                </a:solidFill>
              </a:rPr>
              <a:t>Now </a:t>
            </a:r>
            <a:r>
              <a:rPr dirty="0">
                <a:solidFill>
                  <a:srgbClr val="990000"/>
                </a:solidFill>
              </a:rPr>
              <a:t>we will look </a:t>
            </a:r>
            <a:r>
              <a:rPr spc="-5" dirty="0">
                <a:solidFill>
                  <a:srgbClr val="990000"/>
                </a:solidFill>
              </a:rPr>
              <a:t>at</a:t>
            </a:r>
            <a:r>
              <a:rPr spc="-45" dirty="0">
                <a:solidFill>
                  <a:srgbClr val="990000"/>
                </a:solidFill>
              </a:rPr>
              <a:t> </a:t>
            </a:r>
            <a:r>
              <a:rPr spc="-5" dirty="0">
                <a:solidFill>
                  <a:srgbClr val="990000"/>
                </a:solidFill>
              </a:rPr>
              <a:t>adjectives  and</a:t>
            </a:r>
            <a:r>
              <a:rPr spc="-10" dirty="0">
                <a:solidFill>
                  <a:srgbClr val="990000"/>
                </a:solidFill>
              </a:rPr>
              <a:t> </a:t>
            </a:r>
            <a:r>
              <a:rPr spc="-5" dirty="0">
                <a:solidFill>
                  <a:srgbClr val="990000"/>
                </a:solidFill>
              </a:rPr>
              <a:t>adverbs.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362" y="2209590"/>
            <a:ext cx="482917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What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is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an</a:t>
            </a:r>
            <a:r>
              <a:rPr sz="3600" spc="-4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adjective?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310"/>
              </a:lnSpc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What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is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an</a:t>
            </a:r>
            <a:r>
              <a:rPr sz="3600" spc="-3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adverb?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0065" y="228286"/>
            <a:ext cx="1550435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8963" y="5790352"/>
            <a:ext cx="395732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spc="-5" dirty="0">
                <a:latin typeface="Century Gothic"/>
                <a:cs typeface="Century Gothic"/>
              </a:rPr>
              <a:t>Adjective </a:t>
            </a:r>
            <a:r>
              <a:rPr sz="1800" dirty="0">
                <a:latin typeface="Century Gothic"/>
                <a:cs typeface="Century Gothic"/>
              </a:rPr>
              <a:t>– a </a:t>
            </a:r>
            <a:r>
              <a:rPr sz="1800" spc="-5" dirty="0">
                <a:latin typeface="Century Gothic"/>
                <a:cs typeface="Century Gothic"/>
              </a:rPr>
              <a:t>describing word  Adverb </a:t>
            </a:r>
            <a:r>
              <a:rPr sz="1800" dirty="0">
                <a:latin typeface="Century Gothic"/>
                <a:cs typeface="Century Gothic"/>
              </a:rPr>
              <a:t>– tells </a:t>
            </a:r>
            <a:r>
              <a:rPr sz="1800" spc="-5" dirty="0">
                <a:latin typeface="Century Gothic"/>
                <a:cs typeface="Century Gothic"/>
              </a:rPr>
              <a:t>us more about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verb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1816" y="3543827"/>
            <a:ext cx="1948194" cy="2100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6395"/>
            <a:ext cx="6900545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solidFill>
                  <a:srgbClr val="990000"/>
                </a:solidFill>
              </a:rPr>
              <a:t>Let’s </a:t>
            </a:r>
            <a:r>
              <a:rPr sz="3200" dirty="0">
                <a:solidFill>
                  <a:srgbClr val="990000"/>
                </a:solidFill>
              </a:rPr>
              <a:t>list some examples of</a:t>
            </a:r>
            <a:r>
              <a:rPr sz="3200" spc="-55" dirty="0">
                <a:solidFill>
                  <a:srgbClr val="990000"/>
                </a:solidFill>
              </a:rPr>
              <a:t> </a:t>
            </a:r>
            <a:r>
              <a:rPr sz="3200" spc="-5" dirty="0">
                <a:solidFill>
                  <a:srgbClr val="990000"/>
                </a:solidFill>
              </a:rPr>
              <a:t>adverbs  and adjectives that </a:t>
            </a:r>
            <a:r>
              <a:rPr sz="3200" dirty="0">
                <a:solidFill>
                  <a:srgbClr val="990000"/>
                </a:solidFill>
              </a:rPr>
              <a:t>we </a:t>
            </a:r>
            <a:r>
              <a:rPr sz="3200" spc="-5" dirty="0">
                <a:solidFill>
                  <a:srgbClr val="990000"/>
                </a:solidFill>
              </a:rPr>
              <a:t>already  know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127716" y="10749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236" y="2614352"/>
            <a:ext cx="3204555" cy="3719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236" y="1641764"/>
            <a:ext cx="3204555" cy="756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8174" y="2614352"/>
            <a:ext cx="3204555" cy="3719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8174" y="1641764"/>
            <a:ext cx="3204555" cy="756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30961" y="1809798"/>
            <a:ext cx="4823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8979" algn="l"/>
              </a:tabLst>
            </a:pPr>
            <a:r>
              <a:rPr sz="2400" spc="-5" dirty="0">
                <a:latin typeface="Century Gothic"/>
                <a:cs typeface="Century Gothic"/>
              </a:rPr>
              <a:t>Adverbs	Adjectives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27716" y="697070"/>
            <a:ext cx="1770999" cy="2017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Great </a:t>
            </a:r>
            <a:r>
              <a:rPr dirty="0"/>
              <a:t>list! </a:t>
            </a:r>
            <a:r>
              <a:rPr spc="-5" dirty="0"/>
              <a:t>Here </a:t>
            </a:r>
            <a:r>
              <a:rPr spc="-10" dirty="0"/>
              <a:t>are </a:t>
            </a:r>
            <a:r>
              <a:rPr dirty="0"/>
              <a:t>some</a:t>
            </a:r>
            <a:r>
              <a:rPr spc="-7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adverbs</a:t>
            </a:r>
          </a:p>
        </p:txBody>
      </p:sp>
      <p:sp>
        <p:nvSpPr>
          <p:cNvPr id="4" name="object 4"/>
          <p:cNvSpPr/>
          <p:nvPr/>
        </p:nvSpPr>
        <p:spPr>
          <a:xfrm>
            <a:off x="6826142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88720" marR="5080" indent="-1176655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you </a:t>
            </a:r>
            <a:r>
              <a:rPr dirty="0"/>
              <a:t>may not </a:t>
            </a:r>
            <a:r>
              <a:rPr spc="-5" dirty="0"/>
              <a:t>have </a:t>
            </a:r>
            <a:r>
              <a:rPr spc="-10" dirty="0"/>
              <a:t>heard </a:t>
            </a:r>
            <a:r>
              <a:rPr spc="-5" dirty="0"/>
              <a:t>before. </a:t>
            </a:r>
            <a:r>
              <a:rPr spc="-40" dirty="0"/>
              <a:t>Try  </a:t>
            </a:r>
            <a:r>
              <a:rPr dirty="0"/>
              <a:t>to </a:t>
            </a:r>
            <a:r>
              <a:rPr spc="-5" dirty="0"/>
              <a:t>use </a:t>
            </a:r>
            <a:r>
              <a:rPr dirty="0"/>
              <a:t>one in a</a:t>
            </a:r>
            <a:r>
              <a:rPr spc="-15" dirty="0"/>
              <a:t> </a:t>
            </a:r>
            <a:r>
              <a:rPr spc="-5" dirty="0"/>
              <a:t>sentence.</a:t>
            </a:r>
          </a:p>
          <a:p>
            <a:pPr marL="3164840" marR="2515870" algn="ctr">
              <a:lnSpc>
                <a:spcPts val="4300"/>
              </a:lnSpc>
              <a:spcBef>
                <a:spcPts val="1200"/>
              </a:spcBef>
            </a:pPr>
            <a:r>
              <a:rPr dirty="0">
                <a:solidFill>
                  <a:srgbClr val="990000"/>
                </a:solidFill>
              </a:rPr>
              <a:t>Gr</a:t>
            </a:r>
            <a:r>
              <a:rPr spc="-5" dirty="0">
                <a:solidFill>
                  <a:srgbClr val="990000"/>
                </a:solidFill>
              </a:rPr>
              <a:t>a</a:t>
            </a:r>
            <a:r>
              <a:rPr dirty="0">
                <a:solidFill>
                  <a:srgbClr val="990000"/>
                </a:solidFill>
              </a:rPr>
              <a:t>c</a:t>
            </a:r>
            <a:r>
              <a:rPr spc="-5" dirty="0">
                <a:solidFill>
                  <a:srgbClr val="990000"/>
                </a:solidFill>
              </a:rPr>
              <a:t>e</a:t>
            </a:r>
            <a:r>
              <a:rPr dirty="0">
                <a:solidFill>
                  <a:srgbClr val="990000"/>
                </a:solidFill>
              </a:rPr>
              <a:t>f</a:t>
            </a:r>
            <a:r>
              <a:rPr spc="-5" dirty="0">
                <a:solidFill>
                  <a:srgbClr val="990000"/>
                </a:solidFill>
              </a:rPr>
              <a:t>u</a:t>
            </a:r>
            <a:r>
              <a:rPr dirty="0">
                <a:solidFill>
                  <a:srgbClr val="990000"/>
                </a:solidFill>
              </a:rPr>
              <a:t>lly  Loudly  Rapidly  </a:t>
            </a:r>
            <a:r>
              <a:rPr spc="-5" dirty="0">
                <a:solidFill>
                  <a:srgbClr val="990000"/>
                </a:solidFill>
              </a:rPr>
              <a:t>Quietly  Carelessly</a:t>
            </a:r>
          </a:p>
        </p:txBody>
      </p:sp>
      <p:sp>
        <p:nvSpPr>
          <p:cNvPr id="6" name="object 6"/>
          <p:cNvSpPr/>
          <p:nvPr/>
        </p:nvSpPr>
        <p:spPr>
          <a:xfrm>
            <a:off x="218485" y="2438634"/>
            <a:ext cx="3204632" cy="2243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3335" y="3141337"/>
            <a:ext cx="2060797" cy="2544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997" y="4939133"/>
            <a:ext cx="1411111" cy="1508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51849" y="6296223"/>
            <a:ext cx="590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Example: Julie carelessly </a:t>
            </a:r>
            <a:r>
              <a:rPr sz="1800" dirty="0">
                <a:latin typeface="Century Gothic"/>
                <a:cs typeface="Century Gothic"/>
              </a:rPr>
              <a:t>shot the </a:t>
            </a:r>
            <a:r>
              <a:rPr sz="1800" spc="-5" dirty="0">
                <a:latin typeface="Century Gothic"/>
                <a:cs typeface="Century Gothic"/>
              </a:rPr>
              <a:t>ball </a:t>
            </a:r>
            <a:r>
              <a:rPr sz="1800" dirty="0">
                <a:latin typeface="Century Gothic"/>
                <a:cs typeface="Century Gothic"/>
              </a:rPr>
              <a:t>into the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basket.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5935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7774" y="382826"/>
            <a:ext cx="5478145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indent="-635" algn="ctr">
              <a:lnSpc>
                <a:spcPts val="3800"/>
              </a:lnSpc>
              <a:spcBef>
                <a:spcPts val="260"/>
              </a:spcBef>
            </a:pPr>
            <a:r>
              <a:rPr sz="3200" spc="-5" dirty="0"/>
              <a:t>Here </a:t>
            </a:r>
            <a:r>
              <a:rPr sz="3200" spc="-10" dirty="0"/>
              <a:t>are </a:t>
            </a:r>
            <a:r>
              <a:rPr sz="3200" dirty="0"/>
              <a:t>some new 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</a:rPr>
              <a:t>adjectives.</a:t>
            </a:r>
            <a:r>
              <a:rPr sz="3200" spc="-5" dirty="0"/>
              <a:t> </a:t>
            </a:r>
            <a:r>
              <a:rPr sz="3200" spc="-35" dirty="0"/>
              <a:t>Try </a:t>
            </a:r>
            <a:r>
              <a:rPr sz="3200" dirty="0"/>
              <a:t>to </a:t>
            </a:r>
            <a:r>
              <a:rPr sz="3200" spc="-5" dirty="0"/>
              <a:t>use </a:t>
            </a:r>
            <a:r>
              <a:rPr sz="3200" dirty="0"/>
              <a:t>one of  these in a</a:t>
            </a:r>
            <a:r>
              <a:rPr sz="3200" spc="-20" dirty="0"/>
              <a:t> </a:t>
            </a:r>
            <a:r>
              <a:rPr sz="3200" spc="-5" dirty="0"/>
              <a:t>sentence.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510057" y="2471654"/>
            <a:ext cx="2409825" cy="33045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1270" algn="ctr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Clumsy  Agg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ssive 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Brave 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Round 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Gigantic 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Rough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461" y="2652889"/>
            <a:ext cx="2671232" cy="2021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1215" y="6318861"/>
            <a:ext cx="386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Example: Kevin </a:t>
            </a:r>
            <a:r>
              <a:rPr sz="1800" dirty="0">
                <a:latin typeface="Century Gothic"/>
                <a:cs typeface="Century Gothic"/>
              </a:rPr>
              <a:t>is a </a:t>
            </a:r>
            <a:r>
              <a:rPr sz="1800" spc="-5" dirty="0">
                <a:latin typeface="Century Gothic"/>
                <a:cs typeface="Century Gothic"/>
              </a:rPr>
              <a:t>clumsy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athlete.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8655" y="1919465"/>
            <a:ext cx="2318379" cy="2172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8655" y="4233333"/>
            <a:ext cx="1749776" cy="17497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236" y="2614353"/>
            <a:ext cx="7606143" cy="3113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3752" y="975412"/>
            <a:ext cx="2360744" cy="1087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2821" y="273753"/>
            <a:ext cx="5518150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5"/>
              </a:spcBef>
            </a:pPr>
            <a:r>
              <a:rPr sz="3200" spc="-20" dirty="0"/>
              <a:t>Write </a:t>
            </a:r>
            <a:r>
              <a:rPr sz="3200" dirty="0"/>
              <a:t>a sentence</a:t>
            </a:r>
            <a:r>
              <a:rPr sz="3200" spc="-40" dirty="0"/>
              <a:t> </a:t>
            </a:r>
            <a:r>
              <a:rPr sz="3200" spc="-5" dirty="0"/>
              <a:t>describing  something that would keep  </a:t>
            </a:r>
            <a:r>
              <a:rPr sz="3200" dirty="0"/>
              <a:t>us </a:t>
            </a:r>
            <a:r>
              <a:rPr sz="3200" spc="-5" dirty="0"/>
              <a:t>in shape </a:t>
            </a:r>
            <a:r>
              <a:rPr sz="3200" dirty="0"/>
              <a:t>using </a:t>
            </a:r>
            <a:r>
              <a:rPr sz="3200" spc="-5" dirty="0"/>
              <a:t>an 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</a:rPr>
              <a:t>adjective</a:t>
            </a:r>
            <a:r>
              <a:rPr sz="3200" spc="-5" dirty="0"/>
              <a:t>.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505" y="508001"/>
            <a:ext cx="6236335" cy="3863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5405" marR="57785" algn="ctr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Great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work!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Being outside</a:t>
            </a:r>
            <a:r>
              <a:rPr sz="3600" spc="-3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is  a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great way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to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stay active  and in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shape?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562100">
              <a:lnSpc>
                <a:spcPts val="4310"/>
              </a:lnSpc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Pop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Question:</a:t>
            </a:r>
            <a:endParaRPr sz="3600">
              <a:latin typeface="Century Gothic"/>
              <a:cs typeface="Century Gothic"/>
            </a:endParaRPr>
          </a:p>
          <a:p>
            <a:pPr marL="12065" marR="5080" algn="ctr">
              <a:lnSpc>
                <a:spcPts val="4400"/>
              </a:lnSpc>
              <a:spcBef>
                <a:spcPts val="70"/>
              </a:spcBef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At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least how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long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should</a:t>
            </a:r>
            <a:r>
              <a:rPr sz="3600" spc="-7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we  play outside each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day?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3520" y="4178302"/>
            <a:ext cx="3834225" cy="2679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5475109" cy="6759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2105" y="268288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0" y="0"/>
                </a:moveTo>
                <a:lnTo>
                  <a:pt x="1645920" y="0"/>
                </a:lnTo>
                <a:lnTo>
                  <a:pt x="164592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931" y="877704"/>
            <a:ext cx="571817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pc="-5" dirty="0">
                <a:solidFill>
                  <a:srgbClr val="990000"/>
                </a:solidFill>
              </a:rPr>
              <a:t>What sound </a:t>
            </a:r>
            <a:r>
              <a:rPr dirty="0">
                <a:solidFill>
                  <a:srgbClr val="990000"/>
                </a:solidFill>
              </a:rPr>
              <a:t>do the</a:t>
            </a:r>
            <a:r>
              <a:rPr spc="-60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letters  </a:t>
            </a:r>
            <a:r>
              <a:rPr spc="-5" dirty="0">
                <a:solidFill>
                  <a:srgbClr val="990000"/>
                </a:solidFill>
              </a:rPr>
              <a:t>“A” and “Y” </a:t>
            </a:r>
            <a:r>
              <a:rPr dirty="0">
                <a:solidFill>
                  <a:srgbClr val="990000"/>
                </a:solidFill>
              </a:rPr>
              <a:t>make when  they </a:t>
            </a:r>
            <a:r>
              <a:rPr spc="-10" dirty="0">
                <a:solidFill>
                  <a:srgbClr val="990000"/>
                </a:solidFill>
              </a:rPr>
              <a:t>are</a:t>
            </a:r>
            <a:r>
              <a:rPr spc="-1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together?</a:t>
            </a:r>
          </a:p>
        </p:txBody>
      </p:sp>
      <p:sp>
        <p:nvSpPr>
          <p:cNvPr id="4" name="object 4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5679" y="2183278"/>
            <a:ext cx="2341279" cy="3753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191" y="2790169"/>
            <a:ext cx="5503333" cy="3655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744" y="1"/>
            <a:ext cx="6606657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38" y="389214"/>
            <a:ext cx="5766435" cy="17221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-635" algn="ctr">
              <a:lnSpc>
                <a:spcPct val="99200"/>
              </a:lnSpc>
              <a:spcBef>
                <a:spcPts val="125"/>
              </a:spcBef>
            </a:pPr>
            <a:r>
              <a:rPr sz="2800" spc="-85" dirty="0"/>
              <a:t>You </a:t>
            </a:r>
            <a:r>
              <a:rPr sz="2800" spc="-5" dirty="0"/>
              <a:t>have </a:t>
            </a:r>
            <a:r>
              <a:rPr sz="2800" u="heavy" dirty="0">
                <a:uFill>
                  <a:solidFill>
                    <a:srgbClr val="000000"/>
                  </a:solidFill>
                </a:uFill>
              </a:rPr>
              <a:t>1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</a:rPr>
              <a:t>minute</a:t>
            </a:r>
            <a:r>
              <a:rPr sz="2800" spc="-5" dirty="0"/>
              <a:t>. Race against  your classmates and </a:t>
            </a:r>
            <a:r>
              <a:rPr sz="2800" dirty="0"/>
              <a:t>write a list</a:t>
            </a:r>
            <a:r>
              <a:rPr sz="2800" spc="-20" dirty="0"/>
              <a:t> </a:t>
            </a:r>
            <a:r>
              <a:rPr sz="2800" dirty="0"/>
              <a:t>of  </a:t>
            </a:r>
            <a:r>
              <a:rPr sz="2800" spc="-5" dirty="0"/>
              <a:t>as </a:t>
            </a:r>
            <a:r>
              <a:rPr sz="2800" dirty="0"/>
              <a:t>many </a:t>
            </a:r>
            <a:r>
              <a:rPr sz="2800" spc="-5" dirty="0"/>
              <a:t>“ay” words as you </a:t>
            </a:r>
            <a:r>
              <a:rPr sz="2800" dirty="0"/>
              <a:t>can  think</a:t>
            </a:r>
            <a:r>
              <a:rPr sz="2800" spc="-5" dirty="0"/>
              <a:t> </a:t>
            </a:r>
            <a:r>
              <a:rPr sz="2800" dirty="0"/>
              <a:t>of.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128" y="2425700"/>
            <a:ext cx="7027331" cy="172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036" y="4177146"/>
            <a:ext cx="7207133" cy="2398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111" y="2290389"/>
            <a:ext cx="1636888" cy="1500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556" y="3790870"/>
            <a:ext cx="2328332" cy="132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111" y="5314272"/>
            <a:ext cx="2003776" cy="1337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9920" y="148418"/>
            <a:ext cx="5526405" cy="61245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14629" marR="207645" algn="ctr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latin typeface="Century Gothic"/>
                <a:cs typeface="Century Gothic"/>
              </a:rPr>
              <a:t>Nice job! That was </a:t>
            </a:r>
            <a:r>
              <a:rPr sz="3200" dirty="0">
                <a:latin typeface="Century Gothic"/>
                <a:cs typeface="Century Gothic"/>
              </a:rPr>
              <a:t>a lot</a:t>
            </a:r>
            <a:r>
              <a:rPr sz="3200" spc="-3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of  </a:t>
            </a:r>
            <a:r>
              <a:rPr sz="3200" spc="-10" dirty="0">
                <a:latin typeface="Century Gothic"/>
                <a:cs typeface="Century Gothic"/>
              </a:rPr>
              <a:t>words.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ts val="3679"/>
              </a:lnSpc>
            </a:pPr>
            <a:r>
              <a:rPr sz="3200" spc="-5" dirty="0">
                <a:latin typeface="Century Gothic"/>
                <a:cs typeface="Century Gothic"/>
              </a:rPr>
              <a:t>Now </a:t>
            </a:r>
            <a:r>
              <a:rPr sz="3200" dirty="0">
                <a:latin typeface="Century Gothic"/>
                <a:cs typeface="Century Gothic"/>
              </a:rPr>
              <a:t>try to match the</a:t>
            </a:r>
            <a:r>
              <a:rPr sz="3200" spc="-7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photo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3200" spc="-5" dirty="0">
                <a:latin typeface="Century Gothic"/>
                <a:cs typeface="Century Gothic"/>
              </a:rPr>
              <a:t>with </a:t>
            </a:r>
            <a:r>
              <a:rPr sz="3200" dirty="0">
                <a:latin typeface="Century Gothic"/>
                <a:cs typeface="Century Gothic"/>
              </a:rPr>
              <a:t>the</a:t>
            </a:r>
            <a:r>
              <a:rPr sz="3200" spc="-10" dirty="0">
                <a:latin typeface="Century Gothic"/>
                <a:cs typeface="Century Gothic"/>
              </a:rPr>
              <a:t> word.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 marR="488315" algn="r">
              <a:lnSpc>
                <a:spcPct val="100000"/>
              </a:lnSpc>
              <a:spcBef>
                <a:spcPts val="2485"/>
              </a:spcBef>
            </a:pPr>
            <a:r>
              <a:rPr sz="3200" dirty="0">
                <a:latin typeface="Century Gothic"/>
                <a:cs typeface="Century Gothic"/>
              </a:rPr>
              <a:t>Lay</a:t>
            </a:r>
            <a:endParaRPr sz="3200">
              <a:latin typeface="Century Gothic"/>
              <a:cs typeface="Century Gothic"/>
            </a:endParaRPr>
          </a:p>
          <a:p>
            <a:pPr marL="4288790" marR="455930" indent="-57150" algn="r">
              <a:lnSpc>
                <a:spcPct val="274900"/>
              </a:lnSpc>
              <a:spcBef>
                <a:spcPts val="755"/>
              </a:spcBef>
            </a:pPr>
            <a:r>
              <a:rPr sz="3200" spc="-5" dirty="0">
                <a:latin typeface="Century Gothic"/>
                <a:cs typeface="Century Gothic"/>
              </a:rPr>
              <a:t>Day  Hay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04709" y="3416530"/>
            <a:ext cx="2435628" cy="1832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365" y="543528"/>
            <a:ext cx="546163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79450" marR="5080" indent="-667385">
              <a:lnSpc>
                <a:spcPts val="3800"/>
              </a:lnSpc>
              <a:spcBef>
                <a:spcPts val="260"/>
              </a:spcBef>
            </a:pPr>
            <a:r>
              <a:rPr sz="3200" spc="-5" dirty="0"/>
              <a:t>Let’s </a:t>
            </a:r>
            <a:r>
              <a:rPr sz="3200" dirty="0"/>
              <a:t>do it </a:t>
            </a:r>
            <a:r>
              <a:rPr sz="3200" spc="-5" dirty="0"/>
              <a:t>again. Match </a:t>
            </a:r>
            <a:r>
              <a:rPr sz="3200" dirty="0"/>
              <a:t>the  </a:t>
            </a:r>
            <a:r>
              <a:rPr sz="3200" spc="-5" dirty="0"/>
              <a:t>photo with </a:t>
            </a:r>
            <a:r>
              <a:rPr sz="3200" dirty="0"/>
              <a:t>the</a:t>
            </a:r>
            <a:r>
              <a:rPr sz="3200" spc="-15" dirty="0"/>
              <a:t> </a:t>
            </a:r>
            <a:r>
              <a:rPr sz="3200" spc="-10" dirty="0"/>
              <a:t>word.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89405" y="2982241"/>
            <a:ext cx="1123315" cy="329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S</a:t>
            </a:r>
            <a:r>
              <a:rPr sz="3200" dirty="0">
                <a:latin typeface="Century Gothic"/>
                <a:cs typeface="Century Gothic"/>
              </a:rPr>
              <a:t>pr</a:t>
            </a:r>
            <a:r>
              <a:rPr sz="3200" spc="-5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y</a:t>
            </a:r>
            <a:endParaRPr sz="3200">
              <a:latin typeface="Century Gothic"/>
              <a:cs typeface="Century Gothic"/>
            </a:endParaRPr>
          </a:p>
          <a:p>
            <a:pPr marL="69215" marR="227329" indent="-57150">
              <a:lnSpc>
                <a:spcPct val="274900"/>
              </a:lnSpc>
              <a:spcBef>
                <a:spcPts val="755"/>
              </a:spcBef>
            </a:pPr>
            <a:r>
              <a:rPr sz="3200" spc="-5" dirty="0">
                <a:latin typeface="Century Gothic"/>
                <a:cs typeface="Century Gothic"/>
              </a:rPr>
              <a:t>Stay  </a:t>
            </a:r>
            <a:r>
              <a:rPr sz="3200" dirty="0">
                <a:latin typeface="Century Gothic"/>
                <a:cs typeface="Century Gothic"/>
              </a:rPr>
              <a:t>Play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3963" y="1966382"/>
            <a:ext cx="1594435" cy="1965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844" y="3932061"/>
            <a:ext cx="1848554" cy="1201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609" y="5363249"/>
            <a:ext cx="1887873" cy="1395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4709" y="1467197"/>
            <a:ext cx="2273531" cy="1837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8" y="1187310"/>
            <a:ext cx="76942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0" algn="l"/>
              </a:tabLst>
            </a:pPr>
            <a:r>
              <a:rPr sz="3200" dirty="0"/>
              <a:t>I</a:t>
            </a:r>
            <a:r>
              <a:rPr sz="3200" spc="-5" dirty="0"/>
              <a:t> </a:t>
            </a:r>
            <a:r>
              <a:rPr sz="3200" dirty="0"/>
              <a:t>love</a:t>
            </a:r>
            <a:r>
              <a:rPr sz="3200" spc="-5" dirty="0"/>
              <a:t> </a:t>
            </a:r>
            <a:r>
              <a:rPr sz="3200" dirty="0"/>
              <a:t>t</a:t>
            </a:r>
            <a:r>
              <a:rPr lang="en-CA" sz="3200" dirty="0"/>
              <a:t>o __________ </a:t>
            </a:r>
            <a:r>
              <a:rPr sz="3200" spc="-5" dirty="0"/>
              <a:t>outside </a:t>
            </a:r>
            <a:r>
              <a:rPr sz="3200" dirty="0"/>
              <a:t>with </a:t>
            </a:r>
            <a:r>
              <a:rPr sz="3200" spc="-5" dirty="0"/>
              <a:t>friends.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-22861" y="2468596"/>
            <a:ext cx="7778115" cy="41395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>
              <a:lnSpc>
                <a:spcPts val="3800"/>
              </a:lnSpc>
              <a:spcBef>
                <a:spcPts val="260"/>
              </a:spcBef>
              <a:tabLst>
                <a:tab pos="4380230" algn="l"/>
              </a:tabLst>
            </a:pPr>
            <a:r>
              <a:rPr sz="3200" spc="-5" dirty="0">
                <a:latin typeface="Century Gothic"/>
                <a:cs typeface="Century Gothic"/>
              </a:rPr>
              <a:t>My mom </a:t>
            </a:r>
            <a:r>
              <a:rPr sz="3200" dirty="0" err="1">
                <a:latin typeface="Century Gothic"/>
                <a:cs typeface="Century Gothic"/>
              </a:rPr>
              <a:t>wil</a:t>
            </a:r>
            <a:r>
              <a:rPr lang="en-CA" sz="3200" dirty="0">
                <a:latin typeface="Century Gothic"/>
                <a:cs typeface="Century Gothic"/>
              </a:rPr>
              <a:t>l _________ </a:t>
            </a:r>
            <a:r>
              <a:rPr sz="3200" dirty="0">
                <a:latin typeface="Century Gothic"/>
                <a:cs typeface="Century Gothic"/>
              </a:rPr>
              <a:t>the </a:t>
            </a:r>
            <a:r>
              <a:rPr sz="3200" spc="-5" dirty="0">
                <a:latin typeface="Century Gothic"/>
                <a:cs typeface="Century Gothic"/>
              </a:rPr>
              <a:t>garden </a:t>
            </a:r>
            <a:r>
              <a:rPr sz="3200" dirty="0">
                <a:latin typeface="Century Gothic"/>
                <a:cs typeface="Century Gothic"/>
              </a:rPr>
              <a:t>hose  to </a:t>
            </a:r>
            <a:r>
              <a:rPr sz="3200" spc="-5" dirty="0">
                <a:latin typeface="Century Gothic"/>
                <a:cs typeface="Century Gothic"/>
              </a:rPr>
              <a:t>water </a:t>
            </a:r>
            <a:r>
              <a:rPr sz="3200" dirty="0">
                <a:latin typeface="Century Gothic"/>
                <a:cs typeface="Century Gothic"/>
              </a:rPr>
              <a:t>our healthy</a:t>
            </a:r>
            <a:r>
              <a:rPr sz="3200" spc="-2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vegetables.</a:t>
            </a:r>
            <a:endParaRPr sz="3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900" dirty="0">
              <a:latin typeface="Times New Roman"/>
              <a:cs typeface="Times New Roman"/>
            </a:endParaRPr>
          </a:p>
          <a:p>
            <a:pPr marL="113664">
              <a:lnSpc>
                <a:spcPct val="100000"/>
              </a:lnSpc>
              <a:spcBef>
                <a:spcPts val="2645"/>
              </a:spcBef>
              <a:tabLst>
                <a:tab pos="7643495" algn="l"/>
              </a:tabLst>
            </a:pPr>
            <a:r>
              <a:rPr sz="3200" spc="-75" dirty="0">
                <a:latin typeface="Century Gothic"/>
                <a:cs typeface="Century Gothic"/>
              </a:rPr>
              <a:t>We </a:t>
            </a:r>
            <a:r>
              <a:rPr sz="3200" dirty="0">
                <a:latin typeface="Century Gothic"/>
                <a:cs typeface="Century Gothic"/>
              </a:rPr>
              <a:t>only </a:t>
            </a:r>
            <a:r>
              <a:rPr sz="3200" spc="-5" dirty="0">
                <a:latin typeface="Century Gothic"/>
                <a:cs typeface="Century Gothic"/>
              </a:rPr>
              <a:t>play outside</a:t>
            </a:r>
            <a:r>
              <a:rPr sz="3200" spc="11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during</a:t>
            </a:r>
            <a:r>
              <a:rPr sz="3200" spc="0" dirty="0">
                <a:latin typeface="Century Gothic"/>
                <a:cs typeface="Century Gothic"/>
              </a:rPr>
              <a:t> </a:t>
            </a:r>
            <a:r>
              <a:rPr sz="3200" dirty="0" err="1">
                <a:latin typeface="Century Gothic"/>
                <a:cs typeface="Century Gothic"/>
              </a:rPr>
              <a:t>th</a:t>
            </a:r>
            <a:r>
              <a:rPr lang="en-CA" sz="3200" dirty="0">
                <a:latin typeface="Century Gothic"/>
                <a:cs typeface="Century Gothic"/>
              </a:rPr>
              <a:t>e ______</a:t>
            </a:r>
            <a:r>
              <a:rPr sz="3200" dirty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50" dirty="0">
              <a:latin typeface="Times New Roman"/>
              <a:cs typeface="Times New Roman"/>
            </a:endParaRPr>
          </a:p>
          <a:p>
            <a:pPr marL="114300" marR="359410">
              <a:lnSpc>
                <a:spcPts val="3800"/>
              </a:lnSpc>
              <a:tabLst>
                <a:tab pos="5236845" algn="l"/>
              </a:tabLst>
            </a:pPr>
            <a:r>
              <a:rPr sz="3200" spc="-5" dirty="0">
                <a:latin typeface="Century Gothic"/>
                <a:cs typeface="Century Gothic"/>
              </a:rPr>
              <a:t>My dad</a:t>
            </a:r>
            <a:r>
              <a:rPr sz="320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says </a:t>
            </a:r>
            <a:r>
              <a:rPr sz="3200" dirty="0">
                <a:latin typeface="Century Gothic"/>
                <a:cs typeface="Century Gothic"/>
              </a:rPr>
              <a:t>t</a:t>
            </a:r>
            <a:r>
              <a:rPr lang="en-CA" sz="3200" dirty="0">
                <a:latin typeface="Century Gothic"/>
                <a:cs typeface="Century Gothic"/>
              </a:rPr>
              <a:t>o __________ </a:t>
            </a:r>
            <a:r>
              <a:rPr sz="3200" spc="-5" dirty="0">
                <a:latin typeface="Century Gothic"/>
                <a:cs typeface="Century Gothic"/>
              </a:rPr>
              <a:t>outside for  at least an hour each</a:t>
            </a:r>
            <a:r>
              <a:rPr sz="3200" spc="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day.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409" y="124884"/>
            <a:ext cx="834989" cy="1029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290" y="3401130"/>
            <a:ext cx="1584243" cy="10297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2717" y="3129204"/>
            <a:ext cx="1043593" cy="956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348" y="4819339"/>
            <a:ext cx="1229429" cy="861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265" y="1945178"/>
            <a:ext cx="6542115" cy="2585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9512" y="2402546"/>
            <a:ext cx="577659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4300"/>
              </a:lnSpc>
              <a:spcBef>
                <a:spcPts val="260"/>
              </a:spcBef>
            </a:pPr>
            <a:r>
              <a:rPr spc="-5" dirty="0">
                <a:solidFill>
                  <a:srgbClr val="FFFFFF"/>
                </a:solidFill>
              </a:rPr>
              <a:t>What </a:t>
            </a:r>
            <a:r>
              <a:rPr spc="-10" dirty="0">
                <a:solidFill>
                  <a:srgbClr val="FFFFFF"/>
                </a:solidFill>
              </a:rPr>
              <a:t>are </a:t>
            </a:r>
            <a:r>
              <a:rPr dirty="0">
                <a:solidFill>
                  <a:srgbClr val="FFFFFF"/>
                </a:solidFill>
              </a:rPr>
              <a:t>some things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you  noticed about each  sentence?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208" y="2105936"/>
            <a:ext cx="4961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990000"/>
                </a:solidFill>
                <a:latin typeface="Century Gothic"/>
                <a:cs typeface="Century Gothic"/>
              </a:rPr>
              <a:t>Bill kicked </a:t>
            </a:r>
            <a:r>
              <a:rPr sz="4400" dirty="0">
                <a:solidFill>
                  <a:srgbClr val="990000"/>
                </a:solidFill>
                <a:latin typeface="Century Gothic"/>
                <a:cs typeface="Century Gothic"/>
              </a:rPr>
              <a:t>the</a:t>
            </a:r>
            <a:r>
              <a:rPr sz="4400" spc="-3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400" spc="-5" dirty="0">
                <a:solidFill>
                  <a:srgbClr val="990000"/>
                </a:solidFill>
                <a:latin typeface="Century Gothic"/>
                <a:cs typeface="Century Gothic"/>
              </a:rPr>
              <a:t>ball.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9462" y="4153386"/>
            <a:ext cx="147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Capital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letter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0743" y="3617164"/>
            <a:ext cx="854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Subj</a:t>
            </a:r>
            <a:r>
              <a:rPr sz="1800" dirty="0">
                <a:latin typeface="Century Gothic"/>
                <a:cs typeface="Century Gothic"/>
              </a:rPr>
              <a:t>ect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8405" y="4153386"/>
            <a:ext cx="53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Century Gothic"/>
                <a:cs typeface="Century Gothic"/>
              </a:rPr>
              <a:t>V</a:t>
            </a:r>
            <a:r>
              <a:rPr sz="1800" spc="-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rb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3850" y="3617164"/>
            <a:ext cx="800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Obj</a:t>
            </a:r>
            <a:r>
              <a:rPr sz="1800" dirty="0">
                <a:latin typeface="Century Gothic"/>
                <a:cs typeface="Century Gothic"/>
              </a:rPr>
              <a:t>ect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6847" y="4153386"/>
            <a:ext cx="137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Punctuation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3999" y="2960502"/>
            <a:ext cx="0" cy="1160145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1159863"/>
                </a:moveTo>
                <a:lnTo>
                  <a:pt x="0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5045" y="2935297"/>
            <a:ext cx="117908" cy="115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6388" y="2869725"/>
            <a:ext cx="496570" cy="715010"/>
          </a:xfrm>
          <a:custGeom>
            <a:avLst/>
            <a:gdLst/>
            <a:ahLst/>
            <a:cxnLst/>
            <a:rect l="l" t="t" r="r" b="b"/>
            <a:pathLst>
              <a:path w="496569" h="715010">
                <a:moveTo>
                  <a:pt x="496556" y="714419"/>
                </a:moveTo>
                <a:lnTo>
                  <a:pt x="0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2003" y="2849027"/>
            <a:ext cx="108847" cy="121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9620" y="2960502"/>
            <a:ext cx="0" cy="1160145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1159863"/>
                </a:moveTo>
                <a:lnTo>
                  <a:pt x="0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0665" y="2935297"/>
            <a:ext cx="117908" cy="115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0843" y="2871360"/>
            <a:ext cx="380365" cy="766445"/>
          </a:xfrm>
          <a:custGeom>
            <a:avLst/>
            <a:gdLst/>
            <a:ahLst/>
            <a:cxnLst/>
            <a:rect l="l" t="t" r="r" b="b"/>
            <a:pathLst>
              <a:path w="380364" h="766445">
                <a:moveTo>
                  <a:pt x="0" y="766407"/>
                </a:moveTo>
                <a:lnTo>
                  <a:pt x="380119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2819" y="2848780"/>
            <a:ext cx="107251" cy="123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1288" y="2960502"/>
            <a:ext cx="0" cy="1160145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1159863"/>
                </a:moveTo>
                <a:lnTo>
                  <a:pt x="0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2334" y="2935297"/>
            <a:ext cx="117908" cy="115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58138" y="850879"/>
            <a:ext cx="6487795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z="2800" spc="-5" dirty="0"/>
              <a:t>There </a:t>
            </a:r>
            <a:r>
              <a:rPr sz="2800" spc="-10" dirty="0"/>
              <a:t>are </a:t>
            </a:r>
            <a:r>
              <a:rPr sz="2800" dirty="0"/>
              <a:t>5 </a:t>
            </a:r>
            <a:r>
              <a:rPr sz="2800" spc="-5" dirty="0"/>
              <a:t>important parts </a:t>
            </a:r>
            <a:r>
              <a:rPr sz="2800" dirty="0"/>
              <a:t>to a </a:t>
            </a:r>
            <a:r>
              <a:rPr sz="2800" spc="-5" dirty="0"/>
              <a:t>basic  sentence.</a:t>
            </a:r>
            <a:endParaRPr sz="2800"/>
          </a:p>
        </p:txBody>
      </p:sp>
      <p:sp>
        <p:nvSpPr>
          <p:cNvPr id="20" name="object 20"/>
          <p:cNvSpPr/>
          <p:nvPr/>
        </p:nvSpPr>
        <p:spPr>
          <a:xfrm>
            <a:off x="2012003" y="4418115"/>
            <a:ext cx="3492498" cy="23212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281" y="4233333"/>
            <a:ext cx="3623161" cy="241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8690" y="584996"/>
            <a:ext cx="5242560" cy="1356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39215" marR="5080" indent="-1327150">
              <a:lnSpc>
                <a:spcPts val="5200"/>
              </a:lnSpc>
              <a:spcBef>
                <a:spcPts val="340"/>
              </a:spcBef>
            </a:pPr>
            <a:r>
              <a:rPr sz="4400" spc="-5" dirty="0">
                <a:solidFill>
                  <a:srgbClr val="990000"/>
                </a:solidFill>
              </a:rPr>
              <a:t>Steve laid </a:t>
            </a:r>
            <a:r>
              <a:rPr sz="4400" dirty="0">
                <a:solidFill>
                  <a:srgbClr val="990000"/>
                </a:solidFill>
              </a:rPr>
              <a:t>down</a:t>
            </a:r>
            <a:r>
              <a:rPr sz="4400" spc="-65" dirty="0">
                <a:solidFill>
                  <a:srgbClr val="990000"/>
                </a:solidFill>
              </a:rPr>
              <a:t> </a:t>
            </a:r>
            <a:r>
              <a:rPr sz="4400" dirty="0">
                <a:solidFill>
                  <a:srgbClr val="990000"/>
                </a:solidFill>
              </a:rPr>
              <a:t>on  the</a:t>
            </a:r>
            <a:r>
              <a:rPr sz="4400" spc="-15" dirty="0">
                <a:solidFill>
                  <a:srgbClr val="990000"/>
                </a:solidFill>
              </a:rPr>
              <a:t> </a:t>
            </a:r>
            <a:r>
              <a:rPr sz="4400" dirty="0">
                <a:solidFill>
                  <a:srgbClr val="990000"/>
                </a:solidFill>
              </a:rPr>
              <a:t>grass.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391072" y="2220240"/>
            <a:ext cx="573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Identify the 5 important </a:t>
            </a:r>
            <a:r>
              <a:rPr sz="1800" spc="-5" dirty="0">
                <a:latin typeface="Century Gothic"/>
                <a:cs typeface="Century Gothic"/>
              </a:rPr>
              <a:t>parts </a:t>
            </a:r>
            <a:r>
              <a:rPr sz="1800" dirty="0">
                <a:latin typeface="Century Gothic"/>
                <a:cs typeface="Century Gothic"/>
              </a:rPr>
              <a:t>of this </a:t>
            </a:r>
            <a:r>
              <a:rPr sz="1800" spc="-5" dirty="0">
                <a:latin typeface="Century Gothic"/>
                <a:cs typeface="Century Gothic"/>
              </a:rPr>
              <a:t>basic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sentence.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8067" y="4995893"/>
            <a:ext cx="1967358" cy="1736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6058" y="2611351"/>
            <a:ext cx="3429546" cy="2619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6058" y="2611352"/>
            <a:ext cx="3429635" cy="2620010"/>
          </a:xfrm>
          <a:custGeom>
            <a:avLst/>
            <a:gdLst/>
            <a:ahLst/>
            <a:cxnLst/>
            <a:rect l="l" t="t" r="r" b="b"/>
            <a:pathLst>
              <a:path w="3429635" h="2620010">
                <a:moveTo>
                  <a:pt x="2429137" y="2619574"/>
                </a:moveTo>
                <a:lnTo>
                  <a:pt x="2557331" y="2178257"/>
                </a:lnTo>
                <a:lnTo>
                  <a:pt x="2609242" y="2157559"/>
                </a:lnTo>
                <a:lnTo>
                  <a:pt x="2659692" y="2135822"/>
                </a:lnTo>
                <a:lnTo>
                  <a:pt x="2708668" y="2113077"/>
                </a:lnTo>
                <a:lnTo>
                  <a:pt x="2756156" y="2089356"/>
                </a:lnTo>
                <a:lnTo>
                  <a:pt x="2802144" y="2064691"/>
                </a:lnTo>
                <a:lnTo>
                  <a:pt x="2846618" y="2039112"/>
                </a:lnTo>
                <a:lnTo>
                  <a:pt x="2889566" y="2012652"/>
                </a:lnTo>
                <a:lnTo>
                  <a:pt x="2930976" y="1985341"/>
                </a:lnTo>
                <a:lnTo>
                  <a:pt x="2970833" y="1957212"/>
                </a:lnTo>
                <a:lnTo>
                  <a:pt x="3009126" y="1928295"/>
                </a:lnTo>
                <a:lnTo>
                  <a:pt x="3045841" y="1898622"/>
                </a:lnTo>
                <a:lnTo>
                  <a:pt x="3080965" y="1868225"/>
                </a:lnTo>
                <a:lnTo>
                  <a:pt x="3114485" y="1837134"/>
                </a:lnTo>
                <a:lnTo>
                  <a:pt x="3146390" y="1805382"/>
                </a:lnTo>
                <a:lnTo>
                  <a:pt x="3176665" y="1773000"/>
                </a:lnTo>
                <a:lnTo>
                  <a:pt x="3205297" y="1740019"/>
                </a:lnTo>
                <a:lnTo>
                  <a:pt x="3232275" y="1706471"/>
                </a:lnTo>
                <a:lnTo>
                  <a:pt x="3257584" y="1672387"/>
                </a:lnTo>
                <a:lnTo>
                  <a:pt x="3281213" y="1637799"/>
                </a:lnTo>
                <a:lnTo>
                  <a:pt x="3303147" y="1602738"/>
                </a:lnTo>
                <a:lnTo>
                  <a:pt x="3323375" y="1567235"/>
                </a:lnTo>
                <a:lnTo>
                  <a:pt x="3341883" y="1531323"/>
                </a:lnTo>
                <a:lnTo>
                  <a:pt x="3358659" y="1495032"/>
                </a:lnTo>
                <a:lnTo>
                  <a:pt x="3373689" y="1458393"/>
                </a:lnTo>
                <a:lnTo>
                  <a:pt x="3386961" y="1421440"/>
                </a:lnTo>
                <a:lnTo>
                  <a:pt x="3398461" y="1384202"/>
                </a:lnTo>
                <a:lnTo>
                  <a:pt x="3408178" y="1346711"/>
                </a:lnTo>
                <a:lnTo>
                  <a:pt x="3416097" y="1308999"/>
                </a:lnTo>
                <a:lnTo>
                  <a:pt x="3422206" y="1271097"/>
                </a:lnTo>
                <a:lnTo>
                  <a:pt x="3426493" y="1233037"/>
                </a:lnTo>
                <a:lnTo>
                  <a:pt x="3428943" y="1194850"/>
                </a:lnTo>
                <a:lnTo>
                  <a:pt x="3429545" y="1156567"/>
                </a:lnTo>
                <a:lnTo>
                  <a:pt x="3428286" y="1118220"/>
                </a:lnTo>
                <a:lnTo>
                  <a:pt x="3425151" y="1079841"/>
                </a:lnTo>
                <a:lnTo>
                  <a:pt x="3420130" y="1041461"/>
                </a:lnTo>
                <a:lnTo>
                  <a:pt x="3413208" y="1003111"/>
                </a:lnTo>
                <a:lnTo>
                  <a:pt x="3404373" y="964823"/>
                </a:lnTo>
                <a:lnTo>
                  <a:pt x="3393612" y="926628"/>
                </a:lnTo>
                <a:lnTo>
                  <a:pt x="3380912" y="888557"/>
                </a:lnTo>
                <a:lnTo>
                  <a:pt x="3366260" y="850643"/>
                </a:lnTo>
                <a:lnTo>
                  <a:pt x="3349643" y="812916"/>
                </a:lnTo>
                <a:lnTo>
                  <a:pt x="3331048" y="775409"/>
                </a:lnTo>
                <a:lnTo>
                  <a:pt x="3310463" y="738152"/>
                </a:lnTo>
                <a:lnTo>
                  <a:pt x="3287875" y="701177"/>
                </a:lnTo>
                <a:lnTo>
                  <a:pt x="3263269" y="664515"/>
                </a:lnTo>
                <a:lnTo>
                  <a:pt x="3236635" y="628198"/>
                </a:lnTo>
                <a:lnTo>
                  <a:pt x="3207958" y="592257"/>
                </a:lnTo>
                <a:lnTo>
                  <a:pt x="3181004" y="560950"/>
                </a:lnTo>
                <a:lnTo>
                  <a:pt x="3152843" y="530421"/>
                </a:lnTo>
                <a:lnTo>
                  <a:pt x="3123506" y="500679"/>
                </a:lnTo>
                <a:lnTo>
                  <a:pt x="3093027" y="471728"/>
                </a:lnTo>
                <a:lnTo>
                  <a:pt x="3061437" y="443576"/>
                </a:lnTo>
                <a:lnTo>
                  <a:pt x="3028768" y="416228"/>
                </a:lnTo>
                <a:lnTo>
                  <a:pt x="2995054" y="389690"/>
                </a:lnTo>
                <a:lnTo>
                  <a:pt x="2960326" y="363968"/>
                </a:lnTo>
                <a:lnTo>
                  <a:pt x="2924617" y="339068"/>
                </a:lnTo>
                <a:lnTo>
                  <a:pt x="2887958" y="314998"/>
                </a:lnTo>
                <a:lnTo>
                  <a:pt x="2850383" y="291762"/>
                </a:lnTo>
                <a:lnTo>
                  <a:pt x="2811924" y="269366"/>
                </a:lnTo>
                <a:lnTo>
                  <a:pt x="2772612" y="247818"/>
                </a:lnTo>
                <a:lnTo>
                  <a:pt x="2732480" y="227123"/>
                </a:lnTo>
                <a:lnTo>
                  <a:pt x="2691561" y="207286"/>
                </a:lnTo>
                <a:lnTo>
                  <a:pt x="2649887" y="188315"/>
                </a:lnTo>
                <a:lnTo>
                  <a:pt x="2607490" y="170216"/>
                </a:lnTo>
                <a:lnTo>
                  <a:pt x="2564402" y="152993"/>
                </a:lnTo>
                <a:lnTo>
                  <a:pt x="2520656" y="136654"/>
                </a:lnTo>
                <a:lnTo>
                  <a:pt x="2476284" y="121205"/>
                </a:lnTo>
                <a:lnTo>
                  <a:pt x="2431318" y="106652"/>
                </a:lnTo>
                <a:lnTo>
                  <a:pt x="2385790" y="93001"/>
                </a:lnTo>
                <a:lnTo>
                  <a:pt x="2339734" y="80257"/>
                </a:lnTo>
                <a:lnTo>
                  <a:pt x="2293181" y="68428"/>
                </a:lnTo>
                <a:lnTo>
                  <a:pt x="2246163" y="57519"/>
                </a:lnTo>
                <a:lnTo>
                  <a:pt x="2198713" y="47536"/>
                </a:lnTo>
                <a:lnTo>
                  <a:pt x="2150863" y="38486"/>
                </a:lnTo>
                <a:lnTo>
                  <a:pt x="2102645" y="30374"/>
                </a:lnTo>
                <a:lnTo>
                  <a:pt x="2054092" y="23207"/>
                </a:lnTo>
                <a:lnTo>
                  <a:pt x="2005236" y="16990"/>
                </a:lnTo>
                <a:lnTo>
                  <a:pt x="1956110" y="11731"/>
                </a:lnTo>
                <a:lnTo>
                  <a:pt x="1906745" y="7434"/>
                </a:lnTo>
                <a:lnTo>
                  <a:pt x="1857174" y="4106"/>
                </a:lnTo>
                <a:lnTo>
                  <a:pt x="1807429" y="1754"/>
                </a:lnTo>
                <a:lnTo>
                  <a:pt x="1757542" y="383"/>
                </a:lnTo>
                <a:lnTo>
                  <a:pt x="1707547" y="0"/>
                </a:lnTo>
                <a:lnTo>
                  <a:pt x="1657474" y="609"/>
                </a:lnTo>
                <a:lnTo>
                  <a:pt x="1607357" y="2219"/>
                </a:lnTo>
                <a:lnTo>
                  <a:pt x="1557228" y="4834"/>
                </a:lnTo>
                <a:lnTo>
                  <a:pt x="1507118" y="8461"/>
                </a:lnTo>
                <a:lnTo>
                  <a:pt x="1457061" y="13107"/>
                </a:lnTo>
                <a:lnTo>
                  <a:pt x="1407089" y="18776"/>
                </a:lnTo>
                <a:lnTo>
                  <a:pt x="1357233" y="25475"/>
                </a:lnTo>
                <a:lnTo>
                  <a:pt x="1307527" y="33211"/>
                </a:lnTo>
                <a:lnTo>
                  <a:pt x="1258002" y="41989"/>
                </a:lnTo>
                <a:lnTo>
                  <a:pt x="1208691" y="51815"/>
                </a:lnTo>
                <a:lnTo>
                  <a:pt x="1159626" y="62697"/>
                </a:lnTo>
                <a:lnTo>
                  <a:pt x="1110839" y="74639"/>
                </a:lnTo>
                <a:lnTo>
                  <a:pt x="1062364" y="87647"/>
                </a:lnTo>
                <a:lnTo>
                  <a:pt x="1014231" y="101729"/>
                </a:lnTo>
                <a:lnTo>
                  <a:pt x="966474" y="116890"/>
                </a:lnTo>
                <a:lnTo>
                  <a:pt x="919124" y="133136"/>
                </a:lnTo>
                <a:lnTo>
                  <a:pt x="872214" y="150473"/>
                </a:lnTo>
                <a:lnTo>
                  <a:pt x="820302" y="171171"/>
                </a:lnTo>
                <a:lnTo>
                  <a:pt x="769852" y="192908"/>
                </a:lnTo>
                <a:lnTo>
                  <a:pt x="720877" y="215653"/>
                </a:lnTo>
                <a:lnTo>
                  <a:pt x="673389" y="239373"/>
                </a:lnTo>
                <a:lnTo>
                  <a:pt x="627401" y="264039"/>
                </a:lnTo>
                <a:lnTo>
                  <a:pt x="582927" y="289617"/>
                </a:lnTo>
                <a:lnTo>
                  <a:pt x="539978" y="316078"/>
                </a:lnTo>
                <a:lnTo>
                  <a:pt x="498569" y="343388"/>
                </a:lnTo>
                <a:lnTo>
                  <a:pt x="458712" y="371518"/>
                </a:lnTo>
                <a:lnTo>
                  <a:pt x="420419" y="400435"/>
                </a:lnTo>
                <a:lnTo>
                  <a:pt x="383704" y="430108"/>
                </a:lnTo>
                <a:lnTo>
                  <a:pt x="348580" y="460505"/>
                </a:lnTo>
                <a:lnTo>
                  <a:pt x="315059" y="491596"/>
                </a:lnTo>
                <a:lnTo>
                  <a:pt x="283155" y="523348"/>
                </a:lnTo>
                <a:lnTo>
                  <a:pt x="252880" y="555730"/>
                </a:lnTo>
                <a:lnTo>
                  <a:pt x="224248" y="588711"/>
                </a:lnTo>
                <a:lnTo>
                  <a:pt x="197270" y="622259"/>
                </a:lnTo>
                <a:lnTo>
                  <a:pt x="171961" y="656343"/>
                </a:lnTo>
                <a:lnTo>
                  <a:pt x="148332" y="690931"/>
                </a:lnTo>
                <a:lnTo>
                  <a:pt x="126398" y="725992"/>
                </a:lnTo>
                <a:lnTo>
                  <a:pt x="106170" y="761495"/>
                </a:lnTo>
                <a:lnTo>
                  <a:pt x="87661" y="797408"/>
                </a:lnTo>
                <a:lnTo>
                  <a:pt x="70886" y="833699"/>
                </a:lnTo>
                <a:lnTo>
                  <a:pt x="55856" y="870337"/>
                </a:lnTo>
                <a:lnTo>
                  <a:pt x="42584" y="907291"/>
                </a:lnTo>
                <a:lnTo>
                  <a:pt x="31083" y="944529"/>
                </a:lnTo>
                <a:lnTo>
                  <a:pt x="21367" y="982020"/>
                </a:lnTo>
                <a:lnTo>
                  <a:pt x="13448" y="1019732"/>
                </a:lnTo>
                <a:lnTo>
                  <a:pt x="7338" y="1057633"/>
                </a:lnTo>
                <a:lnTo>
                  <a:pt x="3052" y="1095694"/>
                </a:lnTo>
                <a:lnTo>
                  <a:pt x="601" y="1133881"/>
                </a:lnTo>
                <a:lnTo>
                  <a:pt x="0" y="1172163"/>
                </a:lnTo>
                <a:lnTo>
                  <a:pt x="1259" y="1210510"/>
                </a:lnTo>
                <a:lnTo>
                  <a:pt x="4393" y="1248889"/>
                </a:lnTo>
                <a:lnTo>
                  <a:pt x="9415" y="1287270"/>
                </a:lnTo>
                <a:lnTo>
                  <a:pt x="16337" y="1325620"/>
                </a:lnTo>
                <a:lnTo>
                  <a:pt x="25172" y="1363908"/>
                </a:lnTo>
                <a:lnTo>
                  <a:pt x="35933" y="1402103"/>
                </a:lnTo>
                <a:lnTo>
                  <a:pt x="48633" y="1440173"/>
                </a:lnTo>
                <a:lnTo>
                  <a:pt x="63285" y="1478087"/>
                </a:lnTo>
                <a:lnTo>
                  <a:pt x="79902" y="1515814"/>
                </a:lnTo>
                <a:lnTo>
                  <a:pt x="98496" y="1553321"/>
                </a:lnTo>
                <a:lnTo>
                  <a:pt x="119081" y="1590579"/>
                </a:lnTo>
                <a:lnTo>
                  <a:pt x="141670" y="1627554"/>
                </a:lnTo>
                <a:lnTo>
                  <a:pt x="166275" y="1664215"/>
                </a:lnTo>
                <a:lnTo>
                  <a:pt x="192910" y="1700532"/>
                </a:lnTo>
                <a:lnTo>
                  <a:pt x="221586" y="1736473"/>
                </a:lnTo>
                <a:lnTo>
                  <a:pt x="249392" y="1768720"/>
                </a:lnTo>
                <a:lnTo>
                  <a:pt x="278555" y="1800195"/>
                </a:lnTo>
                <a:lnTo>
                  <a:pt x="309040" y="1830887"/>
                </a:lnTo>
                <a:lnTo>
                  <a:pt x="340812" y="1860782"/>
                </a:lnTo>
                <a:lnTo>
                  <a:pt x="373837" y="1889870"/>
                </a:lnTo>
                <a:lnTo>
                  <a:pt x="408078" y="1918138"/>
                </a:lnTo>
                <a:lnTo>
                  <a:pt x="443502" y="1945575"/>
                </a:lnTo>
                <a:lnTo>
                  <a:pt x="480072" y="1972168"/>
                </a:lnTo>
                <a:lnTo>
                  <a:pt x="517754" y="1997906"/>
                </a:lnTo>
                <a:lnTo>
                  <a:pt x="556513" y="2022777"/>
                </a:lnTo>
                <a:lnTo>
                  <a:pt x="596314" y="2046768"/>
                </a:lnTo>
                <a:lnTo>
                  <a:pt x="637122" y="2069869"/>
                </a:lnTo>
                <a:lnTo>
                  <a:pt x="678901" y="2092067"/>
                </a:lnTo>
                <a:lnTo>
                  <a:pt x="721617" y="2113350"/>
                </a:lnTo>
                <a:lnTo>
                  <a:pt x="765234" y="2133706"/>
                </a:lnTo>
                <a:lnTo>
                  <a:pt x="809718" y="2153123"/>
                </a:lnTo>
                <a:lnTo>
                  <a:pt x="855033" y="2171590"/>
                </a:lnTo>
                <a:lnTo>
                  <a:pt x="901145" y="2189095"/>
                </a:lnTo>
                <a:lnTo>
                  <a:pt x="948018" y="2205625"/>
                </a:lnTo>
                <a:lnTo>
                  <a:pt x="995617" y="2221169"/>
                </a:lnTo>
                <a:lnTo>
                  <a:pt x="1043907" y="2235715"/>
                </a:lnTo>
                <a:lnTo>
                  <a:pt x="1092853" y="2249250"/>
                </a:lnTo>
                <a:lnTo>
                  <a:pt x="1142421" y="2261764"/>
                </a:lnTo>
                <a:lnTo>
                  <a:pt x="1192574" y="2273244"/>
                </a:lnTo>
                <a:lnTo>
                  <a:pt x="1243279" y="2283678"/>
                </a:lnTo>
                <a:lnTo>
                  <a:pt x="1294499" y="2293055"/>
                </a:lnTo>
                <a:lnTo>
                  <a:pt x="1346200" y="2301362"/>
                </a:lnTo>
                <a:lnTo>
                  <a:pt x="1398347" y="2308588"/>
                </a:lnTo>
                <a:lnTo>
                  <a:pt x="1450905" y="2314720"/>
                </a:lnTo>
                <a:lnTo>
                  <a:pt x="1503838" y="2319747"/>
                </a:lnTo>
                <a:lnTo>
                  <a:pt x="1557112" y="2323657"/>
                </a:lnTo>
                <a:lnTo>
                  <a:pt x="1610692" y="2326437"/>
                </a:lnTo>
                <a:lnTo>
                  <a:pt x="1664542" y="2328077"/>
                </a:lnTo>
                <a:lnTo>
                  <a:pt x="1718627" y="2328564"/>
                </a:lnTo>
                <a:lnTo>
                  <a:pt x="1772913" y="2327886"/>
                </a:lnTo>
                <a:lnTo>
                  <a:pt x="1827364" y="2326031"/>
                </a:lnTo>
                <a:lnTo>
                  <a:pt x="1881945" y="2322988"/>
                </a:lnTo>
                <a:lnTo>
                  <a:pt x="1936622" y="2318745"/>
                </a:lnTo>
                <a:lnTo>
                  <a:pt x="2429137" y="2619574"/>
                </a:lnTo>
                <a:close/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00413" y="3077217"/>
            <a:ext cx="1507490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Capital?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213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Punctuation?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2130"/>
              </a:lnSpc>
              <a:spcBef>
                <a:spcPts val="4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Subject?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2130"/>
              </a:lnSpc>
            </a:pP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Verb?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Object?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B4BEF998-9D55-4C97-A88A-7D17A733449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6\lesson-6-9"/>
  <p:tag name="ISPRING_PRESENTATION_TITLE" val="ESLAO-6-9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428</Words>
  <Application>Microsoft Office PowerPoint</Application>
  <PresentationFormat>On-screen Show (4:3)</PresentationFormat>
  <Paragraphs>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Century Gothic</vt:lpstr>
      <vt:lpstr>Times New Roman</vt:lpstr>
      <vt:lpstr>Office Theme</vt:lpstr>
      <vt:lpstr>PowerPoint Presentation</vt:lpstr>
      <vt:lpstr>What sound do the letters  “A” and “Y” make when  they are together?</vt:lpstr>
      <vt:lpstr>You have 1 minute. Race against  your classmates and write a list of  as many “ay” words as you can  think of.</vt:lpstr>
      <vt:lpstr>PowerPoint Presentation</vt:lpstr>
      <vt:lpstr>Let’s do it again. Match the  photo with the word.</vt:lpstr>
      <vt:lpstr>I love to __________ outside with friends.</vt:lpstr>
      <vt:lpstr>What are some things you  noticed about each  sentence?</vt:lpstr>
      <vt:lpstr>There are 5 important parts to a basic  sentence.</vt:lpstr>
      <vt:lpstr>Steve laid down on  the grass.</vt:lpstr>
      <vt:lpstr>PowerPoint Presentation</vt:lpstr>
      <vt:lpstr>Nice work! Now let’s try to add  our “ay” words into the  sentence. Write a sentence  using one “ay” word.</vt:lpstr>
      <vt:lpstr>PowerPoint Presentation</vt:lpstr>
      <vt:lpstr>Now we will look at adjectives  and adverbs.</vt:lpstr>
      <vt:lpstr>Let’s list some examples of adverbs  and adjectives that we already  know</vt:lpstr>
      <vt:lpstr>Great list! Here are some adverbs</vt:lpstr>
      <vt:lpstr>Here are some new  adjectives. Try to use one of  these in a sentence.</vt:lpstr>
      <vt:lpstr>Write a sentence describing  something that would keep  us in shape using an  adjective.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ESLAO-6-9-Slides-Student</dc:title>
  <cp:lastModifiedBy>Lakshmi Priya</cp:lastModifiedBy>
  <cp:revision>3</cp:revision>
  <dcterms:created xsi:type="dcterms:W3CDTF">2018-06-26T15:44:34Z</dcterms:created>
  <dcterms:modified xsi:type="dcterms:W3CDTF">2018-06-26T15:47:41Z</dcterms:modified>
</cp:coreProperties>
</file>