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263" r:id="rId5"/>
    <p:sldId id="264" r:id="rId6"/>
    <p:sldId id="309" r:id="rId7"/>
    <p:sldId id="273" r:id="rId8"/>
    <p:sldId id="295" r:id="rId9"/>
    <p:sldId id="294" r:id="rId10"/>
    <p:sldId id="297" r:id="rId11"/>
    <p:sldId id="298" r:id="rId12"/>
    <p:sldId id="310" r:id="rId13"/>
    <p:sldId id="300" r:id="rId14"/>
    <p:sldId id="330" r:id="rId15"/>
    <p:sldId id="311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04" r:id="rId27"/>
    <p:sldId id="283" r:id="rId28"/>
    <p:sldId id="341" r:id="rId29"/>
    <p:sldId id="342" r:id="rId30"/>
    <p:sldId id="34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SPORTS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8" y="4704801"/>
            <a:ext cx="6400800" cy="914400"/>
          </a:xfrm>
        </p:spPr>
        <p:txBody>
          <a:bodyPr/>
          <a:lstStyle/>
          <a:p>
            <a:r>
              <a:rPr lang="en-US" dirty="0" smtClean="0"/>
              <a:t>Unit 7: Lesson 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9" y="1371600"/>
            <a:ext cx="8585078" cy="1447800"/>
          </a:xfrm>
        </p:spPr>
        <p:txBody>
          <a:bodyPr/>
          <a:lstStyle/>
          <a:p>
            <a:pPr algn="ctr"/>
            <a:r>
              <a:rPr lang="en-US" dirty="0" smtClean="0"/>
              <a:t>Tell us an example of a </a:t>
            </a:r>
            <a:r>
              <a:rPr lang="en-US" u="sng" dirty="0" smtClean="0"/>
              <a:t>superlative</a:t>
            </a:r>
            <a:r>
              <a:rPr lang="en-US" dirty="0" smtClean="0"/>
              <a:t> word!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85" y="2963491"/>
            <a:ext cx="6683600" cy="37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4" y="1371600"/>
            <a:ext cx="8726486" cy="1447800"/>
          </a:xfrm>
        </p:spPr>
        <p:txBody>
          <a:bodyPr/>
          <a:lstStyle/>
          <a:p>
            <a:pPr algn="ctr"/>
            <a:r>
              <a:rPr lang="en-US" sz="4400" dirty="0" smtClean="0"/>
              <a:t>Nice work! Let’s fill in this chart together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6209"/>
              </p:ext>
            </p:extLst>
          </p:nvPr>
        </p:nvGraphicFramePr>
        <p:xfrm>
          <a:off x="572023" y="2999293"/>
          <a:ext cx="8160174" cy="37185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20058"/>
                <a:gridCol w="2720058"/>
                <a:gridCol w="2720058"/>
              </a:tblGrid>
              <a:tr h="4178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COMPARATIVE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SUPERLATIVE</a:t>
                      </a:r>
                      <a:endParaRPr lang="en-US" sz="2800" dirty="0"/>
                    </a:p>
                  </a:txBody>
                  <a:tcPr/>
                </a:tc>
              </a:tr>
              <a:tr h="4178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Quick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Quickest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8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Smart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Smarter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85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Greater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8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Good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7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Tallest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8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Hot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Hottest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85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Fatter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50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59" y="1371600"/>
            <a:ext cx="8945541" cy="1447800"/>
          </a:xfrm>
        </p:spPr>
        <p:txBody>
          <a:bodyPr/>
          <a:lstStyle/>
          <a:p>
            <a:pPr algn="ctr"/>
            <a:r>
              <a:rPr lang="en-US" sz="3200" dirty="0" smtClean="0"/>
              <a:t>Write your own comparative and superlative words and draw a picture to match!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16410" y="3150701"/>
            <a:ext cx="7427741" cy="329537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" y="1226925"/>
            <a:ext cx="9533876" cy="1447800"/>
          </a:xfrm>
        </p:spPr>
        <p:txBody>
          <a:bodyPr/>
          <a:lstStyle/>
          <a:p>
            <a:pPr algn="ctr"/>
            <a:r>
              <a:rPr lang="en-US" sz="4400" dirty="0" smtClean="0"/>
              <a:t>Nice work!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076"/>
          <a:stretch/>
        </p:blipFill>
        <p:spPr>
          <a:xfrm>
            <a:off x="2537244" y="2975532"/>
            <a:ext cx="4517738" cy="36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7725" y="1375777"/>
            <a:ext cx="8809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Let’s now look at </a:t>
            </a:r>
            <a:r>
              <a:rPr lang="en-US" sz="4000" u="sng" dirty="0" smtClean="0">
                <a:solidFill>
                  <a:srgbClr val="FFFFFF"/>
                </a:solidFill>
              </a:rPr>
              <a:t>synonyms.</a:t>
            </a:r>
            <a:r>
              <a:rPr lang="en-US" sz="4000" dirty="0" smtClean="0">
                <a:solidFill>
                  <a:srgbClr val="FFFFFF"/>
                </a:solidFill>
              </a:rPr>
              <a:t> Do you remember what a synonym is?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83" y="2928211"/>
            <a:ext cx="3570091" cy="35941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9821" y="35856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Happy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Joyful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1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8" y="4162427"/>
            <a:ext cx="9254902" cy="1447800"/>
          </a:xfrm>
        </p:spPr>
        <p:txBody>
          <a:bodyPr/>
          <a:lstStyle/>
          <a:p>
            <a:pPr algn="ctr"/>
            <a:r>
              <a:rPr lang="en-US" sz="4000" dirty="0" smtClean="0"/>
              <a:t>Strong						Powerful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41" y="3064228"/>
            <a:ext cx="4354977" cy="2926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242" y="1370346"/>
            <a:ext cx="798494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 synonym is two words that mean the same 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0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Here is another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520" y="2819400"/>
            <a:ext cx="3782441" cy="4070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091" y="3939974"/>
            <a:ext cx="2838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Quick</a:t>
            </a: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336" y="3939974"/>
            <a:ext cx="2838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Fast</a:t>
            </a: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synonym for the word </a:t>
            </a:r>
            <a:r>
              <a:rPr lang="en-US" u="sng" dirty="0" smtClean="0"/>
              <a:t>smart: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6410" y="3150701"/>
            <a:ext cx="7427741" cy="329537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6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synonym for the word </a:t>
            </a:r>
            <a:r>
              <a:rPr lang="en-US" u="sng" dirty="0" smtClean="0"/>
              <a:t>angry: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6410" y="3150701"/>
            <a:ext cx="7427741" cy="329537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8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26273" cy="1447800"/>
          </a:xfrm>
        </p:spPr>
        <p:txBody>
          <a:bodyPr/>
          <a:lstStyle/>
          <a:p>
            <a:r>
              <a:rPr lang="en-US" dirty="0" smtClean="0"/>
              <a:t>Now, tell your classmate a word. Ask them to think of 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1420" y="2451736"/>
            <a:ext cx="297420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s</a:t>
            </a:r>
            <a:r>
              <a:rPr lang="en-US" u="sng" dirty="0" smtClean="0"/>
              <a:t>ynonym.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83" y="2780424"/>
            <a:ext cx="3212636" cy="40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this class?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56486" y="813497"/>
            <a:ext cx="3211399" cy="809879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review class!</a:t>
            </a:r>
            <a:endParaRPr lang="en-US" sz="3200" dirty="0" smtClean="0"/>
          </a:p>
          <a:p>
            <a:r>
              <a:rPr lang="en-US" sz="3200" dirty="0" smtClean="0"/>
              <a:t>Making personal connections to photos</a:t>
            </a:r>
          </a:p>
          <a:p>
            <a:r>
              <a:rPr lang="en-US" sz="3200" dirty="0" smtClean="0"/>
              <a:t>Comparative and Superlative</a:t>
            </a:r>
          </a:p>
          <a:p>
            <a:r>
              <a:rPr lang="en-US" sz="3200" dirty="0" smtClean="0"/>
              <a:t>Using “Why” and “Because”</a:t>
            </a:r>
          </a:p>
          <a:p>
            <a:r>
              <a:rPr lang="en-US" sz="3200" dirty="0" smtClean="0"/>
              <a:t>Synonyms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work!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12788" y="4268001"/>
            <a:ext cx="8126273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Why</a:t>
            </a:r>
            <a:r>
              <a:rPr lang="en-US" dirty="0" smtClean="0"/>
              <a:t> are we reviewing?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Because </a:t>
            </a:r>
            <a:r>
              <a:rPr lang="en-US" dirty="0" smtClean="0"/>
              <a:t>reviewing helps us to remember!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858" y="359597"/>
            <a:ext cx="3681277" cy="28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88856"/>
            <a:ext cx="8016986" cy="1447800"/>
          </a:xfrm>
        </p:spPr>
        <p:txBody>
          <a:bodyPr/>
          <a:lstStyle/>
          <a:p>
            <a:pPr algn="ctr"/>
            <a:r>
              <a:rPr lang="en-US" u="sng" dirty="0" smtClean="0"/>
              <a:t>Why</a:t>
            </a:r>
            <a:r>
              <a:rPr lang="en-US" dirty="0" smtClean="0"/>
              <a:t> is Lucy running?</a:t>
            </a:r>
            <a:br>
              <a:rPr lang="en-US" dirty="0" smtClean="0"/>
            </a:b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853" y="3009345"/>
            <a:ext cx="2482238" cy="3135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61" y="4244393"/>
            <a:ext cx="6230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“Why” is used in a question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6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u="sng" dirty="0" smtClean="0"/>
              <a:t>Because</a:t>
            </a:r>
            <a:r>
              <a:rPr lang="en-US" dirty="0" smtClean="0"/>
              <a:t> she is the fastest.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62" y="3426826"/>
            <a:ext cx="2482238" cy="3135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61" y="3426826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“Because” is used in an answer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831" y="6133137"/>
            <a:ext cx="667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Bonus question: What do we know about the word </a:t>
            </a:r>
            <a:r>
              <a:rPr lang="en-US" u="sng" dirty="0" smtClean="0">
                <a:solidFill>
                  <a:srgbClr val="FFFFFF"/>
                </a:solidFill>
              </a:rPr>
              <a:t>fastest?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7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this question: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0002" y="2535300"/>
            <a:ext cx="8861469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do you play basketball?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0" y="3772546"/>
            <a:ext cx="4420292" cy="29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89" y="1371600"/>
            <a:ext cx="8761215" cy="1447800"/>
          </a:xfrm>
        </p:spPr>
        <p:txBody>
          <a:bodyPr/>
          <a:lstStyle/>
          <a:p>
            <a:r>
              <a:rPr lang="en-US" dirty="0" smtClean="0"/>
              <a:t>What would the question be to this answer?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18998" y="2485160"/>
            <a:ext cx="673524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Because I am tired!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89" y="3684861"/>
            <a:ext cx="4550547" cy="30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5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31" y="1268222"/>
            <a:ext cx="9096533" cy="1447800"/>
          </a:xfrm>
        </p:spPr>
        <p:txBody>
          <a:bodyPr/>
          <a:lstStyle/>
          <a:p>
            <a:r>
              <a:rPr lang="en-US" sz="3600" dirty="0" smtClean="0"/>
              <a:t>Great work! Write your own question and answer using “why” and “because”</a:t>
            </a:r>
            <a:endParaRPr lang="en-US" sz="3600" u="sng" dirty="0"/>
          </a:p>
        </p:txBody>
      </p:sp>
      <p:sp>
        <p:nvSpPr>
          <p:cNvPr id="4" name="Rectangle 3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intandpoem_Clipart_Fitness_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84" y="5616335"/>
            <a:ext cx="2696016" cy="12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4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we learn today?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99" y="3263779"/>
            <a:ext cx="1801365" cy="3313623"/>
          </a:xfrm>
          <a:prstGeom prst="rect">
            <a:avLst/>
          </a:prstGeom>
        </p:spPr>
      </p:pic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5394796" cy="341070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 review of:</a:t>
            </a:r>
          </a:p>
          <a:p>
            <a:r>
              <a:rPr lang="en-US" sz="3200" dirty="0" smtClean="0"/>
              <a:t>Making </a:t>
            </a:r>
            <a:r>
              <a:rPr lang="en-US" sz="3200" dirty="0"/>
              <a:t>personal connections to photos</a:t>
            </a:r>
          </a:p>
          <a:p>
            <a:r>
              <a:rPr lang="en-US" sz="3200" dirty="0"/>
              <a:t>Comparative and Superlative</a:t>
            </a:r>
          </a:p>
          <a:p>
            <a:r>
              <a:rPr lang="en-US" sz="3200" dirty="0"/>
              <a:t>Using “Why” and “Because”</a:t>
            </a:r>
          </a:p>
          <a:p>
            <a:r>
              <a:rPr lang="en-US" sz="3200" dirty="0"/>
              <a:t>Synonyms</a:t>
            </a:r>
          </a:p>
        </p:txBody>
      </p:sp>
    </p:spTree>
    <p:extLst>
      <p:ext uri="{BB962C8B-B14F-4D97-AF65-F5344CB8AC3E}">
        <p14:creationId xmlns:p14="http://schemas.microsoft.com/office/powerpoint/2010/main" val="2173352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 smtClean="0"/>
              <a:t>Homework time! Do you have 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18" y="818866"/>
            <a:ext cx="7227352" cy="51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78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46" y="604904"/>
            <a:ext cx="4400907" cy="58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1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87" y="818722"/>
            <a:ext cx="8538413" cy="2331696"/>
          </a:xfrm>
        </p:spPr>
        <p:txBody>
          <a:bodyPr/>
          <a:lstStyle/>
          <a:p>
            <a:pPr algn="ctr"/>
            <a:r>
              <a:rPr lang="en-US" sz="3600" dirty="0" smtClean="0"/>
              <a:t>Do you remember? When do we use these questions?</a:t>
            </a:r>
            <a:endParaRPr lang="en-US" sz="3600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17353"/>
              </p:ext>
            </p:extLst>
          </p:nvPr>
        </p:nvGraphicFramePr>
        <p:xfrm>
          <a:off x="251884" y="2844926"/>
          <a:ext cx="7368786" cy="35664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68786"/>
              </a:tblGrid>
              <a:tr h="50296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FFFFF"/>
                          </a:solidFill>
                        </a:rPr>
                        <a:t>Personal</a:t>
                      </a:r>
                      <a:r>
                        <a:rPr lang="en-US" sz="3000" baseline="0" dirty="0" smtClean="0">
                          <a:solidFill>
                            <a:srgbClr val="FFFFFF"/>
                          </a:solidFill>
                        </a:rPr>
                        <a:t> Connection Questions</a:t>
                      </a:r>
                    </a:p>
                  </a:txBody>
                  <a:tcPr/>
                </a:tc>
              </a:tr>
              <a:tr h="50296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What does this remind me of?</a:t>
                      </a:r>
                    </a:p>
                  </a:txBody>
                  <a:tcPr/>
                </a:tc>
              </a:tr>
              <a:tr h="50296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Has this happened to me before?</a:t>
                      </a:r>
                    </a:p>
                  </a:txBody>
                  <a:tcPr/>
                </a:tc>
              </a:tr>
              <a:tr h="50296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How is this similar to me?</a:t>
                      </a:r>
                    </a:p>
                  </a:txBody>
                  <a:tcPr/>
                </a:tc>
              </a:tr>
              <a:tr h="50296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How is this different from me?</a:t>
                      </a:r>
                    </a:p>
                  </a:txBody>
                  <a:tcPr/>
                </a:tc>
              </a:tr>
              <a:tr h="50296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What were my feelings when I saw this?</a:t>
                      </a:r>
                    </a:p>
                  </a:txBody>
                  <a:tcPr/>
                </a:tc>
              </a:tr>
              <a:tr h="50296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What have I learned from this?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97" y="3722542"/>
            <a:ext cx="2482238" cy="31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5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342"/>
          <a:stretch/>
        </p:blipFill>
        <p:spPr>
          <a:xfrm>
            <a:off x="1614919" y="365713"/>
            <a:ext cx="6271729" cy="61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581" y="907141"/>
            <a:ext cx="8817363" cy="91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Correct! When we are making personal connections!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46" y="2594471"/>
            <a:ext cx="6182330" cy="41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04" y="1371600"/>
            <a:ext cx="9003089" cy="1447800"/>
          </a:xfrm>
        </p:spPr>
        <p:txBody>
          <a:bodyPr/>
          <a:lstStyle/>
          <a:p>
            <a:pPr algn="ctr"/>
            <a:r>
              <a:rPr lang="en-US" dirty="0" smtClean="0"/>
              <a:t>Look at this photo. What does it remind you of?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53" y="2975898"/>
            <a:ext cx="5397007" cy="35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9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921" y="1371600"/>
            <a:ext cx="9248191" cy="1447800"/>
          </a:xfrm>
        </p:spPr>
        <p:txBody>
          <a:bodyPr/>
          <a:lstStyle/>
          <a:p>
            <a:pPr algn="ctr"/>
            <a:r>
              <a:rPr lang="en-US" sz="4000" dirty="0" smtClean="0"/>
              <a:t>Look at this photo. Have you done this before? Tell us about it.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50" y="2918461"/>
            <a:ext cx="6626772" cy="37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71600"/>
            <a:ext cx="8429625" cy="1447800"/>
          </a:xfrm>
        </p:spPr>
        <p:txBody>
          <a:bodyPr/>
          <a:lstStyle/>
          <a:p>
            <a:pPr algn="ctr"/>
            <a:r>
              <a:rPr lang="en-US" dirty="0" smtClean="0"/>
              <a:t>Great work! You can make personal connections!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215" y="3097684"/>
            <a:ext cx="4716475" cy="35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30" y="1435058"/>
            <a:ext cx="8912475" cy="1183305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Let’s now look at the </a:t>
            </a:r>
            <a:r>
              <a:rPr lang="en-US" sz="4800" u="sng" dirty="0" smtClean="0">
                <a:solidFill>
                  <a:srgbClr val="FFFFFF"/>
                </a:solidFill>
              </a:rPr>
              <a:t>comparative</a:t>
            </a:r>
            <a:r>
              <a:rPr lang="en-US" sz="4800" dirty="0" smtClean="0">
                <a:solidFill>
                  <a:srgbClr val="FFFFFF"/>
                </a:solidFill>
              </a:rPr>
              <a:t> and </a:t>
            </a:r>
            <a:r>
              <a:rPr lang="en-US" sz="4800" u="sng" dirty="0" smtClean="0">
                <a:solidFill>
                  <a:srgbClr val="FFFFFF"/>
                </a:solidFill>
              </a:rPr>
              <a:t>superlative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09389"/>
            <a:ext cx="92272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Do you remember? What </a:t>
            </a:r>
            <a:r>
              <a:rPr lang="en-US" sz="4000" dirty="0" smtClean="0">
                <a:solidFill>
                  <a:srgbClr val="FFFFFF"/>
                </a:solidFill>
              </a:rPr>
              <a:t>do those words mean?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3" b="97714" l="391" r="949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287" y="4556419"/>
            <a:ext cx="1547961" cy="213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00248" y="4602160"/>
            <a:ext cx="2303026" cy="2089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1685">
                        <a14:backgroundMark x1="50547" y1="65136" x2="63676" y2="64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1192" y="4759642"/>
            <a:ext cx="1624662" cy="19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84" y="1268222"/>
            <a:ext cx="8741618" cy="1447800"/>
          </a:xfrm>
        </p:spPr>
        <p:txBody>
          <a:bodyPr/>
          <a:lstStyle/>
          <a:p>
            <a:pPr algn="ctr"/>
            <a:r>
              <a:rPr lang="en-US" sz="4800" dirty="0" smtClean="0"/>
              <a:t>Tell us an example of a </a:t>
            </a:r>
            <a:r>
              <a:rPr lang="en-US" sz="4800" u="sng" dirty="0" smtClean="0"/>
              <a:t>comparative</a:t>
            </a:r>
            <a:r>
              <a:rPr lang="en-US" sz="4800" dirty="0" smtClean="0"/>
              <a:t> word</a:t>
            </a:r>
            <a:endParaRPr lang="en-US" sz="48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571" y1="31179" x2="26571" y2="31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4191" y="2716022"/>
            <a:ext cx="6573106" cy="49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914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4482</TotalTime>
  <Words>400</Words>
  <Application>Microsoft Macintosh PowerPoint</Application>
  <PresentationFormat>On-screen Show (4:3)</PresentationFormat>
  <Paragraphs>70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Sky</vt:lpstr>
      <vt:lpstr>SPORTS</vt:lpstr>
      <vt:lpstr>What are we learning this class?</vt:lpstr>
      <vt:lpstr>Do you remember? When do we use these questions?</vt:lpstr>
      <vt:lpstr>PowerPoint Presentation</vt:lpstr>
      <vt:lpstr>Look at this photo. What does it remind you of?</vt:lpstr>
      <vt:lpstr>Look at this photo. Have you done this before? Tell us about it. </vt:lpstr>
      <vt:lpstr>Great work! You can make personal connections!</vt:lpstr>
      <vt:lpstr>Let’s now look at the comparative and superlative</vt:lpstr>
      <vt:lpstr>Tell us an example of a comparative word</vt:lpstr>
      <vt:lpstr>Tell us an example of a superlative word!</vt:lpstr>
      <vt:lpstr>Nice work! Let’s fill in this chart together</vt:lpstr>
      <vt:lpstr>Write your own comparative and superlative words and draw a picture to match!</vt:lpstr>
      <vt:lpstr>Nice work!</vt:lpstr>
      <vt:lpstr>PowerPoint Presentation</vt:lpstr>
      <vt:lpstr>Strong      Powerful</vt:lpstr>
      <vt:lpstr>Here is another example</vt:lpstr>
      <vt:lpstr>Write a synonym for the word smart:</vt:lpstr>
      <vt:lpstr>Write a synonym for the word angry:</vt:lpstr>
      <vt:lpstr>Now, tell your classmate a word. Ask them to think of a</vt:lpstr>
      <vt:lpstr>Nice work!</vt:lpstr>
      <vt:lpstr>Why is Lucy running? </vt:lpstr>
      <vt:lpstr>Because she is the fastest.</vt:lpstr>
      <vt:lpstr>Answer this question:</vt:lpstr>
      <vt:lpstr>What would the question be to this answer?</vt:lpstr>
      <vt:lpstr>Great work! Write your own question and answer using “why” and “because”</vt:lpstr>
      <vt:lpstr>What did we learn today?</vt:lpstr>
      <vt:lpstr>Homework time! Do you have any questions?</vt:lpstr>
      <vt:lpstr>PowerPoint Presentation</vt:lpstr>
      <vt:lpstr>PowerPoint Presentation</vt:lpstr>
      <vt:lpstr>PowerPoint Presentation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42</cp:revision>
  <dcterms:created xsi:type="dcterms:W3CDTF">2017-05-27T23:21:24Z</dcterms:created>
  <dcterms:modified xsi:type="dcterms:W3CDTF">2017-06-23T14:26:15Z</dcterms:modified>
</cp:coreProperties>
</file>