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27C27-ABAA-482E-848E-21EF10569D7A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2E00-8122-4A0B-B089-E28F61236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97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37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32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03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311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639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834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718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45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24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05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25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95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23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6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23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13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2E00-8122-4A0B-B089-E28F61236CF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58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20982" y="361604"/>
            <a:ext cx="5943600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7581" y="409827"/>
            <a:ext cx="5808837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1436" y="0"/>
            <a:ext cx="6957752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5181" y="723207"/>
            <a:ext cx="7302729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3382" y="44067"/>
            <a:ext cx="6957235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3174" y="2788700"/>
            <a:ext cx="5357650" cy="275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858" y="4409901"/>
            <a:ext cx="5099857" cy="939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327" y="5257800"/>
            <a:ext cx="1658388" cy="403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2515" y="4182575"/>
            <a:ext cx="4984115" cy="140843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4800" spc="-20" dirty="0">
                <a:solidFill>
                  <a:srgbClr val="194431"/>
                </a:solidFill>
                <a:latin typeface="Book Antiqua"/>
                <a:cs typeface="Book Antiqua"/>
              </a:rPr>
              <a:t>Around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the</a:t>
            </a:r>
            <a:r>
              <a:rPr sz="4800" spc="-5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95" dirty="0">
                <a:solidFill>
                  <a:srgbClr val="194431"/>
                </a:solidFill>
                <a:latin typeface="Book Antiqua"/>
                <a:cs typeface="Book Antiqua"/>
              </a:rPr>
              <a:t>World</a:t>
            </a:r>
            <a:endParaRPr sz="4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800" spc="-5" dirty="0">
                <a:solidFill>
                  <a:srgbClr val="194431"/>
                </a:solidFill>
                <a:latin typeface="Book Antiqua"/>
                <a:cs typeface="Book Antiqua"/>
              </a:rPr>
              <a:t>Unit </a:t>
            </a:r>
            <a:r>
              <a:rPr sz="1800" dirty="0">
                <a:solidFill>
                  <a:srgbClr val="194431"/>
                </a:solidFill>
                <a:latin typeface="Book Antiqua"/>
                <a:cs typeface="Book Antiqua"/>
              </a:rPr>
              <a:t>8 </a:t>
            </a:r>
            <a:r>
              <a:rPr sz="1800" spc="-5" dirty="0">
                <a:solidFill>
                  <a:srgbClr val="194431"/>
                </a:solidFill>
                <a:latin typeface="Book Antiqua"/>
                <a:cs typeface="Book Antiqua"/>
              </a:rPr>
              <a:t>Lesson </a:t>
            </a:r>
            <a:r>
              <a:rPr sz="1800" dirty="0">
                <a:solidFill>
                  <a:srgbClr val="194431"/>
                </a:solidFill>
                <a:latin typeface="Book Antiqua"/>
                <a:cs typeface="Book Antiqua"/>
              </a:rPr>
              <a:t>1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7974" y="361604"/>
            <a:ext cx="4164675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7371" y="409827"/>
            <a:ext cx="4032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dirty="0"/>
              <a:t>C</a:t>
            </a:r>
            <a:r>
              <a:rPr spc="-5" dirty="0"/>
              <a:t>or</a:t>
            </a:r>
            <a:r>
              <a:rPr spc="-90" dirty="0"/>
              <a:t>r</a:t>
            </a:r>
            <a:r>
              <a:rPr spc="-5" dirty="0"/>
              <a:t>ec</a:t>
            </a:r>
            <a:r>
              <a:rPr dirty="0"/>
              <a:t>t,	</a:t>
            </a:r>
            <a:r>
              <a:rPr spc="-5" dirty="0"/>
              <a:t>b</a:t>
            </a:r>
            <a:r>
              <a:rPr spc="-90" dirty="0"/>
              <a:t>r</a:t>
            </a:r>
            <a:r>
              <a:rPr spc="-5" dirty="0"/>
              <a:t>ead</a:t>
            </a:r>
            <a:r>
              <a:rPr dirty="0"/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8565" y="2135311"/>
            <a:ext cx="63639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Do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know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bread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is made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from?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4565" y="4688011"/>
            <a:ext cx="4354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*Hint* It is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an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“ough”</a:t>
            </a:r>
            <a:r>
              <a:rPr sz="2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word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532" y="44067"/>
            <a:ext cx="7172959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73355">
              <a:lnSpc>
                <a:spcPts val="5700"/>
              </a:lnSpc>
              <a:spcBef>
                <a:spcPts val="340"/>
              </a:spcBef>
              <a:tabLst>
                <a:tab pos="1143000" algn="l"/>
                <a:tab pos="5414645" algn="l"/>
              </a:tabLst>
            </a:pPr>
            <a:r>
              <a:rPr spc="-5" dirty="0"/>
              <a:t>Do	</a:t>
            </a:r>
            <a:r>
              <a:rPr dirty="0"/>
              <a:t>you </a:t>
            </a:r>
            <a:r>
              <a:rPr spc="-15" dirty="0"/>
              <a:t>remember? </a:t>
            </a:r>
            <a:r>
              <a:rPr dirty="0"/>
              <a:t>What  </a:t>
            </a:r>
            <a:r>
              <a:rPr spc="-5" dirty="0"/>
              <a:t>s</a:t>
            </a:r>
            <a:r>
              <a:rPr dirty="0"/>
              <a:t>o</a:t>
            </a:r>
            <a:r>
              <a:rPr spc="-5" dirty="0"/>
              <a:t>un</a:t>
            </a:r>
            <a:r>
              <a:rPr dirty="0"/>
              <a:t>d</a:t>
            </a:r>
            <a:r>
              <a:rPr spc="-5" dirty="0"/>
              <a:t> d</a:t>
            </a:r>
            <a:r>
              <a:rPr dirty="0"/>
              <a:t>o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“o</a:t>
            </a:r>
            <a:r>
              <a:rPr spc="-5" dirty="0"/>
              <a:t>u</a:t>
            </a:r>
            <a:r>
              <a:rPr dirty="0"/>
              <a:t>g</a:t>
            </a:r>
            <a:r>
              <a:rPr spc="-5" dirty="0"/>
              <a:t>h</a:t>
            </a:r>
            <a:r>
              <a:rPr dirty="0"/>
              <a:t>”	</a:t>
            </a:r>
            <a:r>
              <a:rPr spc="-5" dirty="0"/>
              <a:t>m</a:t>
            </a:r>
            <a:r>
              <a:rPr dirty="0"/>
              <a:t>ak</a:t>
            </a:r>
            <a:r>
              <a:rPr spc="-5" dirty="0"/>
              <a:t>e?</a:t>
            </a:r>
          </a:p>
        </p:txBody>
      </p:sp>
      <p:sp>
        <p:nvSpPr>
          <p:cNvPr id="3" name="object 3"/>
          <p:cNvSpPr/>
          <p:nvPr/>
        </p:nvSpPr>
        <p:spPr>
          <a:xfrm>
            <a:off x="657103" y="1984211"/>
            <a:ext cx="2539999" cy="339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7103" y="3719081"/>
            <a:ext cx="5535808" cy="2780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32814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4767" y="723207"/>
            <a:ext cx="5611091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7019" y="44067"/>
            <a:ext cx="681355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75640" marR="5080" indent="-663575">
              <a:lnSpc>
                <a:spcPts val="5700"/>
              </a:lnSpc>
              <a:spcBef>
                <a:spcPts val="340"/>
              </a:spcBef>
              <a:tabLst>
                <a:tab pos="3671570" algn="l"/>
                <a:tab pos="3729354" algn="l"/>
              </a:tabLst>
            </a:pPr>
            <a:r>
              <a:rPr spc="-5" dirty="0"/>
              <a:t>Let’s</a:t>
            </a:r>
            <a:r>
              <a:rPr spc="5" dirty="0"/>
              <a:t> </a:t>
            </a:r>
            <a:r>
              <a:rPr spc="-5" dirty="0"/>
              <a:t>practice		using</a:t>
            </a:r>
            <a:r>
              <a:rPr spc="-85" dirty="0"/>
              <a:t> </a:t>
            </a:r>
            <a:r>
              <a:rPr spc="-5" dirty="0"/>
              <a:t>some  </a:t>
            </a:r>
            <a:r>
              <a:rPr spc="-20" dirty="0"/>
              <a:t>words</a:t>
            </a:r>
            <a:r>
              <a:rPr spc="-5" dirty="0"/>
              <a:t> in </a:t>
            </a:r>
            <a:r>
              <a:rPr dirty="0"/>
              <a:t>a	</a:t>
            </a:r>
            <a:r>
              <a:rPr spc="-5" dirty="0"/>
              <a:t>sentence.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9395" y="2383500"/>
            <a:ext cx="7853680" cy="3057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  <a:tabLst>
                <a:tab pos="4197350" algn="l"/>
              </a:tabLst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Knead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Book Antiqua"/>
                <a:cs typeface="Book Antiqua"/>
              </a:rPr>
              <a:t>th</a:t>
            </a:r>
            <a:r>
              <a:rPr lang="en-CA" sz="2800" spc="-5" dirty="0">
                <a:solidFill>
                  <a:srgbClr val="FFFFFF"/>
                </a:solidFill>
                <a:latin typeface="Book Antiqua"/>
                <a:cs typeface="Book Antiqua"/>
              </a:rPr>
              <a:t>e _______________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make the pizza.</a:t>
            </a:r>
            <a:endParaRPr sz="28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400" dirty="0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  <a:spcBef>
                <a:spcPts val="2730"/>
              </a:spcBef>
              <a:tabLst>
                <a:tab pos="3035935" algn="l"/>
              </a:tabLst>
            </a:pPr>
            <a:r>
              <a:rPr lang="en-CA" sz="2800" spc="-5" dirty="0">
                <a:solidFill>
                  <a:srgbClr val="FFFFFF"/>
                </a:solidFill>
                <a:latin typeface="Book Antiqua"/>
                <a:cs typeface="Book Antiqua"/>
              </a:rPr>
              <a:t>________________ I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’m sick I’ll still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go to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work.</a:t>
            </a:r>
            <a:endParaRPr sz="28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830"/>
              </a:spcBef>
              <a:tabLst>
                <a:tab pos="5785485" algn="l"/>
              </a:tabLst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He kicked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Book Antiqua"/>
                <a:cs typeface="Book Antiqua"/>
              </a:rPr>
              <a:t>bal</a:t>
            </a:r>
            <a:r>
              <a:rPr lang="en-CA" sz="2800" spc="-5" dirty="0">
                <a:solidFill>
                  <a:srgbClr val="FFFFFF"/>
                </a:solidFill>
                <a:latin typeface="Book Antiqua"/>
                <a:cs typeface="Book Antiqua"/>
              </a:rPr>
              <a:t>l ________________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window.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2016" y="6085133"/>
            <a:ext cx="5781040" cy="462280"/>
          </a:xfrm>
          <a:custGeom>
            <a:avLst/>
            <a:gdLst/>
            <a:ahLst/>
            <a:cxnLst/>
            <a:rect l="l" t="t" r="r" b="b"/>
            <a:pathLst>
              <a:path w="5781040" h="462279">
                <a:moveTo>
                  <a:pt x="0" y="0"/>
                </a:moveTo>
                <a:lnTo>
                  <a:pt x="5780919" y="0"/>
                </a:lnTo>
                <a:lnTo>
                  <a:pt x="5780919" y="461664"/>
                </a:lnTo>
                <a:lnTo>
                  <a:pt x="0" y="4616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2016" y="6118154"/>
            <a:ext cx="578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100"/>
              </a:spcBef>
              <a:tabLst>
                <a:tab pos="2248535" algn="l"/>
                <a:tab pos="4066540" algn="l"/>
              </a:tabLst>
            </a:pPr>
            <a:r>
              <a:rPr sz="2400" spc="-5" dirty="0">
                <a:latin typeface="Book Antiqua"/>
                <a:cs typeface="Book Antiqua"/>
              </a:rPr>
              <a:t>Dough	</a:t>
            </a:r>
            <a:r>
              <a:rPr sz="2400" spc="-10" dirty="0">
                <a:latin typeface="Book Antiqua"/>
                <a:cs typeface="Book Antiqua"/>
              </a:rPr>
              <a:t>Through	</a:t>
            </a:r>
            <a:r>
              <a:rPr sz="2400" spc="-5" dirty="0">
                <a:latin typeface="Book Antiqua"/>
                <a:cs typeface="Book Antiqua"/>
              </a:rPr>
              <a:t>Although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12696" y="1377303"/>
            <a:ext cx="1937740" cy="973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1974" y="5498358"/>
            <a:ext cx="1563655" cy="1173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6945" y="361604"/>
            <a:ext cx="4023360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3897" y="409827"/>
            <a:ext cx="3899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5755" algn="l"/>
              </a:tabLst>
            </a:pPr>
            <a:r>
              <a:rPr spc="-25" dirty="0"/>
              <a:t>More	</a:t>
            </a:r>
            <a:r>
              <a:rPr spc="-5" dirty="0"/>
              <a:t>practice!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5481" y="2383500"/>
            <a:ext cx="6851650" cy="3057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00"/>
              </a:spcBef>
              <a:tabLst>
                <a:tab pos="4699000" algn="l"/>
              </a:tabLst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road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Book Antiqua"/>
                <a:cs typeface="Book Antiqua"/>
              </a:rPr>
              <a:t>wa</a:t>
            </a:r>
            <a:r>
              <a:rPr lang="en-CA" sz="2800" dirty="0">
                <a:solidFill>
                  <a:srgbClr val="FFFFFF"/>
                </a:solidFill>
                <a:latin typeface="Book Antiqua"/>
                <a:cs typeface="Book Antiqua"/>
              </a:rPr>
              <a:t>s ________________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rocky.</a:t>
            </a:r>
            <a:endParaRPr sz="28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400" dirty="0">
              <a:latin typeface="Times New Roman"/>
              <a:cs typeface="Times New Roman"/>
            </a:endParaRPr>
          </a:p>
          <a:p>
            <a:pPr marR="10160" algn="ctr">
              <a:lnSpc>
                <a:spcPct val="100000"/>
              </a:lnSpc>
              <a:spcBef>
                <a:spcPts val="2730"/>
              </a:spcBef>
              <a:tabLst>
                <a:tab pos="5346700" algn="l"/>
              </a:tabLst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 meat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was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lang="en-CA" sz="2800" dirty="0">
                <a:solidFill>
                  <a:srgbClr val="FFFFFF"/>
                </a:solidFill>
                <a:latin typeface="Book Antiqua"/>
                <a:cs typeface="Book Antiqua"/>
              </a:rPr>
              <a:t>o ________________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eat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8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830"/>
              </a:spcBef>
              <a:tabLst>
                <a:tab pos="6736715" algn="l"/>
              </a:tabLst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800" spc="-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ozen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ggs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will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b</a:t>
            </a:r>
            <a:r>
              <a:rPr lang="en-CA" sz="2800" spc="-5" dirty="0">
                <a:solidFill>
                  <a:srgbClr val="FFFFFF"/>
                </a:solidFill>
                <a:latin typeface="Book Antiqua"/>
                <a:cs typeface="Book Antiqua"/>
              </a:rPr>
              <a:t>e ___________________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2016" y="6085133"/>
            <a:ext cx="578104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20" rIns="0" bIns="0" rtlCol="0">
            <a:spAutoFit/>
          </a:bodyPr>
          <a:lstStyle/>
          <a:p>
            <a:pPr marL="636270">
              <a:lnSpc>
                <a:spcPct val="100000"/>
              </a:lnSpc>
              <a:spcBef>
                <a:spcPts val="360"/>
              </a:spcBef>
              <a:tabLst>
                <a:tab pos="2465070" algn="l"/>
                <a:tab pos="4293870" algn="l"/>
              </a:tabLst>
            </a:pPr>
            <a:r>
              <a:rPr sz="2400" spc="-5" dirty="0">
                <a:latin typeface="Book Antiqua"/>
                <a:cs typeface="Book Antiqua"/>
              </a:rPr>
              <a:t>Enough	Rough	</a:t>
            </a:r>
            <a:r>
              <a:rPr sz="2400" spc="-50" dirty="0">
                <a:latin typeface="Book Antiqua"/>
                <a:cs typeface="Book Antiqua"/>
              </a:rPr>
              <a:t>Tough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15877" y="302365"/>
            <a:ext cx="2628121" cy="1844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8098"/>
            <a:ext cx="2751893" cy="165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745" y="0"/>
            <a:ext cx="7223759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3982" y="723207"/>
            <a:ext cx="3645131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2060" y="44067"/>
            <a:ext cx="7103745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03400" marR="5080" indent="-1791335">
              <a:lnSpc>
                <a:spcPts val="5700"/>
              </a:lnSpc>
              <a:spcBef>
                <a:spcPts val="340"/>
              </a:spcBef>
              <a:tabLst>
                <a:tab pos="1410970" algn="l"/>
                <a:tab pos="2565400" algn="l"/>
              </a:tabLst>
            </a:pPr>
            <a:r>
              <a:rPr spc="-5" dirty="0"/>
              <a:t>Nice	work! </a:t>
            </a:r>
            <a:r>
              <a:rPr dirty="0"/>
              <a:t>Now </a:t>
            </a:r>
            <a:r>
              <a:rPr spc="-5" dirty="0"/>
              <a:t>let’s</a:t>
            </a:r>
            <a:r>
              <a:rPr spc="-75" dirty="0"/>
              <a:t> </a:t>
            </a:r>
            <a:r>
              <a:rPr spc="-5" dirty="0"/>
              <a:t>play  </a:t>
            </a:r>
            <a:r>
              <a:rPr dirty="0"/>
              <a:t>20	</a:t>
            </a:r>
            <a:r>
              <a:rPr spc="-5" dirty="0"/>
              <a:t>questions.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9873" y="1958501"/>
            <a:ext cx="742251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700"/>
              </a:lnSpc>
              <a:spcBef>
                <a:spcPts val="110"/>
              </a:spcBef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One student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will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think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of an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“ough” 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word,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and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 others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will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ask yes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or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no questions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guess 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word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they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thinking</a:t>
            </a:r>
            <a:r>
              <a:rPr sz="28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of.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2016" y="4029057"/>
            <a:ext cx="5781040" cy="1939289"/>
          </a:xfrm>
          <a:custGeom>
            <a:avLst/>
            <a:gdLst/>
            <a:ahLst/>
            <a:cxnLst/>
            <a:rect l="l" t="t" r="r" b="b"/>
            <a:pathLst>
              <a:path w="5781040" h="1939289">
                <a:moveTo>
                  <a:pt x="0" y="0"/>
                </a:moveTo>
                <a:lnTo>
                  <a:pt x="5780919" y="0"/>
                </a:lnTo>
                <a:lnTo>
                  <a:pt x="5780919" y="1938991"/>
                </a:lnTo>
                <a:lnTo>
                  <a:pt x="0" y="19389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8638" y="4062077"/>
            <a:ext cx="1073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Enou</a:t>
            </a:r>
            <a:r>
              <a:rPr sz="2400" dirty="0">
                <a:latin typeface="Book Antiqua"/>
                <a:cs typeface="Book Antiqua"/>
              </a:rPr>
              <a:t>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7437" y="4062077"/>
            <a:ext cx="913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R</a:t>
            </a:r>
            <a:r>
              <a:rPr sz="2400" spc="-5" dirty="0">
                <a:latin typeface="Book Antiqua"/>
                <a:cs typeface="Book Antiqua"/>
              </a:rPr>
              <a:t>ou</a:t>
            </a:r>
            <a:r>
              <a:rPr sz="2400" dirty="0">
                <a:latin typeface="Book Antiqua"/>
                <a:cs typeface="Book Antiqua"/>
              </a:rPr>
              <a:t>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6237" y="4062077"/>
            <a:ext cx="868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225" dirty="0">
                <a:latin typeface="Book Antiqua"/>
                <a:cs typeface="Book Antiqua"/>
              </a:rPr>
              <a:t>T</a:t>
            </a:r>
            <a:r>
              <a:rPr sz="2400" dirty="0">
                <a:latin typeface="Book Antiqua"/>
                <a:cs typeface="Book Antiqua"/>
              </a:rPr>
              <a:t>o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dirty="0">
                <a:latin typeface="Book Antiqua"/>
                <a:cs typeface="Book Antiqua"/>
              </a:rPr>
              <a:t>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2391" y="4785977"/>
            <a:ext cx="946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D</a:t>
            </a:r>
            <a:r>
              <a:rPr sz="2400" dirty="0">
                <a:latin typeface="Book Antiqua"/>
                <a:cs typeface="Book Antiqua"/>
              </a:rPr>
              <a:t>o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dirty="0">
                <a:latin typeface="Book Antiqua"/>
                <a:cs typeface="Book Antiqua"/>
              </a:rPr>
              <a:t>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1191" y="4785977"/>
            <a:ext cx="118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T</a:t>
            </a:r>
            <a:r>
              <a:rPr sz="2400" spc="-5" dirty="0">
                <a:latin typeface="Book Antiqua"/>
                <a:cs typeface="Book Antiqua"/>
              </a:rPr>
              <a:t>h</a:t>
            </a:r>
            <a:r>
              <a:rPr sz="2400" spc="-45" dirty="0">
                <a:latin typeface="Book Antiqua"/>
                <a:cs typeface="Book Antiqua"/>
              </a:rPr>
              <a:t>r</a:t>
            </a:r>
            <a:r>
              <a:rPr sz="2400" dirty="0">
                <a:latin typeface="Book Antiqua"/>
                <a:cs typeface="Book Antiqua"/>
              </a:rPr>
              <a:t>o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dirty="0">
                <a:latin typeface="Book Antiqua"/>
                <a:cs typeface="Book Antiqua"/>
              </a:rPr>
              <a:t>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8680" y="4785977"/>
            <a:ext cx="131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Al</a:t>
            </a:r>
            <a:r>
              <a:rPr sz="2400" dirty="0">
                <a:latin typeface="Book Antiqua"/>
                <a:cs typeface="Book Antiqua"/>
              </a:rPr>
              <a:t>t</a:t>
            </a:r>
            <a:r>
              <a:rPr sz="2400" spc="-5" dirty="0">
                <a:latin typeface="Book Antiqua"/>
                <a:cs typeface="Book Antiqua"/>
              </a:rPr>
              <a:t>hou</a:t>
            </a:r>
            <a:r>
              <a:rPr sz="2400" dirty="0">
                <a:latin typeface="Book Antiqua"/>
                <a:cs typeface="Book Antiqua"/>
              </a:rPr>
              <a:t>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4946" y="5522577"/>
            <a:ext cx="107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T</a:t>
            </a:r>
            <a:r>
              <a:rPr sz="2400" spc="-5" dirty="0">
                <a:latin typeface="Book Antiqua"/>
                <a:cs typeface="Book Antiqua"/>
              </a:rPr>
              <a:t>hou</a:t>
            </a:r>
            <a:r>
              <a:rPr sz="2400" dirty="0">
                <a:latin typeface="Book Antiqua"/>
                <a:cs typeface="Book Antiqua"/>
              </a:rPr>
              <a:t>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3746" y="5522577"/>
            <a:ext cx="926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C</a:t>
            </a:r>
            <a:r>
              <a:rPr sz="2400" spc="-5" dirty="0">
                <a:latin typeface="Book Antiqua"/>
                <a:cs typeface="Book Antiqua"/>
              </a:rPr>
              <a:t>ou</a:t>
            </a:r>
            <a:r>
              <a:rPr sz="2400" dirty="0">
                <a:latin typeface="Book Antiqua"/>
                <a:cs typeface="Book Antiqua"/>
              </a:rPr>
              <a:t>gh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2546" y="5522577"/>
            <a:ext cx="8966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B</a:t>
            </a:r>
            <a:r>
              <a:rPr sz="2400" dirty="0">
                <a:latin typeface="Book Antiqua"/>
                <a:cs typeface="Book Antiqua"/>
              </a:rPr>
              <a:t>o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dirty="0">
                <a:latin typeface="Book Antiqua"/>
                <a:cs typeface="Book Antiqua"/>
              </a:rPr>
              <a:t>gh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9090" y="0"/>
            <a:ext cx="7082443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4643" y="723207"/>
            <a:ext cx="5523806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95655" marR="5080" indent="-779780">
              <a:lnSpc>
                <a:spcPts val="5700"/>
              </a:lnSpc>
              <a:spcBef>
                <a:spcPts val="340"/>
              </a:spcBef>
              <a:tabLst>
                <a:tab pos="1811655" algn="l"/>
                <a:tab pos="5475605" algn="l"/>
              </a:tabLst>
            </a:pPr>
            <a:r>
              <a:rPr dirty="0"/>
              <a:t>G</a:t>
            </a:r>
            <a:r>
              <a:rPr spc="-90" dirty="0"/>
              <a:t>r</a:t>
            </a:r>
            <a:r>
              <a:rPr spc="-5" dirty="0"/>
              <a:t>ea</a:t>
            </a:r>
            <a:r>
              <a:rPr dirty="0"/>
              <a:t>t,	t</a:t>
            </a:r>
            <a:r>
              <a:rPr spc="-5" dirty="0"/>
              <a:t>ha</a:t>
            </a:r>
            <a:r>
              <a:rPr dirty="0"/>
              <a:t>t was</a:t>
            </a:r>
            <a:r>
              <a:rPr spc="-5" dirty="0"/>
              <a:t> fun</a:t>
            </a:r>
            <a:r>
              <a:rPr dirty="0"/>
              <a:t>.	What  </a:t>
            </a:r>
            <a:r>
              <a:rPr spc="-5" dirty="0"/>
              <a:t>did </a:t>
            </a:r>
            <a:r>
              <a:rPr dirty="0"/>
              <a:t>we </a:t>
            </a:r>
            <a:r>
              <a:rPr spc="-5" dirty="0"/>
              <a:t>learn</a:t>
            </a:r>
            <a:r>
              <a:rPr spc="-30" dirty="0"/>
              <a:t> </a:t>
            </a:r>
            <a:r>
              <a:rPr spc="-5" dirty="0"/>
              <a:t>today?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3174" y="2788700"/>
            <a:ext cx="5149215" cy="275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indent="-279400">
              <a:lnSpc>
                <a:spcPts val="431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An overview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36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unit</a:t>
            </a:r>
            <a:endParaRPr sz="3600">
              <a:latin typeface="Book Antiqua"/>
              <a:cs typeface="Book Antiqua"/>
            </a:endParaRPr>
          </a:p>
          <a:p>
            <a:pPr marL="292100" marR="158115" indent="-279400">
              <a:lnSpc>
                <a:spcPts val="4300"/>
              </a:lnSpc>
              <a:spcBef>
                <a:spcPts val="150"/>
              </a:spcBef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look into the</a:t>
            </a:r>
            <a:r>
              <a:rPr sz="3600" spc="-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country 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 France</a:t>
            </a:r>
            <a:endParaRPr sz="3600">
              <a:latin typeface="Book Antiqua"/>
              <a:cs typeface="Book Antiqua"/>
            </a:endParaRPr>
          </a:p>
          <a:p>
            <a:pPr marL="292100" marR="881380" indent="-279400">
              <a:lnSpc>
                <a:spcPts val="4300"/>
              </a:lnSpc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review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3600" spc="-2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“ough” 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words</a:t>
            </a:r>
            <a:endParaRPr sz="3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2016" y="884468"/>
            <a:ext cx="5781040" cy="1200785"/>
          </a:xfrm>
          <a:custGeom>
            <a:avLst/>
            <a:gdLst/>
            <a:ahLst/>
            <a:cxnLst/>
            <a:rect l="l" t="t" r="r" b="b"/>
            <a:pathLst>
              <a:path w="5781040" h="1200785">
                <a:moveTo>
                  <a:pt x="0" y="0"/>
                </a:moveTo>
                <a:lnTo>
                  <a:pt x="5780919" y="0"/>
                </a:lnTo>
                <a:lnTo>
                  <a:pt x="5780919" y="1200327"/>
                </a:lnTo>
                <a:lnTo>
                  <a:pt x="0" y="1200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38846" y="917488"/>
            <a:ext cx="4433570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Let’s look </a:t>
            </a:r>
            <a:r>
              <a:rPr sz="2400" dirty="0">
                <a:latin typeface="Book Antiqua"/>
                <a:cs typeface="Book Antiqua"/>
              </a:rPr>
              <a:t>at </a:t>
            </a:r>
            <a:r>
              <a:rPr sz="2400" spc="-5" dirty="0">
                <a:latin typeface="Book Antiqua"/>
                <a:cs typeface="Book Antiqua"/>
              </a:rPr>
              <a:t>the homework</a:t>
            </a:r>
            <a:r>
              <a:rPr sz="2400" spc="-40" dirty="0">
                <a:latin typeface="Book Antiqua"/>
                <a:cs typeface="Book Antiqua"/>
              </a:rPr>
              <a:t> </a:t>
            </a:r>
            <a:r>
              <a:rPr sz="2400" spc="-60" dirty="0">
                <a:latin typeface="Book Antiqua"/>
                <a:cs typeface="Book Antiqua"/>
              </a:rPr>
              <a:t>now.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Book Antiqua"/>
                <a:cs typeface="Book Antiqua"/>
              </a:rPr>
              <a:t>Do </a:t>
            </a:r>
            <a:r>
              <a:rPr sz="2400" dirty="0">
                <a:latin typeface="Book Antiqua"/>
                <a:cs typeface="Book Antiqua"/>
              </a:rPr>
              <a:t>you </a:t>
            </a:r>
            <a:r>
              <a:rPr sz="2400" spc="-5" dirty="0">
                <a:latin typeface="Book Antiqua"/>
                <a:cs typeface="Book Antiqua"/>
              </a:rPr>
              <a:t>have </a:t>
            </a:r>
            <a:r>
              <a:rPr sz="2400" dirty="0">
                <a:latin typeface="Book Antiqua"/>
                <a:cs typeface="Book Antiqua"/>
              </a:rPr>
              <a:t>any</a:t>
            </a:r>
            <a:r>
              <a:rPr sz="2400" spc="-3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questions?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2104" y="2130840"/>
            <a:ext cx="495554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43815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Thank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for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4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Book Antiqua"/>
                <a:cs typeface="Book Antiqua"/>
              </a:rPr>
              <a:t>great 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class</a:t>
            </a:r>
            <a:r>
              <a:rPr sz="4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Book Antiqua"/>
                <a:cs typeface="Book Antiqua"/>
              </a:rPr>
              <a:t>today.</a:t>
            </a:r>
            <a:endParaRPr sz="4000">
              <a:latin typeface="Book Antiqua"/>
              <a:cs typeface="Book Antiqua"/>
            </a:endParaRPr>
          </a:p>
          <a:p>
            <a:pPr marL="12700" marR="5080" algn="ctr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As they say in</a:t>
            </a:r>
            <a:r>
              <a:rPr sz="4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France,  </a:t>
            </a:r>
            <a:r>
              <a:rPr sz="4000" spc="-15" dirty="0">
                <a:solidFill>
                  <a:srgbClr val="FFFFFF"/>
                </a:solidFill>
                <a:latin typeface="Book Antiqua"/>
                <a:cs typeface="Book Antiqua"/>
              </a:rPr>
              <a:t>Au-revoir!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430599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45283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1305" y="723207"/>
            <a:ext cx="2830483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6572" y="44067"/>
            <a:ext cx="681482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65655" marR="5080" indent="-2053589">
              <a:lnSpc>
                <a:spcPts val="5700"/>
              </a:lnSpc>
              <a:spcBef>
                <a:spcPts val="340"/>
              </a:spcBef>
              <a:tabLst>
                <a:tab pos="4560570" algn="l"/>
              </a:tabLst>
            </a:pPr>
            <a:r>
              <a:rPr dirty="0"/>
              <a:t>What will we </a:t>
            </a:r>
            <a:r>
              <a:rPr spc="-5" dirty="0"/>
              <a:t>b</a:t>
            </a:r>
            <a:r>
              <a:rPr dirty="0"/>
              <a:t>e	</a:t>
            </a:r>
            <a:r>
              <a:rPr spc="-5" dirty="0"/>
              <a:t>learning  this</a:t>
            </a:r>
            <a:r>
              <a:rPr spc="-15" dirty="0"/>
              <a:t> </a:t>
            </a:r>
            <a:r>
              <a:rPr spc="-5" dirty="0"/>
              <a:t>class?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2141598"/>
            <a:ext cx="6978015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431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An overview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36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unit</a:t>
            </a:r>
            <a:endParaRPr sz="3600">
              <a:latin typeface="Book Antiqua"/>
              <a:cs typeface="Book Antiqua"/>
            </a:endParaRPr>
          </a:p>
          <a:p>
            <a:pPr marL="298450" indent="-285750">
              <a:lnSpc>
                <a:spcPts val="4300"/>
              </a:lnSpc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look into the country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3600" spc="-229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France</a:t>
            </a:r>
            <a:endParaRPr sz="3600">
              <a:latin typeface="Book Antiqua"/>
              <a:cs typeface="Book Antiqua"/>
            </a:endParaRPr>
          </a:p>
          <a:p>
            <a:pPr marL="298450" indent="-285750">
              <a:lnSpc>
                <a:spcPts val="4310"/>
              </a:lnSpc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review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“ough”</a:t>
            </a:r>
            <a:r>
              <a:rPr sz="3600" spc="-2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words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8817" y="3168037"/>
            <a:ext cx="2795941" cy="3689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9912" y="0"/>
            <a:ext cx="6400800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3491" y="723207"/>
            <a:ext cx="5253643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5621" y="1433945"/>
            <a:ext cx="2739043" cy="137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9970" y="44067"/>
            <a:ext cx="6268085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78485" marR="5080" indent="-566420">
              <a:lnSpc>
                <a:spcPts val="5700"/>
              </a:lnSpc>
              <a:spcBef>
                <a:spcPts val="340"/>
              </a:spcBef>
              <a:tabLst>
                <a:tab pos="1010285" algn="l"/>
                <a:tab pos="2985135" algn="l"/>
              </a:tabLst>
            </a:pPr>
            <a:r>
              <a:rPr spc="-225" dirty="0"/>
              <a:t>We	</a:t>
            </a:r>
            <a:r>
              <a:rPr dirty="0"/>
              <a:t>will </a:t>
            </a:r>
            <a:r>
              <a:rPr spc="-5" dirty="0"/>
              <a:t>be	looking</a:t>
            </a:r>
            <a:r>
              <a:rPr spc="-75" dirty="0"/>
              <a:t> </a:t>
            </a:r>
            <a:r>
              <a:rPr spc="-5" dirty="0"/>
              <a:t>into  </a:t>
            </a:r>
            <a:r>
              <a:rPr spc="-25" dirty="0"/>
              <a:t>different</a:t>
            </a:r>
            <a:r>
              <a:rPr spc="-15" dirty="0"/>
              <a:t> </a:t>
            </a:r>
            <a:r>
              <a:rPr u="heavy" spc="-5" dirty="0">
                <a:uFill>
                  <a:solidFill>
                    <a:srgbClr val="1E5440"/>
                  </a:solidFill>
                </a:uFill>
              </a:rPr>
              <a:t>countries.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48467" y="1828800"/>
            <a:ext cx="7451090" cy="483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1750" indent="-34290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571750" algn="l"/>
                <a:tab pos="25723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country?</a:t>
            </a:r>
            <a:endParaRPr sz="2400" dirty="0">
              <a:latin typeface="Book Antiqua"/>
              <a:cs typeface="Book Antiqua"/>
            </a:endParaRPr>
          </a:p>
          <a:p>
            <a:pPr marL="225425" marR="5080" indent="-212725">
              <a:lnSpc>
                <a:spcPct val="100699"/>
              </a:lnSpc>
              <a:spcBef>
                <a:spcPts val="19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country is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land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where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people live,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with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it’s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own 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laws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or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rules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foods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practices that 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special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endParaRPr sz="2400" dirty="0">
              <a:latin typeface="Book Antiqua"/>
              <a:cs typeface="Book Antiqua"/>
            </a:endParaRPr>
          </a:p>
          <a:p>
            <a:pPr marL="213360" algn="ctr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land.</a:t>
            </a:r>
            <a:endParaRPr sz="2400" dirty="0">
              <a:latin typeface="Book Antiqua"/>
              <a:cs typeface="Book Antiqua"/>
            </a:endParaRPr>
          </a:p>
          <a:p>
            <a:pPr marL="1317625" lvl="1" indent="-342900">
              <a:lnSpc>
                <a:spcPct val="100000"/>
              </a:lnSpc>
              <a:spcBef>
                <a:spcPts val="2020"/>
              </a:spcBef>
              <a:buFont typeface="Wingdings 2"/>
              <a:buChar char=""/>
              <a:tabLst>
                <a:tab pos="1317625" algn="l"/>
                <a:tab pos="1318260" algn="l"/>
              </a:tabLst>
            </a:pP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Here are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some examples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countries:</a:t>
            </a:r>
            <a:endParaRPr sz="2400" dirty="0">
              <a:latin typeface="Book Antiqua"/>
              <a:cs typeface="Book Antiqua"/>
            </a:endParaRPr>
          </a:p>
          <a:p>
            <a:pPr marL="3425825" lvl="2" indent="-342900">
              <a:lnSpc>
                <a:spcPct val="100000"/>
              </a:lnSpc>
              <a:spcBef>
                <a:spcPts val="2020"/>
              </a:spcBef>
              <a:buFont typeface="Wingdings 2"/>
              <a:buChar char=""/>
              <a:tabLst>
                <a:tab pos="3425825" algn="l"/>
                <a:tab pos="3426460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China</a:t>
            </a:r>
            <a:endParaRPr sz="2400" dirty="0">
              <a:latin typeface="Book Antiqua"/>
              <a:cs typeface="Book Antiqua"/>
            </a:endParaRPr>
          </a:p>
          <a:p>
            <a:pPr marL="3313429" indent="-34290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3313429" algn="l"/>
                <a:tab pos="3314065" algn="l"/>
              </a:tabLst>
            </a:pP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Canada</a:t>
            </a:r>
            <a:endParaRPr sz="2400" dirty="0">
              <a:latin typeface="Book Antiqua"/>
              <a:cs typeface="Book Antiqua"/>
            </a:endParaRPr>
          </a:p>
          <a:p>
            <a:pPr marL="3381375" lvl="1" indent="-342900">
              <a:lnSpc>
                <a:spcPct val="100000"/>
              </a:lnSpc>
              <a:spcBef>
                <a:spcPts val="2020"/>
              </a:spcBef>
              <a:buFont typeface="Wingdings 2"/>
              <a:buChar char=""/>
              <a:tabLst>
                <a:tab pos="3381375" algn="l"/>
                <a:tab pos="3382010" algn="l"/>
              </a:tabLst>
            </a:pP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France</a:t>
            </a:r>
            <a:endParaRPr sz="2400" dirty="0">
              <a:latin typeface="Book Antiqua"/>
              <a:cs typeface="Book Antiqua"/>
            </a:endParaRPr>
          </a:p>
          <a:p>
            <a:pPr marL="3448050" lvl="2" indent="-342900">
              <a:lnSpc>
                <a:spcPct val="100000"/>
              </a:lnSpc>
              <a:spcBef>
                <a:spcPts val="2020"/>
              </a:spcBef>
              <a:buFont typeface="Wingdings 2"/>
              <a:buChar char=""/>
              <a:tabLst>
                <a:tab pos="3448050" algn="l"/>
                <a:tab pos="3448685" algn="l"/>
              </a:tabLst>
            </a:pP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Japan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4354109"/>
            <a:ext cx="3810151" cy="2148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5137" y="266006"/>
            <a:ext cx="1251065" cy="71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269" y="814646"/>
            <a:ext cx="3092334" cy="719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9461" y="1359131"/>
            <a:ext cx="2709948" cy="719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6299" y="308609"/>
            <a:ext cx="298196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4300"/>
              </a:lnSpc>
              <a:spcBef>
                <a:spcPts val="260"/>
              </a:spcBef>
            </a:pPr>
            <a:r>
              <a:rPr sz="3600" dirty="0"/>
              <a:t>What  </a:t>
            </a:r>
            <a:r>
              <a:rPr sz="3600" spc="-5" dirty="0"/>
              <a:t>countries</a:t>
            </a:r>
            <a:r>
              <a:rPr sz="3600" spc="-85" dirty="0"/>
              <a:t> </a:t>
            </a:r>
            <a:r>
              <a:rPr sz="3600" spc="-5" dirty="0"/>
              <a:t>have  </a:t>
            </a:r>
            <a:r>
              <a:rPr sz="3600" dirty="0"/>
              <a:t>you </a:t>
            </a:r>
            <a:r>
              <a:rPr sz="3600" spc="-5" dirty="0"/>
              <a:t>been</a:t>
            </a:r>
            <a:r>
              <a:rPr sz="3600" spc="-60" dirty="0"/>
              <a:t> </a:t>
            </a:r>
            <a:r>
              <a:rPr sz="3600" dirty="0"/>
              <a:t>to?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2186246" y="2078181"/>
            <a:ext cx="124690" cy="5818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247" y="2497974"/>
            <a:ext cx="2398221" cy="660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2178" y="3005050"/>
            <a:ext cx="2880360" cy="586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832" y="3424843"/>
            <a:ext cx="3009206" cy="581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9709" y="3857105"/>
            <a:ext cx="2917766" cy="5818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7977" y="4289366"/>
            <a:ext cx="1508759" cy="5818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632" y="2612708"/>
            <a:ext cx="2917190" cy="21672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85"/>
              </a:spcBef>
            </a:pPr>
            <a:r>
              <a:rPr sz="2800" spc="-70" dirty="0">
                <a:solidFill>
                  <a:srgbClr val="194431"/>
                </a:solidFill>
                <a:latin typeface="Book Antiqua"/>
                <a:cs typeface="Book Antiqua"/>
              </a:rPr>
              <a:t>Tell </a:t>
            </a:r>
            <a:r>
              <a:rPr sz="2800" spc="-5" dirty="0">
                <a:solidFill>
                  <a:srgbClr val="194431"/>
                </a:solidFill>
                <a:latin typeface="Book Antiqua"/>
                <a:cs typeface="Book Antiqua"/>
              </a:rPr>
              <a:t>us about </a:t>
            </a:r>
            <a:r>
              <a:rPr sz="2800" dirty="0">
                <a:solidFill>
                  <a:srgbClr val="194431"/>
                </a:solidFill>
                <a:latin typeface="Book Antiqua"/>
                <a:cs typeface="Book Antiqua"/>
              </a:rPr>
              <a:t>a  </a:t>
            </a:r>
            <a:r>
              <a:rPr sz="2800" spc="-5" dirty="0">
                <a:solidFill>
                  <a:srgbClr val="194431"/>
                </a:solidFill>
                <a:latin typeface="Book Antiqua"/>
                <a:cs typeface="Book Antiqua"/>
              </a:rPr>
              <a:t>country </a:t>
            </a:r>
            <a:r>
              <a:rPr sz="2800" dirty="0">
                <a:solidFill>
                  <a:srgbClr val="194431"/>
                </a:solidFill>
                <a:latin typeface="Book Antiqua"/>
                <a:cs typeface="Book Antiqua"/>
              </a:rPr>
              <a:t>you </a:t>
            </a:r>
            <a:r>
              <a:rPr sz="2800" spc="-5" dirty="0">
                <a:solidFill>
                  <a:srgbClr val="194431"/>
                </a:solidFill>
                <a:latin typeface="Book Antiqua"/>
                <a:cs typeface="Book Antiqua"/>
              </a:rPr>
              <a:t>have  been </a:t>
            </a:r>
            <a:r>
              <a:rPr sz="2800" dirty="0">
                <a:solidFill>
                  <a:srgbClr val="194431"/>
                </a:solidFill>
                <a:latin typeface="Book Antiqua"/>
                <a:cs typeface="Book Antiqua"/>
              </a:rPr>
              <a:t>to. What</a:t>
            </a:r>
            <a:r>
              <a:rPr sz="2800" spc="-9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194431"/>
                </a:solidFill>
                <a:latin typeface="Book Antiqua"/>
                <a:cs typeface="Book Antiqua"/>
              </a:rPr>
              <a:t>was  </a:t>
            </a:r>
            <a:r>
              <a:rPr sz="2800" spc="-5" dirty="0">
                <a:solidFill>
                  <a:srgbClr val="194431"/>
                </a:solidFill>
                <a:latin typeface="Book Antiqua"/>
                <a:cs typeface="Book Antiqua"/>
              </a:rPr>
              <a:t>special about that  country?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07228" y="2909455"/>
            <a:ext cx="4667595" cy="35121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9900" y="133003"/>
            <a:ext cx="4571998" cy="33708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715" y="4791329"/>
            <a:ext cx="2746871" cy="20666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1185" y="4596938"/>
            <a:ext cx="4767348" cy="889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2544" y="4638358"/>
            <a:ext cx="4622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That sounds</a:t>
            </a:r>
            <a:r>
              <a:rPr sz="4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Book Antiqua"/>
                <a:cs typeface="Book Antiqua"/>
              </a:rPr>
              <a:t>great!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7854" y="211975"/>
            <a:ext cx="5968537" cy="4193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2628" y="5444835"/>
            <a:ext cx="6587835" cy="523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6745" y="5798127"/>
            <a:ext cx="7219603" cy="5278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5828" y="6168043"/>
            <a:ext cx="1113905" cy="5278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6927" y="5476557"/>
            <a:ext cx="7113905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635" algn="ctr">
              <a:lnSpc>
                <a:spcPct val="99000"/>
              </a:lnSpc>
              <a:spcBef>
                <a:spcPts val="12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country do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live in right now?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is  something special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or 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different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about the country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you 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live in?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992" y="4322618"/>
            <a:ext cx="7444046" cy="889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8309" y="4979323"/>
            <a:ext cx="7153101" cy="893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2024" y="4361977"/>
            <a:ext cx="7303770" cy="13563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61925" marR="5080" indent="-149860">
              <a:lnSpc>
                <a:spcPts val="5200"/>
              </a:lnSpc>
              <a:spcBef>
                <a:spcPts val="340"/>
              </a:spcBef>
              <a:tabLst>
                <a:tab pos="4352925" algn="l"/>
              </a:tabLst>
            </a:pP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What</a:t>
            </a:r>
            <a:r>
              <a:rPr sz="4400" spc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country</a:t>
            </a:r>
            <a:r>
              <a:rPr sz="4400" spc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do	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think</a:t>
            </a:r>
            <a:r>
              <a:rPr sz="44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is  being shown in this</a:t>
            </a:r>
            <a:r>
              <a:rPr sz="44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Book Antiqua"/>
                <a:cs typeface="Book Antiqua"/>
              </a:rPr>
              <a:t>picture?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7854" y="211975"/>
            <a:ext cx="5968537" cy="41937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028" y="0"/>
            <a:ext cx="7045035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6291" y="723207"/>
            <a:ext cx="6168043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1804" y="44067"/>
            <a:ext cx="692404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48309" marR="5080" indent="-436245">
              <a:lnSpc>
                <a:spcPts val="5700"/>
              </a:lnSpc>
              <a:spcBef>
                <a:spcPts val="340"/>
              </a:spcBef>
              <a:tabLst>
                <a:tab pos="2490470" algn="l"/>
                <a:tab pos="4298315" algn="l"/>
              </a:tabLst>
            </a:pPr>
            <a:r>
              <a:rPr dirty="0"/>
              <a:t>What </a:t>
            </a:r>
            <a:r>
              <a:rPr spc="-5" dirty="0"/>
              <a:t>do	</a:t>
            </a:r>
            <a:r>
              <a:rPr dirty="0"/>
              <a:t>you </a:t>
            </a:r>
            <a:r>
              <a:rPr spc="-5" dirty="0"/>
              <a:t>know</a:t>
            </a:r>
            <a:r>
              <a:rPr spc="-80" dirty="0"/>
              <a:t> </a:t>
            </a:r>
            <a:r>
              <a:rPr spc="-5" dirty="0"/>
              <a:t>about  France?</a:t>
            </a:r>
            <a:r>
              <a:rPr dirty="0"/>
              <a:t> </a:t>
            </a:r>
            <a:r>
              <a:rPr spc="-75" dirty="0"/>
              <a:t>Write	</a:t>
            </a:r>
            <a:r>
              <a:rPr spc="-5" dirty="0"/>
              <a:t>it</a:t>
            </a:r>
            <a:r>
              <a:rPr spc="-25" dirty="0"/>
              <a:t> </a:t>
            </a:r>
            <a:r>
              <a:rPr spc="-5" dirty="0"/>
              <a:t>below</a:t>
            </a:r>
          </a:p>
        </p:txBody>
      </p:sp>
      <p:sp>
        <p:nvSpPr>
          <p:cNvPr id="5" name="object 5"/>
          <p:cNvSpPr/>
          <p:nvPr/>
        </p:nvSpPr>
        <p:spPr>
          <a:xfrm>
            <a:off x="919691" y="2204487"/>
            <a:ext cx="7458075" cy="4190365"/>
          </a:xfrm>
          <a:custGeom>
            <a:avLst/>
            <a:gdLst/>
            <a:ahLst/>
            <a:cxnLst/>
            <a:rect l="l" t="t" r="r" b="b"/>
            <a:pathLst>
              <a:path w="7458075" h="4190365">
                <a:moveTo>
                  <a:pt x="0" y="0"/>
                </a:moveTo>
                <a:lnTo>
                  <a:pt x="7457542" y="0"/>
                </a:lnTo>
                <a:lnTo>
                  <a:pt x="7457542" y="4189985"/>
                </a:lnTo>
                <a:lnTo>
                  <a:pt x="0" y="4189985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F6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497106"/>
            <a:ext cx="2762893" cy="439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0283" y="0"/>
            <a:ext cx="6716683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8875" y="723207"/>
            <a:ext cx="2219497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7896" y="44067"/>
            <a:ext cx="6591934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259330" marR="5080" indent="-2247265">
              <a:lnSpc>
                <a:spcPts val="5700"/>
              </a:lnSpc>
              <a:spcBef>
                <a:spcPts val="340"/>
              </a:spcBef>
              <a:tabLst>
                <a:tab pos="5037455" algn="l"/>
              </a:tabLst>
            </a:pPr>
            <a:r>
              <a:rPr dirty="0"/>
              <a:t>What </a:t>
            </a:r>
            <a:r>
              <a:rPr spc="-5" dirty="0"/>
              <a:t>di</a:t>
            </a:r>
            <a:r>
              <a:rPr dirty="0"/>
              <a:t>d</a:t>
            </a:r>
            <a:r>
              <a:rPr spc="-5" dirty="0"/>
              <a:t> </a:t>
            </a:r>
            <a:r>
              <a:rPr dirty="0"/>
              <a:t>you</a:t>
            </a:r>
            <a:r>
              <a:rPr spc="-5" dirty="0"/>
              <a:t> li</a:t>
            </a:r>
            <a:r>
              <a:rPr dirty="0"/>
              <a:t>ke	abo</a:t>
            </a:r>
            <a:r>
              <a:rPr spc="-5" dirty="0"/>
              <a:t>ut  France?</a:t>
            </a:r>
          </a:p>
        </p:txBody>
      </p:sp>
      <p:sp>
        <p:nvSpPr>
          <p:cNvPr id="5" name="object 5"/>
          <p:cNvSpPr/>
          <p:nvPr/>
        </p:nvSpPr>
        <p:spPr>
          <a:xfrm>
            <a:off x="765173" y="2116890"/>
            <a:ext cx="7458075" cy="2569845"/>
          </a:xfrm>
          <a:custGeom>
            <a:avLst/>
            <a:gdLst/>
            <a:ahLst/>
            <a:cxnLst/>
            <a:rect l="l" t="t" r="r" b="b"/>
            <a:pathLst>
              <a:path w="7458075" h="2569845">
                <a:moveTo>
                  <a:pt x="0" y="0"/>
                </a:moveTo>
                <a:lnTo>
                  <a:pt x="7457542" y="0"/>
                </a:lnTo>
                <a:lnTo>
                  <a:pt x="7457542" y="2569467"/>
                </a:lnTo>
                <a:lnTo>
                  <a:pt x="0" y="2569467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F6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3207" y="3850333"/>
            <a:ext cx="2935480" cy="3007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Let’s </a:t>
            </a:r>
            <a:r>
              <a:rPr spc="-20" dirty="0"/>
              <a:t>review </a:t>
            </a:r>
            <a:r>
              <a:rPr spc="-5" dirty="0"/>
              <a:t>the</a:t>
            </a:r>
            <a:r>
              <a:rPr spc="-45" dirty="0"/>
              <a:t> </a:t>
            </a:r>
            <a:r>
              <a:rPr spc="-5" dirty="0"/>
              <a:t>book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3026" y="2222908"/>
            <a:ext cx="67779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is one food that France is known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for?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7526" y="4328567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>
                <a:moveTo>
                  <a:pt x="0" y="0"/>
                </a:moveTo>
                <a:lnTo>
                  <a:pt x="5867399" y="0"/>
                </a:lnTo>
              </a:path>
            </a:pathLst>
          </a:custGeom>
          <a:ln w="1778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9023" y="4596080"/>
            <a:ext cx="6371604" cy="2261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FFCEB40A-0F0D-483F-B470-F85ACE571C7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8\lesson-8-1"/>
  <p:tag name="ISPRING_PRESENTATION_TITLE" val="ESLAO-8-1-Slides-Student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332</Words>
  <Application>Microsoft Office PowerPoint</Application>
  <PresentationFormat>On-screen Show (4:3)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Wingdings 2</vt:lpstr>
      <vt:lpstr>Office Theme</vt:lpstr>
      <vt:lpstr>PowerPoint Presentation</vt:lpstr>
      <vt:lpstr>What will we be learning  this class?</vt:lpstr>
      <vt:lpstr>We will be looking into  different countries.</vt:lpstr>
      <vt:lpstr>What  countries have  you been to?</vt:lpstr>
      <vt:lpstr>PowerPoint Presentation</vt:lpstr>
      <vt:lpstr>PowerPoint Presentation</vt:lpstr>
      <vt:lpstr>What do you know about  France? Write it below</vt:lpstr>
      <vt:lpstr>What did you like about  France?</vt:lpstr>
      <vt:lpstr>Let’s review the book</vt:lpstr>
      <vt:lpstr>Correct, bread!</vt:lpstr>
      <vt:lpstr>Do you remember? What  sound does “ough” make?</vt:lpstr>
      <vt:lpstr>Let’s practice  using some  words in a sentence.</vt:lpstr>
      <vt:lpstr>More practice!</vt:lpstr>
      <vt:lpstr>Nice work! Now let’s play  20 questions.</vt:lpstr>
      <vt:lpstr>Great, that was fun. What  did we learn today?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ESLAO-8-1-Slides-Student</dc:title>
  <cp:lastModifiedBy>Lakshmi Priya</cp:lastModifiedBy>
  <cp:revision>4</cp:revision>
  <dcterms:created xsi:type="dcterms:W3CDTF">2018-06-27T12:55:35Z</dcterms:created>
  <dcterms:modified xsi:type="dcterms:W3CDTF">2018-06-27T12:59:54Z</dcterms:modified>
</cp:coreProperties>
</file>