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9144000" cy="6858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444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5578E-568B-4F41-B6C2-B537AE818008}" type="datetimeFigureOut">
              <a:rPr lang="en-CA" smtClean="0"/>
              <a:t>2018-06-27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D3883-15DE-49FD-B91F-55064E699D2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8455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D3883-15DE-49FD-B91F-55064E699D26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9481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D3883-15DE-49FD-B91F-55064E699D26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4671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D3883-15DE-49FD-B91F-55064E699D26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7922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D3883-15DE-49FD-B91F-55064E699D26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5847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D3883-15DE-49FD-B91F-55064E699D26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631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D3883-15DE-49FD-B91F-55064E699D26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2075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D3883-15DE-49FD-B91F-55064E699D26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8958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D3883-15DE-49FD-B91F-55064E699D26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0204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D3883-15DE-49FD-B91F-55064E699D26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68051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D3883-15DE-49FD-B91F-55064E699D26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06836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D3883-15DE-49FD-B91F-55064E699D26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5694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D3883-15DE-49FD-B91F-55064E699D26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3308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D3883-15DE-49FD-B91F-55064E699D26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13301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D3883-15DE-49FD-B91F-55064E699D26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6133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D3883-15DE-49FD-B91F-55064E699D26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1789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D3883-15DE-49FD-B91F-55064E699D26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2377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D3883-15DE-49FD-B91F-55064E699D26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8846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D3883-15DE-49FD-B91F-55064E699D26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0021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D3883-15DE-49FD-B91F-55064E699D26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6480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D3883-15DE-49FD-B91F-55064E699D26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3680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D3883-15DE-49FD-B91F-55064E699D26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4355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D3883-15DE-49FD-B91F-55064E699D26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9107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940220" y="409827"/>
            <a:ext cx="3263559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076498" y="0"/>
            <a:ext cx="4505497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73083" y="723207"/>
            <a:ext cx="5112326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70443" y="44067"/>
            <a:ext cx="6203113" cy="1480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hyperlink" Target="http://www.readinga-z.com/" TargetMode="Externa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7858" y="4409901"/>
            <a:ext cx="5099857" cy="9393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0327" y="5257800"/>
            <a:ext cx="1774767" cy="4031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72515" y="4182575"/>
            <a:ext cx="4984115" cy="1408430"/>
          </a:xfrm>
          <a:prstGeom prst="rect">
            <a:avLst/>
          </a:prstGeom>
        </p:spPr>
        <p:txBody>
          <a:bodyPr vert="horz" wrap="square" lIns="0" tIns="2863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5"/>
              </a:spcBef>
            </a:pPr>
            <a:r>
              <a:rPr sz="4800" spc="-20" dirty="0">
                <a:solidFill>
                  <a:srgbClr val="194431"/>
                </a:solidFill>
                <a:latin typeface="Book Antiqua"/>
                <a:cs typeface="Book Antiqua"/>
              </a:rPr>
              <a:t>Around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the</a:t>
            </a:r>
            <a:r>
              <a:rPr sz="4800" spc="-50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4800" spc="-95" dirty="0">
                <a:solidFill>
                  <a:srgbClr val="194431"/>
                </a:solidFill>
                <a:latin typeface="Book Antiqua"/>
                <a:cs typeface="Book Antiqua"/>
              </a:rPr>
              <a:t>World</a:t>
            </a:r>
            <a:endParaRPr sz="4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1800" spc="-5" dirty="0">
                <a:solidFill>
                  <a:srgbClr val="194431"/>
                </a:solidFill>
                <a:latin typeface="Book Antiqua"/>
                <a:cs typeface="Book Antiqua"/>
              </a:rPr>
              <a:t>Unit </a:t>
            </a:r>
            <a:r>
              <a:rPr sz="1800" dirty="0">
                <a:solidFill>
                  <a:srgbClr val="194431"/>
                </a:solidFill>
                <a:latin typeface="Book Antiqua"/>
                <a:cs typeface="Book Antiqua"/>
              </a:rPr>
              <a:t>8 </a:t>
            </a:r>
            <a:r>
              <a:rPr sz="1800" spc="-5" dirty="0">
                <a:solidFill>
                  <a:srgbClr val="194431"/>
                </a:solidFill>
                <a:latin typeface="Book Antiqua"/>
                <a:cs typeface="Book Antiqua"/>
              </a:rPr>
              <a:t>Lesson </a:t>
            </a:r>
            <a:r>
              <a:rPr sz="1800" dirty="0">
                <a:solidFill>
                  <a:srgbClr val="194431"/>
                </a:solidFill>
                <a:latin typeface="Book Antiqua"/>
                <a:cs typeface="Book Antiqua"/>
              </a:rPr>
              <a:t>10</a:t>
            </a:r>
            <a:endParaRPr sz="1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9515" y="44067"/>
            <a:ext cx="4991735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indent="303530">
              <a:lnSpc>
                <a:spcPts val="5700"/>
              </a:lnSpc>
              <a:spcBef>
                <a:spcPts val="340"/>
              </a:spcBef>
            </a:pPr>
            <a:r>
              <a:rPr spc="-5" dirty="0"/>
              <a:t>Let’s learn </a:t>
            </a:r>
            <a:r>
              <a:rPr spc="-25" dirty="0"/>
              <a:t>more  </a:t>
            </a:r>
            <a:r>
              <a:rPr spc="-5" dirty="0"/>
              <a:t>about the</a:t>
            </a:r>
            <a:r>
              <a:rPr spc="-50" dirty="0"/>
              <a:t> </a:t>
            </a:r>
            <a:r>
              <a:rPr spc="-5" dirty="0"/>
              <a:t>country!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21534" y="2926157"/>
            <a:ext cx="3422650" cy="22174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4445" algn="just">
              <a:lnSpc>
                <a:spcPct val="99800"/>
              </a:lnSpc>
              <a:spcBef>
                <a:spcPts val="110"/>
              </a:spcBef>
            </a:pPr>
            <a:r>
              <a:rPr sz="4800" spc="-225" dirty="0">
                <a:solidFill>
                  <a:srgbClr val="FFFFFF"/>
                </a:solidFill>
                <a:latin typeface="Book Antiqua"/>
                <a:cs typeface="Book Antiqua"/>
              </a:rPr>
              <a:t>We </a:t>
            </a:r>
            <a:r>
              <a:rPr sz="4800" dirty="0">
                <a:solidFill>
                  <a:srgbClr val="FFFFFF"/>
                </a:solidFill>
                <a:latin typeface="Book Antiqua"/>
                <a:cs typeface="Book Antiqua"/>
              </a:rPr>
              <a:t>will </a:t>
            </a:r>
            <a:r>
              <a:rPr sz="4800" spc="-5" dirty="0">
                <a:solidFill>
                  <a:srgbClr val="FFFFFF"/>
                </a:solidFill>
                <a:latin typeface="Book Antiqua"/>
                <a:cs typeface="Book Antiqua"/>
              </a:rPr>
              <a:t>now  </a:t>
            </a:r>
            <a:r>
              <a:rPr sz="4800" spc="-25" dirty="0">
                <a:solidFill>
                  <a:srgbClr val="FFFFFF"/>
                </a:solidFill>
                <a:latin typeface="Book Antiqua"/>
                <a:cs typeface="Book Antiqua"/>
              </a:rPr>
              <a:t>read </a:t>
            </a:r>
            <a:r>
              <a:rPr sz="48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4800" spc="-5" dirty="0">
                <a:solidFill>
                  <a:srgbClr val="FFFFFF"/>
                </a:solidFill>
                <a:latin typeface="Book Antiqua"/>
                <a:cs typeface="Book Antiqua"/>
              </a:rPr>
              <a:t>book  about</a:t>
            </a:r>
            <a:r>
              <a:rPr sz="4800" spc="-6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800" spc="-5" dirty="0">
                <a:solidFill>
                  <a:srgbClr val="FFFFFF"/>
                </a:solidFill>
                <a:latin typeface="Book Antiqua"/>
                <a:cs typeface="Book Antiqua"/>
              </a:rPr>
              <a:t>Japan!</a:t>
            </a:r>
            <a:endParaRPr sz="4800" dirty="0">
              <a:latin typeface="Book Antiqua"/>
              <a:cs typeface="Book Antiqu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07211" y="1737311"/>
            <a:ext cx="297332" cy="45951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04543" y="1737310"/>
            <a:ext cx="2973320" cy="45951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460534" y="5944551"/>
            <a:ext cx="930275" cy="192405"/>
          </a:xfrm>
          <a:prstGeom prst="rect">
            <a:avLst/>
          </a:prstGeom>
          <a:solidFill>
            <a:srgbClr val="000000">
              <a:alpha val="75000"/>
            </a:srgbClr>
          </a:solidFill>
        </p:spPr>
        <p:txBody>
          <a:bodyPr vert="horz" wrap="square" lIns="0" tIns="2857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225"/>
              </a:spcBef>
            </a:pPr>
            <a:r>
              <a:rPr sz="700" spc="15" dirty="0">
                <a:solidFill>
                  <a:srgbClr val="FFFFFF"/>
                </a:solidFill>
                <a:latin typeface="Calibri"/>
                <a:cs typeface="Calibri"/>
                <a:hlinkClick r:id="rId5"/>
              </a:rPr>
              <a:t>www.readinga-z.com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74845" y="1750450"/>
            <a:ext cx="0" cy="4578350"/>
          </a:xfrm>
          <a:custGeom>
            <a:avLst/>
            <a:gdLst/>
            <a:ahLst/>
            <a:cxnLst/>
            <a:rect l="l" t="t" r="r" b="b"/>
            <a:pathLst>
              <a:path h="4578350">
                <a:moveTo>
                  <a:pt x="0" y="0"/>
                </a:moveTo>
                <a:lnTo>
                  <a:pt x="0" y="4578221"/>
                </a:lnTo>
              </a:path>
            </a:pathLst>
          </a:custGeom>
          <a:ln w="3754">
            <a:solidFill>
              <a:srgbClr val="231F2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74845" y="173918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75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74845" y="633430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75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30809" y="5072373"/>
            <a:ext cx="1579343" cy="7557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469862" y="5666123"/>
            <a:ext cx="913765" cy="1155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00" spc="15" dirty="0">
                <a:solidFill>
                  <a:srgbClr val="FFFFFF"/>
                </a:solidFill>
                <a:latin typeface="Calibri"/>
                <a:cs typeface="Calibri"/>
              </a:rPr>
              <a:t>Written </a:t>
            </a:r>
            <a:r>
              <a:rPr sz="600" spc="25" dirty="0">
                <a:solidFill>
                  <a:srgbClr val="FFFFFF"/>
                </a:solidFill>
                <a:latin typeface="Calibri"/>
                <a:cs typeface="Calibri"/>
              </a:rPr>
              <a:t>by </a:t>
            </a:r>
            <a:r>
              <a:rPr sz="600" spc="35" dirty="0">
                <a:solidFill>
                  <a:srgbClr val="FFFFFF"/>
                </a:solidFill>
                <a:latin typeface="Calibri"/>
                <a:cs typeface="Calibri"/>
              </a:rPr>
              <a:t>Eleanor</a:t>
            </a:r>
            <a:r>
              <a:rPr sz="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FFFFFF"/>
                </a:solidFill>
                <a:latin typeface="Calibri"/>
                <a:cs typeface="Calibri"/>
              </a:rPr>
              <a:t>Frost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34832" y="2223766"/>
            <a:ext cx="1429385" cy="566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550" b="1" spc="105" dirty="0">
                <a:latin typeface="Gill Sans MT"/>
                <a:cs typeface="Gill Sans MT"/>
              </a:rPr>
              <a:t>Russia</a:t>
            </a:r>
            <a:endParaRPr sz="3550">
              <a:latin typeface="Gill Sans MT"/>
              <a:cs typeface="Gill Sans M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099760" y="2007610"/>
            <a:ext cx="1674495" cy="172085"/>
          </a:xfrm>
          <a:custGeom>
            <a:avLst/>
            <a:gdLst/>
            <a:ahLst/>
            <a:cxnLst/>
            <a:rect l="l" t="t" r="r" b="b"/>
            <a:pathLst>
              <a:path w="1674495" h="172085">
                <a:moveTo>
                  <a:pt x="1598903" y="0"/>
                </a:moveTo>
                <a:lnTo>
                  <a:pt x="75084" y="0"/>
                </a:lnTo>
                <a:lnTo>
                  <a:pt x="63352" y="1173"/>
                </a:lnTo>
                <a:lnTo>
                  <a:pt x="37542" y="9385"/>
                </a:lnTo>
                <a:lnTo>
                  <a:pt x="11732" y="31675"/>
                </a:lnTo>
                <a:lnTo>
                  <a:pt x="0" y="75083"/>
                </a:lnTo>
                <a:lnTo>
                  <a:pt x="0" y="96865"/>
                </a:lnTo>
                <a:lnTo>
                  <a:pt x="1173" y="108597"/>
                </a:lnTo>
                <a:lnTo>
                  <a:pt x="9385" y="134407"/>
                </a:lnTo>
                <a:lnTo>
                  <a:pt x="31676" y="160217"/>
                </a:lnTo>
                <a:lnTo>
                  <a:pt x="75084" y="171949"/>
                </a:lnTo>
                <a:lnTo>
                  <a:pt x="1598903" y="171949"/>
                </a:lnTo>
                <a:lnTo>
                  <a:pt x="1610635" y="170775"/>
                </a:lnTo>
                <a:lnTo>
                  <a:pt x="1636445" y="162563"/>
                </a:lnTo>
                <a:lnTo>
                  <a:pt x="1662255" y="140273"/>
                </a:lnTo>
                <a:lnTo>
                  <a:pt x="1673986" y="96865"/>
                </a:lnTo>
                <a:lnTo>
                  <a:pt x="1673986" y="75083"/>
                </a:lnTo>
                <a:lnTo>
                  <a:pt x="1672813" y="63351"/>
                </a:lnTo>
                <a:lnTo>
                  <a:pt x="1664601" y="37541"/>
                </a:lnTo>
                <a:lnTo>
                  <a:pt x="1642311" y="11731"/>
                </a:lnTo>
                <a:lnTo>
                  <a:pt x="1598903" y="0"/>
                </a:lnTo>
                <a:close/>
              </a:path>
            </a:pathLst>
          </a:custGeom>
          <a:solidFill>
            <a:srgbClr val="16B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330824" y="2003855"/>
            <a:ext cx="1205230" cy="173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50"/>
              </a:lnSpc>
            </a:pP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LEVELED </a:t>
            </a:r>
            <a:r>
              <a:rPr sz="1100" spc="40" dirty="0">
                <a:solidFill>
                  <a:srgbClr val="FFFFFF"/>
                </a:solidFill>
                <a:latin typeface="Calibri"/>
                <a:cs typeface="Calibri"/>
              </a:rPr>
              <a:t>BOOK </a:t>
            </a:r>
            <a:r>
              <a:rPr sz="1100" spc="-125" dirty="0">
                <a:solidFill>
                  <a:srgbClr val="FFFFFF"/>
                </a:solidFill>
                <a:latin typeface="Calibri"/>
                <a:cs typeface="Calibri"/>
              </a:rPr>
              <a:t>•</a:t>
            </a:r>
            <a:r>
              <a:rPr sz="11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073913" y="1981280"/>
            <a:ext cx="1708785" cy="46355"/>
          </a:xfrm>
          <a:custGeom>
            <a:avLst/>
            <a:gdLst/>
            <a:ahLst/>
            <a:cxnLst/>
            <a:rect l="l" t="t" r="r" b="b"/>
            <a:pathLst>
              <a:path w="1708784" h="46355">
                <a:moveTo>
                  <a:pt x="0" y="45951"/>
                </a:moveTo>
                <a:lnTo>
                  <a:pt x="1708307" y="45951"/>
                </a:lnTo>
                <a:lnTo>
                  <a:pt x="1708307" y="0"/>
                </a:lnTo>
                <a:lnTo>
                  <a:pt x="0" y="0"/>
                </a:lnTo>
                <a:lnTo>
                  <a:pt x="0" y="45951"/>
                </a:lnTo>
                <a:close/>
              </a:path>
            </a:pathLst>
          </a:custGeom>
          <a:solidFill>
            <a:srgbClr val="FFFFFF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90131" y="2027231"/>
            <a:ext cx="1708785" cy="160020"/>
          </a:xfrm>
          <a:custGeom>
            <a:avLst/>
            <a:gdLst/>
            <a:ahLst/>
            <a:cxnLst/>
            <a:rect l="l" t="t" r="r" b="b"/>
            <a:pathLst>
              <a:path w="1708784" h="160019">
                <a:moveTo>
                  <a:pt x="0" y="0"/>
                </a:moveTo>
                <a:lnTo>
                  <a:pt x="1708307" y="0"/>
                </a:lnTo>
                <a:lnTo>
                  <a:pt x="1708307" y="159777"/>
                </a:lnTo>
                <a:lnTo>
                  <a:pt x="0" y="159777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0283" y="0"/>
            <a:ext cx="6716683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91345" y="723207"/>
            <a:ext cx="2194560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77896" y="44067"/>
            <a:ext cx="6591934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273300" marR="5080" indent="-2261235">
              <a:lnSpc>
                <a:spcPts val="5700"/>
              </a:lnSpc>
              <a:spcBef>
                <a:spcPts val="340"/>
              </a:spcBef>
              <a:tabLst>
                <a:tab pos="5037455" algn="l"/>
              </a:tabLst>
            </a:pPr>
            <a:r>
              <a:rPr dirty="0"/>
              <a:t>What </a:t>
            </a:r>
            <a:r>
              <a:rPr spc="-5" dirty="0"/>
              <a:t>di</a:t>
            </a:r>
            <a:r>
              <a:rPr dirty="0"/>
              <a:t>d</a:t>
            </a:r>
            <a:r>
              <a:rPr spc="-5" dirty="0"/>
              <a:t> </a:t>
            </a:r>
            <a:r>
              <a:rPr dirty="0"/>
              <a:t>you</a:t>
            </a:r>
            <a:r>
              <a:rPr spc="-5" dirty="0"/>
              <a:t> li</a:t>
            </a:r>
            <a:r>
              <a:rPr dirty="0"/>
              <a:t>ke	abo</a:t>
            </a:r>
            <a:r>
              <a:rPr spc="-5" dirty="0"/>
              <a:t>ut  Russia?</a:t>
            </a:r>
          </a:p>
        </p:txBody>
      </p:sp>
      <p:sp>
        <p:nvSpPr>
          <p:cNvPr id="5" name="object 5"/>
          <p:cNvSpPr/>
          <p:nvPr/>
        </p:nvSpPr>
        <p:spPr>
          <a:xfrm>
            <a:off x="765173" y="2116890"/>
            <a:ext cx="7458075" cy="2569845"/>
          </a:xfrm>
          <a:custGeom>
            <a:avLst/>
            <a:gdLst/>
            <a:ahLst/>
            <a:cxnLst/>
            <a:rect l="l" t="t" r="r" b="b"/>
            <a:pathLst>
              <a:path w="7458075" h="2569845">
                <a:moveTo>
                  <a:pt x="0" y="0"/>
                </a:moveTo>
                <a:lnTo>
                  <a:pt x="7457542" y="0"/>
                </a:lnTo>
                <a:lnTo>
                  <a:pt x="7457542" y="2569467"/>
                </a:lnTo>
                <a:lnTo>
                  <a:pt x="0" y="2569467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6C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3757" y="3203072"/>
            <a:ext cx="3885947" cy="35381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1519" y="4156"/>
            <a:ext cx="7809806" cy="9393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7858" y="727364"/>
            <a:ext cx="8217129" cy="9393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77243" y="50539"/>
            <a:ext cx="8093709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indent="205104">
              <a:lnSpc>
                <a:spcPts val="5700"/>
              </a:lnSpc>
              <a:spcBef>
                <a:spcPts val="340"/>
              </a:spcBef>
              <a:tabLst>
                <a:tab pos="1174750" algn="l"/>
                <a:tab pos="5459730" algn="l"/>
              </a:tabLst>
            </a:pPr>
            <a:r>
              <a:rPr spc="-5" dirty="0"/>
              <a:t>Do	</a:t>
            </a:r>
            <a:r>
              <a:rPr dirty="0"/>
              <a:t>you </a:t>
            </a:r>
            <a:r>
              <a:rPr spc="-15" dirty="0"/>
              <a:t>remember? </a:t>
            </a:r>
            <a:r>
              <a:rPr dirty="0"/>
              <a:t>What </a:t>
            </a:r>
            <a:r>
              <a:rPr spc="-5" dirty="0"/>
              <a:t>do  people in</a:t>
            </a:r>
            <a:r>
              <a:rPr spc="5" dirty="0"/>
              <a:t> </a:t>
            </a:r>
            <a:r>
              <a:rPr spc="-5" dirty="0"/>
              <a:t>Russia</a:t>
            </a:r>
            <a:r>
              <a:rPr dirty="0"/>
              <a:t> </a:t>
            </a:r>
            <a:r>
              <a:rPr spc="-5" dirty="0"/>
              <a:t>do	for</a:t>
            </a:r>
            <a:r>
              <a:rPr spc="-85" dirty="0"/>
              <a:t> </a:t>
            </a:r>
            <a:r>
              <a:rPr spc="-5" dirty="0"/>
              <a:t>work?</a:t>
            </a:r>
          </a:p>
        </p:txBody>
      </p:sp>
      <p:sp>
        <p:nvSpPr>
          <p:cNvPr id="5" name="object 5"/>
          <p:cNvSpPr/>
          <p:nvPr/>
        </p:nvSpPr>
        <p:spPr>
          <a:xfrm>
            <a:off x="765173" y="2116890"/>
            <a:ext cx="7458075" cy="2569845"/>
          </a:xfrm>
          <a:custGeom>
            <a:avLst/>
            <a:gdLst/>
            <a:ahLst/>
            <a:cxnLst/>
            <a:rect l="l" t="t" r="r" b="b"/>
            <a:pathLst>
              <a:path w="7458075" h="2569845">
                <a:moveTo>
                  <a:pt x="0" y="0"/>
                </a:moveTo>
                <a:lnTo>
                  <a:pt x="7457542" y="0"/>
                </a:lnTo>
                <a:lnTo>
                  <a:pt x="7457542" y="2569467"/>
                </a:lnTo>
                <a:lnTo>
                  <a:pt x="0" y="2569467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6C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2541" y="4150981"/>
            <a:ext cx="4145911" cy="22940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92828" y="361604"/>
            <a:ext cx="3374967" cy="9393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Great</a:t>
            </a:r>
            <a:r>
              <a:rPr spc="-80" dirty="0"/>
              <a:t> </a:t>
            </a:r>
            <a:r>
              <a:rPr spc="-5" dirty="0"/>
              <a:t>work!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342437" y="2310505"/>
            <a:ext cx="4050029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Book Antiqua"/>
                <a:cs typeface="Book Antiqua"/>
              </a:rPr>
              <a:t>Now we will  </a:t>
            </a:r>
            <a:r>
              <a:rPr sz="4000" spc="-20" dirty="0">
                <a:solidFill>
                  <a:srgbClr val="FFFFFF"/>
                </a:solidFill>
                <a:latin typeface="Book Antiqua"/>
                <a:cs typeface="Book Antiqua"/>
              </a:rPr>
              <a:t>review </a:t>
            </a: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endings</a:t>
            </a:r>
            <a:r>
              <a:rPr sz="4000" spc="-5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000" dirty="0">
                <a:solidFill>
                  <a:srgbClr val="FFFFFF"/>
                </a:solidFill>
                <a:latin typeface="Book Antiqua"/>
                <a:cs typeface="Book Antiqua"/>
              </a:rPr>
              <a:t>to  </a:t>
            </a:r>
            <a:r>
              <a:rPr sz="4000" spc="-15" dirty="0">
                <a:solidFill>
                  <a:srgbClr val="FFFFFF"/>
                </a:solidFill>
                <a:latin typeface="Book Antiqua"/>
                <a:cs typeface="Book Antiqua"/>
              </a:rPr>
              <a:t>words!</a:t>
            </a:r>
            <a:endParaRPr sz="40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20887" y="1635117"/>
            <a:ext cx="2885824" cy="46973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9214" y="0"/>
            <a:ext cx="7518861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46414" y="723207"/>
            <a:ext cx="6604461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44245" y="44067"/>
            <a:ext cx="7397115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73075" marR="5080" indent="-461009">
              <a:lnSpc>
                <a:spcPts val="5700"/>
              </a:lnSpc>
              <a:spcBef>
                <a:spcPts val="340"/>
              </a:spcBef>
              <a:tabLst>
                <a:tab pos="1555115" algn="l"/>
                <a:tab pos="1845310" algn="l"/>
                <a:tab pos="4986020" algn="l"/>
                <a:tab pos="5068570" algn="l"/>
              </a:tabLst>
            </a:pP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Often,	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we will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see	the</a:t>
            </a:r>
            <a:r>
              <a:rPr sz="4800" spc="-85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letter  “S”	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at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the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end 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of		</a:t>
            </a:r>
            <a:r>
              <a:rPr sz="4800" spc="-20" dirty="0">
                <a:solidFill>
                  <a:srgbClr val="194431"/>
                </a:solidFill>
                <a:latin typeface="Book Antiqua"/>
                <a:cs typeface="Book Antiqua"/>
              </a:rPr>
              <a:t>words.</a:t>
            </a:r>
            <a:endParaRPr sz="48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55221" y="2651759"/>
            <a:ext cx="6650182" cy="9393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7898" y="3374967"/>
            <a:ext cx="7477297" cy="9393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97492" y="2698013"/>
            <a:ext cx="7352665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indent="408940">
              <a:lnSpc>
                <a:spcPts val="5700"/>
              </a:lnSpc>
              <a:spcBef>
                <a:spcPts val="340"/>
              </a:spcBef>
              <a:tabLst>
                <a:tab pos="1654175" algn="l"/>
                <a:tab pos="5168265" algn="l"/>
                <a:tab pos="5625465" algn="l"/>
                <a:tab pos="6000750" algn="l"/>
              </a:tabLst>
            </a:pPr>
            <a:r>
              <a:rPr sz="4800" dirty="0">
                <a:solidFill>
                  <a:srgbClr val="FFFFFF"/>
                </a:solidFill>
                <a:latin typeface="Book Antiqua"/>
                <a:cs typeface="Book Antiqua"/>
              </a:rPr>
              <a:t>What </a:t>
            </a:r>
            <a:r>
              <a:rPr sz="4800" spc="-5" dirty="0">
                <a:solidFill>
                  <a:srgbClr val="FFFFFF"/>
                </a:solidFill>
                <a:latin typeface="Book Antiqua"/>
                <a:cs typeface="Book Antiqua"/>
              </a:rPr>
              <a:t>does</a:t>
            </a:r>
            <a:r>
              <a:rPr sz="4800" spc="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800" spc="-5" dirty="0">
                <a:solidFill>
                  <a:srgbClr val="FFFFFF"/>
                </a:solidFill>
                <a:latin typeface="Book Antiqua"/>
                <a:cs typeface="Book Antiqua"/>
              </a:rPr>
              <a:t>the</a:t>
            </a:r>
            <a:r>
              <a:rPr sz="480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800" spc="-5" dirty="0">
                <a:solidFill>
                  <a:srgbClr val="FFFFFF"/>
                </a:solidFill>
                <a:latin typeface="Book Antiqua"/>
                <a:cs typeface="Book Antiqua"/>
              </a:rPr>
              <a:t>letter	“S”  mea</a:t>
            </a:r>
            <a:r>
              <a:rPr sz="4800" dirty="0">
                <a:solidFill>
                  <a:srgbClr val="FFFFFF"/>
                </a:solidFill>
                <a:latin typeface="Book Antiqua"/>
                <a:cs typeface="Book Antiqua"/>
              </a:rPr>
              <a:t>n	at t</a:t>
            </a:r>
            <a:r>
              <a:rPr sz="4800" spc="-5" dirty="0">
                <a:solidFill>
                  <a:srgbClr val="FFFFFF"/>
                </a:solidFill>
                <a:latin typeface="Book Antiqua"/>
                <a:cs typeface="Book Antiqua"/>
              </a:rPr>
              <a:t>h</a:t>
            </a:r>
            <a:r>
              <a:rPr sz="4800" dirty="0">
                <a:solidFill>
                  <a:srgbClr val="FFFFFF"/>
                </a:solidFill>
                <a:latin typeface="Book Antiqua"/>
                <a:cs typeface="Book Antiqua"/>
              </a:rPr>
              <a:t>e</a:t>
            </a:r>
            <a:r>
              <a:rPr sz="4800" spc="-5" dirty="0">
                <a:solidFill>
                  <a:srgbClr val="FFFFFF"/>
                </a:solidFill>
                <a:latin typeface="Book Antiqua"/>
                <a:cs typeface="Book Antiqua"/>
              </a:rPr>
              <a:t> en</a:t>
            </a:r>
            <a:r>
              <a:rPr sz="4800" dirty="0">
                <a:solidFill>
                  <a:srgbClr val="FFFFFF"/>
                </a:solidFill>
                <a:latin typeface="Book Antiqua"/>
                <a:cs typeface="Book Antiqua"/>
              </a:rPr>
              <a:t>d</a:t>
            </a:r>
            <a:r>
              <a:rPr sz="4800" spc="-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800" dirty="0">
                <a:solidFill>
                  <a:srgbClr val="FFFFFF"/>
                </a:solidFill>
                <a:latin typeface="Book Antiqua"/>
                <a:cs typeface="Book Antiqua"/>
              </a:rPr>
              <a:t>of	a	w</a:t>
            </a:r>
            <a:r>
              <a:rPr sz="4800" spc="-5" dirty="0">
                <a:solidFill>
                  <a:srgbClr val="FFFFFF"/>
                </a:solidFill>
                <a:latin typeface="Book Antiqua"/>
                <a:cs typeface="Book Antiqua"/>
              </a:rPr>
              <a:t>o</a:t>
            </a:r>
            <a:r>
              <a:rPr sz="4800" spc="-90" dirty="0">
                <a:solidFill>
                  <a:srgbClr val="FFFFFF"/>
                </a:solidFill>
                <a:latin typeface="Book Antiqua"/>
                <a:cs typeface="Book Antiqua"/>
              </a:rPr>
              <a:t>r</a:t>
            </a:r>
            <a:r>
              <a:rPr sz="4800" spc="-5" dirty="0">
                <a:solidFill>
                  <a:srgbClr val="FFFFFF"/>
                </a:solidFill>
                <a:latin typeface="Book Antiqua"/>
                <a:cs typeface="Book Antiqua"/>
              </a:rPr>
              <a:t>d</a:t>
            </a:r>
            <a:r>
              <a:rPr sz="4800" dirty="0">
                <a:solidFill>
                  <a:srgbClr val="FFFFFF"/>
                </a:solidFill>
                <a:latin typeface="Book Antiqua"/>
                <a:cs typeface="Book Antiqua"/>
              </a:rPr>
              <a:t>?</a:t>
            </a:r>
            <a:endParaRPr sz="4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1069" y="49875"/>
            <a:ext cx="8533014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87731" y="773084"/>
            <a:ext cx="5839691" cy="9393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0788" y="95848"/>
            <a:ext cx="8403590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358900" marR="5080" indent="-1346835">
              <a:lnSpc>
                <a:spcPts val="5700"/>
              </a:lnSpc>
              <a:spcBef>
                <a:spcPts val="340"/>
              </a:spcBef>
              <a:tabLst>
                <a:tab pos="4872355" algn="l"/>
                <a:tab pos="5329555" algn="l"/>
                <a:tab pos="6936740" algn="l"/>
              </a:tabLst>
            </a:pP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What abo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u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t when we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se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e	“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ED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”  at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the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end 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of	a	</a:t>
            </a:r>
            <a:r>
              <a:rPr sz="4800" spc="-20" dirty="0">
                <a:solidFill>
                  <a:srgbClr val="194431"/>
                </a:solidFill>
                <a:latin typeface="Book Antiqua"/>
                <a:cs typeface="Book Antiqua"/>
              </a:rPr>
              <a:t>word?</a:t>
            </a:r>
            <a:endParaRPr sz="4800">
              <a:latin typeface="Book Antiqua"/>
              <a:cs typeface="Book Antiqu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24688" y="2744549"/>
            <a:ext cx="50241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Book Antiqua"/>
                <a:cs typeface="Book Antiqua"/>
              </a:rPr>
              <a:t>What </a:t>
            </a: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does that</a:t>
            </a:r>
            <a:r>
              <a:rPr sz="4000" spc="-8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mean?</a:t>
            </a:r>
            <a:endParaRPr sz="40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52340" y="3529393"/>
            <a:ext cx="5630014" cy="3246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5716" y="49875"/>
            <a:ext cx="6920345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3454" y="773084"/>
            <a:ext cx="7772400" cy="9393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77621" y="95848"/>
            <a:ext cx="7649845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indent="426084">
              <a:lnSpc>
                <a:spcPts val="5700"/>
              </a:lnSpc>
              <a:spcBef>
                <a:spcPts val="340"/>
              </a:spcBef>
              <a:tabLst>
                <a:tab pos="1951355" algn="l"/>
                <a:tab pos="5465445" algn="l"/>
                <a:tab pos="5922645" algn="l"/>
              </a:tabLst>
            </a:pP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What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about 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when we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see  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“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I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NG”	at t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h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e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 en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d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of	a	w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o</a:t>
            </a:r>
            <a:r>
              <a:rPr sz="4800" spc="-90" dirty="0">
                <a:solidFill>
                  <a:srgbClr val="194431"/>
                </a:solidFill>
                <a:latin typeface="Book Antiqua"/>
                <a:cs typeface="Book Antiqua"/>
              </a:rPr>
              <a:t>r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d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?</a:t>
            </a:r>
            <a:endParaRPr sz="4800">
              <a:latin typeface="Book Antiqua"/>
              <a:cs typeface="Book Antiqu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24688" y="2744549"/>
            <a:ext cx="50241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Book Antiqua"/>
                <a:cs typeface="Book Antiqua"/>
              </a:rPr>
              <a:t>What </a:t>
            </a: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does that</a:t>
            </a:r>
            <a:r>
              <a:rPr sz="4000" spc="-8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mean?</a:t>
            </a:r>
            <a:endParaRPr sz="40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1476" y="0"/>
            <a:ext cx="6321828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67891" y="723207"/>
            <a:ext cx="3424843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466850" marR="5080" indent="-1451610">
              <a:lnSpc>
                <a:spcPts val="5700"/>
              </a:lnSpc>
              <a:spcBef>
                <a:spcPts val="340"/>
              </a:spcBef>
              <a:tabLst>
                <a:tab pos="1642110" algn="l"/>
                <a:tab pos="2099310" algn="l"/>
                <a:tab pos="3073400" algn="l"/>
              </a:tabLst>
            </a:pPr>
            <a:r>
              <a:rPr spc="-75" dirty="0"/>
              <a:t>Write	</a:t>
            </a:r>
            <a:r>
              <a:rPr dirty="0"/>
              <a:t>a	</a:t>
            </a:r>
            <a:r>
              <a:rPr spc="-25" dirty="0"/>
              <a:t>word </a:t>
            </a:r>
            <a:r>
              <a:rPr spc="-5" dirty="0"/>
              <a:t>using</a:t>
            </a:r>
            <a:r>
              <a:rPr spc="-65" dirty="0"/>
              <a:t> </a:t>
            </a:r>
            <a:r>
              <a:rPr spc="-5" dirty="0"/>
              <a:t>the  “ED”	</a:t>
            </a:r>
            <a:r>
              <a:rPr spc="-20" dirty="0"/>
              <a:t>suffix.</a:t>
            </a:r>
          </a:p>
        </p:txBody>
      </p:sp>
      <p:sp>
        <p:nvSpPr>
          <p:cNvPr id="5" name="object 5"/>
          <p:cNvSpPr/>
          <p:nvPr/>
        </p:nvSpPr>
        <p:spPr>
          <a:xfrm>
            <a:off x="3138630" y="2116892"/>
            <a:ext cx="5414010" cy="3898265"/>
          </a:xfrm>
          <a:custGeom>
            <a:avLst/>
            <a:gdLst/>
            <a:ahLst/>
            <a:cxnLst/>
            <a:rect l="l" t="t" r="r" b="b"/>
            <a:pathLst>
              <a:path w="5414009" h="3898265">
                <a:moveTo>
                  <a:pt x="0" y="0"/>
                </a:moveTo>
                <a:lnTo>
                  <a:pt x="5413782" y="0"/>
                </a:lnTo>
                <a:lnTo>
                  <a:pt x="5413782" y="3897999"/>
                </a:lnTo>
                <a:lnTo>
                  <a:pt x="0" y="3897999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6C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4428" y="2116891"/>
            <a:ext cx="4571998" cy="3936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5305" y="0"/>
            <a:ext cx="7402483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78382" y="723207"/>
            <a:ext cx="1816331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33061" y="44067"/>
            <a:ext cx="7281545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807970" marR="5080" indent="-2795905">
              <a:lnSpc>
                <a:spcPts val="5700"/>
              </a:lnSpc>
              <a:spcBef>
                <a:spcPts val="340"/>
              </a:spcBef>
              <a:tabLst>
                <a:tab pos="1638300" algn="l"/>
                <a:tab pos="2095500" algn="l"/>
              </a:tabLst>
            </a:pPr>
            <a:r>
              <a:rPr spc="-75" dirty="0"/>
              <a:t>Write	</a:t>
            </a:r>
            <a:r>
              <a:rPr dirty="0"/>
              <a:t>a	</a:t>
            </a:r>
            <a:r>
              <a:rPr spc="-25" dirty="0"/>
              <a:t>word </a:t>
            </a:r>
            <a:r>
              <a:rPr spc="-5" dirty="0"/>
              <a:t>using the “S”  </a:t>
            </a:r>
            <a:r>
              <a:rPr spc="-20" dirty="0"/>
              <a:t>suffix.</a:t>
            </a:r>
          </a:p>
        </p:txBody>
      </p:sp>
      <p:sp>
        <p:nvSpPr>
          <p:cNvPr id="5" name="object 5"/>
          <p:cNvSpPr/>
          <p:nvPr/>
        </p:nvSpPr>
        <p:spPr>
          <a:xfrm>
            <a:off x="3138630" y="2116892"/>
            <a:ext cx="5414010" cy="3898265"/>
          </a:xfrm>
          <a:custGeom>
            <a:avLst/>
            <a:gdLst/>
            <a:ahLst/>
            <a:cxnLst/>
            <a:rect l="l" t="t" r="r" b="b"/>
            <a:pathLst>
              <a:path w="5414009" h="3898265">
                <a:moveTo>
                  <a:pt x="0" y="0"/>
                </a:moveTo>
                <a:lnTo>
                  <a:pt x="5413782" y="0"/>
                </a:lnTo>
                <a:lnTo>
                  <a:pt x="5413782" y="3897999"/>
                </a:lnTo>
                <a:lnTo>
                  <a:pt x="0" y="3897999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6C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6310" y="2116891"/>
            <a:ext cx="3273578" cy="42885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1476" y="0"/>
            <a:ext cx="6321828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01636" y="723207"/>
            <a:ext cx="3757352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300480" marR="5080" indent="-1285240">
              <a:lnSpc>
                <a:spcPts val="5700"/>
              </a:lnSpc>
              <a:spcBef>
                <a:spcPts val="340"/>
              </a:spcBef>
              <a:tabLst>
                <a:tab pos="1642110" algn="l"/>
                <a:tab pos="2099310" algn="l"/>
                <a:tab pos="3239770" algn="l"/>
              </a:tabLst>
            </a:pPr>
            <a:r>
              <a:rPr spc="-75" dirty="0"/>
              <a:t>Write	</a:t>
            </a:r>
            <a:r>
              <a:rPr dirty="0"/>
              <a:t>a	</a:t>
            </a:r>
            <a:r>
              <a:rPr spc="-25" dirty="0"/>
              <a:t>word </a:t>
            </a:r>
            <a:r>
              <a:rPr spc="-5" dirty="0"/>
              <a:t>using</a:t>
            </a:r>
            <a:r>
              <a:rPr spc="-65" dirty="0"/>
              <a:t> </a:t>
            </a:r>
            <a:r>
              <a:rPr spc="-5" dirty="0"/>
              <a:t>the  “ING”	</a:t>
            </a:r>
            <a:r>
              <a:rPr spc="-20" dirty="0"/>
              <a:t>suffix.</a:t>
            </a:r>
          </a:p>
        </p:txBody>
      </p:sp>
      <p:sp>
        <p:nvSpPr>
          <p:cNvPr id="5" name="object 5"/>
          <p:cNvSpPr/>
          <p:nvPr/>
        </p:nvSpPr>
        <p:spPr>
          <a:xfrm>
            <a:off x="3138630" y="2116892"/>
            <a:ext cx="5414010" cy="3898265"/>
          </a:xfrm>
          <a:custGeom>
            <a:avLst/>
            <a:gdLst/>
            <a:ahLst/>
            <a:cxnLst/>
            <a:rect l="l" t="t" r="r" b="b"/>
            <a:pathLst>
              <a:path w="5414009" h="3898265">
                <a:moveTo>
                  <a:pt x="0" y="0"/>
                </a:moveTo>
                <a:lnTo>
                  <a:pt x="5413782" y="0"/>
                </a:lnTo>
                <a:lnTo>
                  <a:pt x="5413782" y="3897999"/>
                </a:lnTo>
                <a:lnTo>
                  <a:pt x="0" y="3897999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6C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1191" y="2238118"/>
            <a:ext cx="3299984" cy="26819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3905" y="0"/>
            <a:ext cx="6945283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71305" y="723207"/>
            <a:ext cx="2830483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66572" y="44067"/>
            <a:ext cx="6814820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065655" marR="5080" indent="-2053589">
              <a:lnSpc>
                <a:spcPts val="5700"/>
              </a:lnSpc>
              <a:spcBef>
                <a:spcPts val="340"/>
              </a:spcBef>
              <a:tabLst>
                <a:tab pos="4560570" algn="l"/>
              </a:tabLst>
            </a:pPr>
            <a:r>
              <a:rPr dirty="0"/>
              <a:t>What will we </a:t>
            </a:r>
            <a:r>
              <a:rPr spc="-5" dirty="0"/>
              <a:t>b</a:t>
            </a:r>
            <a:r>
              <a:rPr dirty="0"/>
              <a:t>e	</a:t>
            </a:r>
            <a:r>
              <a:rPr spc="-5" dirty="0"/>
              <a:t>learning  this</a:t>
            </a:r>
            <a:r>
              <a:rPr spc="-15" dirty="0"/>
              <a:t> </a:t>
            </a:r>
            <a:r>
              <a:rPr spc="-5" dirty="0"/>
              <a:t>class?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69256" y="2331389"/>
            <a:ext cx="7474584" cy="1120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ts val="4310"/>
              </a:lnSpc>
              <a:spcBef>
                <a:spcPts val="100"/>
              </a:spcBef>
              <a:buFont typeface="Arial"/>
              <a:buChar char="•"/>
              <a:tabLst>
                <a:tab pos="298450" algn="l"/>
              </a:tabLst>
            </a:pP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look into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new</a:t>
            </a:r>
            <a:r>
              <a:rPr sz="3600" spc="-2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country</a:t>
            </a:r>
            <a:endParaRPr sz="3600">
              <a:latin typeface="Book Antiqua"/>
              <a:cs typeface="Book Antiqua"/>
            </a:endParaRPr>
          </a:p>
          <a:p>
            <a:pPr marL="298450" indent="-285750">
              <a:lnSpc>
                <a:spcPts val="4310"/>
              </a:lnSpc>
              <a:buFont typeface="Arial"/>
              <a:buChar char="•"/>
              <a:tabLst>
                <a:tab pos="298450" algn="l"/>
              </a:tabLst>
            </a:pP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Adding endings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to </a:t>
            </a: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words</a:t>
            </a:r>
            <a:r>
              <a:rPr sz="3600" spc="-4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(suffixes)</a:t>
            </a:r>
            <a:endParaRPr sz="36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93401" y="3790036"/>
            <a:ext cx="5795516" cy="25168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2341" y="0"/>
            <a:ext cx="6916188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17025" y="723207"/>
            <a:ext cx="2626821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23442" y="44067"/>
            <a:ext cx="6794500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164080" marR="5080" indent="-2152015">
              <a:lnSpc>
                <a:spcPts val="5700"/>
              </a:lnSpc>
              <a:spcBef>
                <a:spcPts val="340"/>
              </a:spcBef>
              <a:tabLst>
                <a:tab pos="1189355" algn="l"/>
                <a:tab pos="4126229" algn="l"/>
              </a:tabLst>
            </a:pPr>
            <a:r>
              <a:rPr spc="-5" dirty="0"/>
              <a:t>Use	the</a:t>
            </a:r>
            <a:r>
              <a:rPr spc="5" dirty="0"/>
              <a:t> </a:t>
            </a:r>
            <a:r>
              <a:rPr spc="-5" dirty="0"/>
              <a:t>“ING”	</a:t>
            </a:r>
            <a:r>
              <a:rPr spc="-20" dirty="0"/>
              <a:t>suffix </a:t>
            </a:r>
            <a:r>
              <a:rPr spc="-5" dirty="0"/>
              <a:t>in</a:t>
            </a:r>
            <a:r>
              <a:rPr spc="-70" dirty="0"/>
              <a:t> </a:t>
            </a:r>
            <a:r>
              <a:rPr dirty="0"/>
              <a:t>a  </a:t>
            </a:r>
            <a:r>
              <a:rPr spc="-5" dirty="0"/>
              <a:t>sentence.</a:t>
            </a:r>
          </a:p>
        </p:txBody>
      </p:sp>
      <p:sp>
        <p:nvSpPr>
          <p:cNvPr id="5" name="object 5"/>
          <p:cNvSpPr/>
          <p:nvPr/>
        </p:nvSpPr>
        <p:spPr>
          <a:xfrm>
            <a:off x="642324" y="2131491"/>
            <a:ext cx="7647940" cy="2613660"/>
          </a:xfrm>
          <a:custGeom>
            <a:avLst/>
            <a:gdLst/>
            <a:ahLst/>
            <a:cxnLst/>
            <a:rect l="l" t="t" r="r" b="b"/>
            <a:pathLst>
              <a:path w="7647940" h="2613660">
                <a:moveTo>
                  <a:pt x="0" y="0"/>
                </a:moveTo>
                <a:lnTo>
                  <a:pt x="7647321" y="0"/>
                </a:lnTo>
                <a:lnTo>
                  <a:pt x="7647321" y="2613266"/>
                </a:lnTo>
                <a:lnTo>
                  <a:pt x="0" y="2613266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6C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29160" y="4032227"/>
            <a:ext cx="5167792" cy="28257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5345" y="0"/>
            <a:ext cx="6754091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60814" y="723207"/>
            <a:ext cx="4443152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59441" y="44067"/>
            <a:ext cx="6628765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167130" marR="5080" indent="-1155065">
              <a:lnSpc>
                <a:spcPts val="5700"/>
              </a:lnSpc>
              <a:spcBef>
                <a:spcPts val="340"/>
              </a:spcBef>
            </a:pPr>
            <a:r>
              <a:rPr spc="-140" dirty="0"/>
              <a:t>Very </a:t>
            </a:r>
            <a:r>
              <a:rPr dirty="0"/>
              <a:t>good </a:t>
            </a:r>
            <a:r>
              <a:rPr spc="-5" dirty="0"/>
              <a:t>job! </a:t>
            </a:r>
            <a:r>
              <a:rPr dirty="0"/>
              <a:t>What </a:t>
            </a:r>
            <a:r>
              <a:rPr spc="-5" dirty="0"/>
              <a:t>did  </a:t>
            </a:r>
            <a:r>
              <a:rPr dirty="0"/>
              <a:t>we </a:t>
            </a:r>
            <a:r>
              <a:rPr spc="-5" dirty="0"/>
              <a:t>learn</a:t>
            </a:r>
            <a:r>
              <a:rPr spc="-20" dirty="0"/>
              <a:t> </a:t>
            </a:r>
            <a:r>
              <a:rPr spc="-5" dirty="0"/>
              <a:t>today?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83115" y="2559345"/>
            <a:ext cx="3999229" cy="1120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ts val="4310"/>
              </a:lnSpc>
              <a:spcBef>
                <a:spcPts val="100"/>
              </a:spcBef>
              <a:buFont typeface="Arial"/>
              <a:buChar char="•"/>
              <a:tabLst>
                <a:tab pos="298450" algn="l"/>
              </a:tabLst>
            </a:pP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look into</a:t>
            </a:r>
            <a:r>
              <a:rPr sz="3600" spc="-26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Russia</a:t>
            </a:r>
            <a:endParaRPr sz="3600">
              <a:latin typeface="Book Antiqua"/>
              <a:cs typeface="Book Antiqua"/>
            </a:endParaRPr>
          </a:p>
          <a:p>
            <a:pPr marL="298450" indent="-285750">
              <a:lnSpc>
                <a:spcPts val="4310"/>
              </a:lnSpc>
              <a:buFont typeface="Arial"/>
              <a:buChar char="•"/>
              <a:tabLst>
                <a:tab pos="298450" algn="l"/>
              </a:tabLst>
            </a:pP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Suffixes</a:t>
            </a:r>
            <a:endParaRPr sz="36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36999" y="1941241"/>
            <a:ext cx="4699336" cy="36028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56174" y="3106847"/>
            <a:ext cx="5781040" cy="1200785"/>
          </a:xfrm>
          <a:custGeom>
            <a:avLst/>
            <a:gdLst/>
            <a:ahLst/>
            <a:cxnLst/>
            <a:rect l="l" t="t" r="r" b="b"/>
            <a:pathLst>
              <a:path w="5781040" h="1200785">
                <a:moveTo>
                  <a:pt x="0" y="0"/>
                </a:moveTo>
                <a:lnTo>
                  <a:pt x="5780919" y="0"/>
                </a:lnTo>
                <a:lnTo>
                  <a:pt x="5780919" y="1200327"/>
                </a:lnTo>
                <a:lnTo>
                  <a:pt x="0" y="120032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33005" y="3139866"/>
            <a:ext cx="4433570" cy="1115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Book Antiqua"/>
                <a:cs typeface="Book Antiqua"/>
              </a:rPr>
              <a:t>Let’s look </a:t>
            </a:r>
            <a:r>
              <a:rPr sz="2400" dirty="0">
                <a:latin typeface="Book Antiqua"/>
                <a:cs typeface="Book Antiqua"/>
              </a:rPr>
              <a:t>at </a:t>
            </a:r>
            <a:r>
              <a:rPr sz="2400" spc="-5" dirty="0">
                <a:latin typeface="Book Antiqua"/>
                <a:cs typeface="Book Antiqua"/>
              </a:rPr>
              <a:t>the homework</a:t>
            </a:r>
            <a:r>
              <a:rPr sz="2400" spc="-40" dirty="0">
                <a:latin typeface="Book Antiqua"/>
                <a:cs typeface="Book Antiqua"/>
              </a:rPr>
              <a:t> </a:t>
            </a:r>
            <a:r>
              <a:rPr sz="2400" spc="-60" dirty="0">
                <a:latin typeface="Book Antiqua"/>
                <a:cs typeface="Book Antiqua"/>
              </a:rPr>
              <a:t>now.</a:t>
            </a:r>
            <a:endParaRPr sz="24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24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spc="-5" dirty="0">
                <a:latin typeface="Book Antiqua"/>
                <a:cs typeface="Book Antiqua"/>
              </a:rPr>
              <a:t>Do </a:t>
            </a:r>
            <a:r>
              <a:rPr sz="2400" dirty="0">
                <a:latin typeface="Book Antiqua"/>
                <a:cs typeface="Book Antiqua"/>
              </a:rPr>
              <a:t>you </a:t>
            </a:r>
            <a:r>
              <a:rPr sz="2400" spc="-5" dirty="0">
                <a:latin typeface="Book Antiqua"/>
                <a:cs typeface="Book Antiqua"/>
              </a:rPr>
              <a:t>have </a:t>
            </a:r>
            <a:r>
              <a:rPr sz="2400" dirty="0">
                <a:latin typeface="Book Antiqua"/>
                <a:cs typeface="Book Antiqua"/>
              </a:rPr>
              <a:t>any</a:t>
            </a:r>
            <a:r>
              <a:rPr sz="2400" spc="-35" dirty="0">
                <a:latin typeface="Book Antiqua"/>
                <a:cs typeface="Book Antiqua"/>
              </a:rPr>
              <a:t> </a:t>
            </a:r>
            <a:r>
              <a:rPr sz="2400" spc="-5" dirty="0">
                <a:latin typeface="Book Antiqua"/>
                <a:cs typeface="Book Antiqua"/>
              </a:rPr>
              <a:t>questions?</a:t>
            </a:r>
            <a:endParaRPr sz="24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648290" y="123361"/>
            <a:ext cx="2256661" cy="2183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4152" y="0"/>
            <a:ext cx="7148945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46414" y="723207"/>
            <a:ext cx="6271952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67304" y="44067"/>
            <a:ext cx="7013575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48945" marR="5080" indent="-436880">
              <a:lnSpc>
                <a:spcPts val="5700"/>
              </a:lnSpc>
              <a:spcBef>
                <a:spcPts val="340"/>
              </a:spcBef>
              <a:tabLst>
                <a:tab pos="4758690" algn="l"/>
              </a:tabLst>
            </a:pPr>
            <a:r>
              <a:rPr sz="4800" spc="-445" dirty="0">
                <a:solidFill>
                  <a:srgbClr val="194431"/>
                </a:solidFill>
                <a:latin typeface="Book Antiqua"/>
                <a:cs typeface="Book Antiqua"/>
              </a:rPr>
              <a:t>T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o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d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ay we will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b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e	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learning  about another</a:t>
            </a:r>
            <a:r>
              <a:rPr sz="4800" spc="-25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4800" spc="-70" dirty="0">
                <a:solidFill>
                  <a:srgbClr val="194431"/>
                </a:solidFill>
                <a:latin typeface="Book Antiqua"/>
                <a:cs typeface="Book Antiqua"/>
              </a:rPr>
              <a:t>country.</a:t>
            </a:r>
            <a:endParaRPr sz="48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62051" y="2061556"/>
            <a:ext cx="5432366" cy="6733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02725" y="2100493"/>
            <a:ext cx="531622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This country is in the</a:t>
            </a:r>
            <a:r>
              <a:rPr sz="3200" spc="-4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north…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62003" y="2909926"/>
            <a:ext cx="6314503" cy="35458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8269" y="266006"/>
            <a:ext cx="3104803" cy="7190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0614" y="814646"/>
            <a:ext cx="2967643" cy="7190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34192" y="1359131"/>
            <a:ext cx="1820486" cy="7190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45741" y="308609"/>
            <a:ext cx="2982595" cy="166623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065" marR="5080" algn="ctr">
              <a:lnSpc>
                <a:spcPts val="4300"/>
              </a:lnSpc>
              <a:spcBef>
                <a:spcPts val="260"/>
              </a:spcBef>
            </a:pPr>
            <a:r>
              <a:rPr sz="3600" spc="-5" dirty="0">
                <a:solidFill>
                  <a:srgbClr val="194431"/>
                </a:solidFill>
                <a:latin typeface="Book Antiqua"/>
                <a:cs typeface="Book Antiqua"/>
              </a:rPr>
              <a:t>It is the</a:t>
            </a:r>
            <a:r>
              <a:rPr sz="3600" spc="-60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3600" spc="-15" dirty="0">
                <a:solidFill>
                  <a:srgbClr val="194431"/>
                </a:solidFill>
                <a:latin typeface="Book Antiqua"/>
                <a:cs typeface="Book Antiqua"/>
              </a:rPr>
              <a:t>largest  </a:t>
            </a:r>
            <a:r>
              <a:rPr sz="3600" spc="-5" dirty="0">
                <a:solidFill>
                  <a:srgbClr val="194431"/>
                </a:solidFill>
                <a:latin typeface="Book Antiqua"/>
                <a:cs typeface="Book Antiqua"/>
              </a:rPr>
              <a:t>country in the  world…</a:t>
            </a:r>
            <a:endParaRPr sz="3600">
              <a:latin typeface="Book Antiqua"/>
              <a:cs typeface="Book Antiqu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86246" y="4488872"/>
            <a:ext cx="124690" cy="5818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93123" y="4908665"/>
            <a:ext cx="2335876" cy="65670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39585" y="5415741"/>
            <a:ext cx="2805545" cy="5818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89323" y="5021505"/>
            <a:ext cx="2696210" cy="88391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indent="243840">
              <a:lnSpc>
                <a:spcPct val="101200"/>
              </a:lnSpc>
              <a:spcBef>
                <a:spcPts val="60"/>
              </a:spcBef>
            </a:pPr>
            <a:r>
              <a:rPr sz="2800" spc="-5" dirty="0">
                <a:solidFill>
                  <a:srgbClr val="194431"/>
                </a:solidFill>
                <a:latin typeface="Book Antiqua"/>
                <a:cs typeface="Book Antiqua"/>
              </a:rPr>
              <a:t>And is </a:t>
            </a:r>
            <a:r>
              <a:rPr sz="2800" dirty="0">
                <a:solidFill>
                  <a:srgbClr val="194431"/>
                </a:solidFill>
                <a:latin typeface="Book Antiqua"/>
                <a:cs typeface="Book Antiqua"/>
              </a:rPr>
              <a:t>part of  TWO</a:t>
            </a:r>
            <a:r>
              <a:rPr sz="2800" spc="-75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194431"/>
                </a:solidFill>
                <a:latin typeface="Book Antiqua"/>
                <a:cs typeface="Book Antiqua"/>
              </a:rPr>
              <a:t>continents!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807228" y="2909455"/>
            <a:ext cx="4667595" cy="351212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09900" y="133003"/>
            <a:ext cx="4571998" cy="337081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043" y="4941915"/>
            <a:ext cx="8333508" cy="8894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62051" y="5598621"/>
            <a:ext cx="5515494" cy="8811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03854" y="4981201"/>
            <a:ext cx="8184515" cy="135636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423670" marR="5080" indent="-1411605">
              <a:lnSpc>
                <a:spcPts val="5200"/>
              </a:lnSpc>
              <a:spcBef>
                <a:spcPts val="340"/>
              </a:spcBef>
              <a:tabLst>
                <a:tab pos="2054225" algn="l"/>
                <a:tab pos="3655695" algn="l"/>
                <a:tab pos="7074534" algn="l"/>
              </a:tabLst>
            </a:pP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T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hi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s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 c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o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un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t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r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y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i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s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 fam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o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u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s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 fo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r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a	type  of	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dance	called</a:t>
            </a:r>
            <a:r>
              <a:rPr sz="44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ballet.</a:t>
            </a:r>
            <a:endParaRPr sz="44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37854" y="211975"/>
            <a:ext cx="5968537" cy="41937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75262" y="4418214"/>
            <a:ext cx="6035040" cy="8936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23654" y="5079076"/>
            <a:ext cx="4742411" cy="8811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24480" y="4461466"/>
            <a:ext cx="5898515" cy="135636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662305" marR="5080" indent="-650240">
              <a:lnSpc>
                <a:spcPts val="5200"/>
              </a:lnSpc>
              <a:spcBef>
                <a:spcPts val="340"/>
              </a:spcBef>
              <a:tabLst>
                <a:tab pos="2451735" algn="l"/>
              </a:tabLst>
            </a:pP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The last clue: This city’s  capital	is</a:t>
            </a:r>
            <a:r>
              <a:rPr sz="4400" spc="-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Moscow!</a:t>
            </a:r>
            <a:endParaRPr sz="44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37854" y="211975"/>
            <a:ext cx="5968537" cy="41937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6087" y="4322618"/>
            <a:ext cx="7390014" cy="8894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9246" y="4979323"/>
            <a:ext cx="2531225" cy="8811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49309" y="4361977"/>
            <a:ext cx="7249159" cy="135636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444750" marR="5080" indent="-2432685">
              <a:lnSpc>
                <a:spcPts val="5200"/>
              </a:lnSpc>
              <a:spcBef>
                <a:spcPts val="340"/>
              </a:spcBef>
              <a:tabLst>
                <a:tab pos="4352925" algn="l"/>
              </a:tabLst>
            </a:pP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What</a:t>
            </a:r>
            <a:r>
              <a:rPr sz="4400" spc="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country</a:t>
            </a:r>
            <a:r>
              <a:rPr sz="4400" spc="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do	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you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think</a:t>
            </a:r>
            <a:r>
              <a:rPr sz="4400" spc="-9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it  could</a:t>
            </a:r>
            <a:r>
              <a:rPr sz="44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be?</a:t>
            </a:r>
            <a:endParaRPr sz="44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37854" y="66503"/>
            <a:ext cx="5968537" cy="41937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4028" y="0"/>
            <a:ext cx="7045035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08760" y="723207"/>
            <a:ext cx="6143105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11804" y="44067"/>
            <a:ext cx="6924040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62280" marR="5080" indent="-450215">
              <a:lnSpc>
                <a:spcPts val="5700"/>
              </a:lnSpc>
              <a:spcBef>
                <a:spcPts val="340"/>
              </a:spcBef>
              <a:tabLst>
                <a:tab pos="2490470" algn="l"/>
                <a:tab pos="4284345" algn="l"/>
              </a:tabLst>
            </a:pPr>
            <a:r>
              <a:rPr dirty="0"/>
              <a:t>What </a:t>
            </a:r>
            <a:r>
              <a:rPr spc="-5" dirty="0"/>
              <a:t>do	</a:t>
            </a:r>
            <a:r>
              <a:rPr dirty="0"/>
              <a:t>you </a:t>
            </a:r>
            <a:r>
              <a:rPr spc="-5" dirty="0"/>
              <a:t>know</a:t>
            </a:r>
            <a:r>
              <a:rPr spc="-80" dirty="0"/>
              <a:t> </a:t>
            </a:r>
            <a:r>
              <a:rPr spc="-5" dirty="0"/>
              <a:t>about  Russia?</a:t>
            </a:r>
            <a:r>
              <a:rPr dirty="0"/>
              <a:t> </a:t>
            </a:r>
            <a:r>
              <a:rPr spc="-75" dirty="0"/>
              <a:t>Write	</a:t>
            </a:r>
            <a:r>
              <a:rPr spc="-5" dirty="0"/>
              <a:t>it</a:t>
            </a:r>
            <a:r>
              <a:rPr spc="-25" dirty="0"/>
              <a:t> </a:t>
            </a:r>
            <a:r>
              <a:rPr spc="-5" dirty="0"/>
              <a:t>below</a:t>
            </a:r>
          </a:p>
        </p:txBody>
      </p:sp>
      <p:sp>
        <p:nvSpPr>
          <p:cNvPr id="5" name="object 5"/>
          <p:cNvSpPr/>
          <p:nvPr/>
        </p:nvSpPr>
        <p:spPr>
          <a:xfrm>
            <a:off x="3810151" y="2029296"/>
            <a:ext cx="5136515" cy="4190365"/>
          </a:xfrm>
          <a:custGeom>
            <a:avLst/>
            <a:gdLst/>
            <a:ahLst/>
            <a:cxnLst/>
            <a:rect l="l" t="t" r="r" b="b"/>
            <a:pathLst>
              <a:path w="5136515" h="4190365">
                <a:moveTo>
                  <a:pt x="0" y="0"/>
                </a:moveTo>
                <a:lnTo>
                  <a:pt x="5136416" y="0"/>
                </a:lnTo>
                <a:lnTo>
                  <a:pt x="5136416" y="4189985"/>
                </a:lnTo>
                <a:lnTo>
                  <a:pt x="0" y="4189985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6C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5216" y="2277479"/>
            <a:ext cx="3479757" cy="34797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4196" y="0"/>
            <a:ext cx="8379228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88920" y="723207"/>
            <a:ext cx="3462251" cy="935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1519" y="2223653"/>
            <a:ext cx="2489662" cy="9393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9298" y="2946861"/>
            <a:ext cx="2714105" cy="9393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4112" y="3682538"/>
            <a:ext cx="2564476" cy="93933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5636" y="4409901"/>
            <a:ext cx="3121428" cy="93518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9174" y="5145577"/>
            <a:ext cx="2614352" cy="93518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79224" y="44067"/>
            <a:ext cx="8254365" cy="59048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468245" marR="5080" indent="-2456180">
              <a:lnSpc>
                <a:spcPts val="5700"/>
              </a:lnSpc>
              <a:spcBef>
                <a:spcPts val="340"/>
              </a:spcBef>
              <a:tabLst>
                <a:tab pos="1010285" algn="l"/>
              </a:tabLst>
            </a:pPr>
            <a:r>
              <a:rPr sz="4800" spc="-225" dirty="0">
                <a:solidFill>
                  <a:srgbClr val="194431"/>
                </a:solidFill>
                <a:latin typeface="Book Antiqua"/>
                <a:cs typeface="Book Antiqua"/>
              </a:rPr>
              <a:t>We	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learned that this country is  in the</a:t>
            </a:r>
            <a:r>
              <a:rPr sz="4800" spc="-15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north.</a:t>
            </a:r>
            <a:endParaRPr sz="48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5100">
              <a:latin typeface="Times New Roman"/>
              <a:cs typeface="Times New Roman"/>
            </a:endParaRPr>
          </a:p>
          <a:p>
            <a:pPr marL="100965" marR="5174615" algn="ctr">
              <a:lnSpc>
                <a:spcPct val="99800"/>
              </a:lnSpc>
            </a:pPr>
            <a:r>
              <a:rPr sz="4800" spc="-5" dirty="0">
                <a:solidFill>
                  <a:srgbClr val="FFFFFF"/>
                </a:solidFill>
                <a:latin typeface="Book Antiqua"/>
                <a:cs typeface="Book Antiqua"/>
              </a:rPr>
              <a:t>Describe  </a:t>
            </a:r>
            <a:r>
              <a:rPr sz="4800" dirty="0">
                <a:solidFill>
                  <a:srgbClr val="FFFFFF"/>
                </a:solidFill>
                <a:latin typeface="Book Antiqua"/>
                <a:cs typeface="Book Antiqua"/>
              </a:rPr>
              <a:t>what you  </a:t>
            </a:r>
            <a:r>
              <a:rPr sz="4800" spc="-5" dirty="0">
                <a:solidFill>
                  <a:srgbClr val="FFFFFF"/>
                </a:solidFill>
                <a:latin typeface="Book Antiqua"/>
                <a:cs typeface="Book Antiqua"/>
              </a:rPr>
              <a:t>think the  land</a:t>
            </a:r>
            <a:r>
              <a:rPr sz="4800" spc="-9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800" spc="-5" dirty="0">
                <a:solidFill>
                  <a:srgbClr val="FFFFFF"/>
                </a:solidFill>
                <a:latin typeface="Book Antiqua"/>
                <a:cs typeface="Book Antiqua"/>
              </a:rPr>
              <a:t>might  look</a:t>
            </a:r>
            <a:r>
              <a:rPr sz="4800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800" spc="-5" dirty="0">
                <a:solidFill>
                  <a:srgbClr val="FFFFFF"/>
                </a:solidFill>
                <a:latin typeface="Book Antiqua"/>
                <a:cs typeface="Book Antiqua"/>
              </a:rPr>
              <a:t>like.</a:t>
            </a:r>
            <a:endParaRPr sz="4800">
              <a:latin typeface="Book Antiqua"/>
              <a:cs typeface="Book Antiqu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810151" y="2029296"/>
            <a:ext cx="5136515" cy="4190365"/>
          </a:xfrm>
          <a:custGeom>
            <a:avLst/>
            <a:gdLst/>
            <a:ahLst/>
            <a:cxnLst/>
            <a:rect l="l" t="t" r="r" b="b"/>
            <a:pathLst>
              <a:path w="5136515" h="4190365">
                <a:moveTo>
                  <a:pt x="0" y="0"/>
                </a:moveTo>
                <a:lnTo>
                  <a:pt x="5136416" y="0"/>
                </a:lnTo>
                <a:lnTo>
                  <a:pt x="5136416" y="4189985"/>
                </a:lnTo>
                <a:lnTo>
                  <a:pt x="0" y="4189985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6C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RATE_QUIZZES" val="0"/>
  <p:tag name="ISPRING_SCORM_PASSING_SCORE" val="100.000000"/>
  <p:tag name="ISPRING_ULTRA_SCORM_COURSE_ID" val="A9C325A5-30D9-4FCD-904F-F6F28E84EF1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Beth\eslao-nc\stage-1\unit-8\lesson-8-10"/>
  <p:tag name="ISPRING_PRESENTATION_TITLE" val="ESLAO-8-10-Slides-Student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199</Words>
  <Application>Microsoft Office PowerPoint</Application>
  <PresentationFormat>On-screen Show (4:3)</PresentationFormat>
  <Paragraphs>64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Book Antiqua</vt:lpstr>
      <vt:lpstr>Calibri</vt:lpstr>
      <vt:lpstr>Gill Sans MT</vt:lpstr>
      <vt:lpstr>Times New Roman</vt:lpstr>
      <vt:lpstr>Office Theme</vt:lpstr>
      <vt:lpstr>PowerPoint Presentation</vt:lpstr>
      <vt:lpstr>What will we be learning  this class?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you know about  Russia? Write it below</vt:lpstr>
      <vt:lpstr>PowerPoint Presentation</vt:lpstr>
      <vt:lpstr>Let’s learn more  about the country!</vt:lpstr>
      <vt:lpstr>What did you like about  Russia?</vt:lpstr>
      <vt:lpstr>Do you remember? What do  people in Russia do for work?</vt:lpstr>
      <vt:lpstr>Great work!</vt:lpstr>
      <vt:lpstr>PowerPoint Presentation</vt:lpstr>
      <vt:lpstr>PowerPoint Presentation</vt:lpstr>
      <vt:lpstr>PowerPoint Presentation</vt:lpstr>
      <vt:lpstr>Write a word using the  “ED” suffix.</vt:lpstr>
      <vt:lpstr>Write a word using the “S”  suffix.</vt:lpstr>
      <vt:lpstr>Write a word using the  “ING” suffix.</vt:lpstr>
      <vt:lpstr>Use the “ING” suffix in a  sentence.</vt:lpstr>
      <vt:lpstr>Very good job! What did  we learn today?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ESLAO-8-10-Slides-Student</dc:title>
  <cp:lastModifiedBy>Lakshmi Priya</cp:lastModifiedBy>
  <cp:revision>3</cp:revision>
  <dcterms:created xsi:type="dcterms:W3CDTF">2018-06-27T13:31:04Z</dcterms:created>
  <dcterms:modified xsi:type="dcterms:W3CDTF">2018-06-27T13:32:26Z</dcterms:modified>
</cp:coreProperties>
</file>