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9144000" cy="6858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07D95-0E97-4BEB-8E6E-583061361DCB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39041-33B9-49FC-8900-A936FC527B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488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3771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0320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919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3513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14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40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8681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0386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2019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765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909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199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1406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3867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6776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1655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448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460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58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404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696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51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491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041-33B9-49FC-8900-A936FC527B2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157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2796" y="409827"/>
            <a:ext cx="758380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 u="heavy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3430" y="44067"/>
            <a:ext cx="6817138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41691" y="2135311"/>
            <a:ext cx="6460617" cy="2456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hyperlink" Target="http://www.readinga-z.com/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4409901"/>
            <a:ext cx="509985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327" y="5257800"/>
            <a:ext cx="1758142" cy="403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2515" y="4182575"/>
            <a:ext cx="4984115" cy="140843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Around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World</a:t>
            </a:r>
            <a:endParaRPr sz="4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Unit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 </a:t>
            </a: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Lesson </a:t>
            </a:r>
            <a:r>
              <a:rPr sz="1800" spc="-50" dirty="0">
                <a:solidFill>
                  <a:srgbClr val="194431"/>
                </a:solidFill>
                <a:latin typeface="Book Antiqua"/>
                <a:cs typeface="Book Antiqua"/>
              </a:rPr>
              <a:t>11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6905" y="0"/>
            <a:ext cx="4646814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9166" y="723207"/>
            <a:ext cx="3794759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4105" y="1433945"/>
            <a:ext cx="3133897" cy="137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9166" y="723207"/>
            <a:ext cx="3794759" cy="935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15526" y="44067"/>
            <a:ext cx="451675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37515" marR="5080" indent="-425450">
              <a:lnSpc>
                <a:spcPts val="5700"/>
              </a:lnSpc>
              <a:spcBef>
                <a:spcPts val="340"/>
              </a:spcBef>
              <a:tabLst>
                <a:tab pos="3082290" algn="l"/>
              </a:tabLst>
            </a:pPr>
            <a:r>
              <a:rPr spc="-5" dirty="0"/>
              <a:t>Le</a:t>
            </a:r>
            <a:r>
              <a:rPr dirty="0"/>
              <a:t>t</a:t>
            </a:r>
            <a:r>
              <a:rPr spc="-5" dirty="0"/>
              <a:t>’</a:t>
            </a:r>
            <a:r>
              <a:rPr dirty="0"/>
              <a:t>s</a:t>
            </a:r>
            <a:r>
              <a:rPr spc="-5" dirty="0"/>
              <a:t> m</a:t>
            </a:r>
            <a:r>
              <a:rPr dirty="0"/>
              <a:t>ake	</a:t>
            </a:r>
            <a:r>
              <a:rPr spc="-5" dirty="0"/>
              <a:t>s</a:t>
            </a:r>
            <a:r>
              <a:rPr dirty="0"/>
              <a:t>o</a:t>
            </a:r>
            <a:r>
              <a:rPr spc="-5" dirty="0"/>
              <a:t>m</a:t>
            </a:r>
            <a:r>
              <a:rPr dirty="0"/>
              <a:t>e  </a:t>
            </a:r>
            <a:r>
              <a:rPr u="heavy" spc="-15" dirty="0">
                <a:uFill>
                  <a:solidFill>
                    <a:srgbClr val="1E5440"/>
                  </a:solidFill>
                </a:uFill>
              </a:rPr>
              <a:t>predictions</a:t>
            </a:r>
            <a:r>
              <a:rPr spc="-15" dirty="0"/>
              <a:t>…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84693" y="2056745"/>
            <a:ext cx="714502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134870" marR="5080" indent="-2122805">
              <a:lnSpc>
                <a:spcPts val="4300"/>
              </a:lnSpc>
              <a:spcBef>
                <a:spcPts val="260"/>
              </a:spcBef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sorts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animals do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think  live in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Kenya?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9691" y="3416226"/>
            <a:ext cx="7458075" cy="2978785"/>
          </a:xfrm>
          <a:custGeom>
            <a:avLst/>
            <a:gdLst/>
            <a:ahLst/>
            <a:cxnLst/>
            <a:rect l="l" t="t" r="r" b="b"/>
            <a:pathLst>
              <a:path w="7458075" h="2978785">
                <a:moveTo>
                  <a:pt x="0" y="0"/>
                </a:moveTo>
                <a:lnTo>
                  <a:pt x="7457542" y="0"/>
                </a:lnTo>
                <a:lnTo>
                  <a:pt x="7457542" y="2978247"/>
                </a:lnTo>
                <a:lnTo>
                  <a:pt x="0" y="297824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3865" y="0"/>
            <a:ext cx="7693428" cy="910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5796" y="694113"/>
            <a:ext cx="587709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2050" y="18571"/>
            <a:ext cx="757364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922019" marR="5080" indent="-909955">
              <a:lnSpc>
                <a:spcPts val="5700"/>
              </a:lnSpc>
              <a:spcBef>
                <a:spcPts val="340"/>
              </a:spcBef>
              <a:tabLst>
                <a:tab pos="969010" algn="l"/>
                <a:tab pos="5258435" algn="l"/>
              </a:tabLst>
            </a:pPr>
            <a:r>
              <a:rPr spc="-5" dirty="0"/>
              <a:t>Do		</a:t>
            </a:r>
            <a:r>
              <a:rPr dirty="0"/>
              <a:t>you</a:t>
            </a:r>
            <a:r>
              <a:rPr spc="-5" dirty="0"/>
              <a:t> think</a:t>
            </a:r>
            <a:r>
              <a:rPr dirty="0"/>
              <a:t> </a:t>
            </a:r>
            <a:r>
              <a:rPr spc="-20" dirty="0"/>
              <a:t>there	</a:t>
            </a:r>
            <a:r>
              <a:rPr spc="-5" dirty="0"/>
              <a:t>could</a:t>
            </a:r>
            <a:r>
              <a:rPr spc="-90" dirty="0"/>
              <a:t> </a:t>
            </a:r>
            <a:r>
              <a:rPr spc="-5" dirty="0"/>
              <a:t>be  mountains in</a:t>
            </a:r>
            <a:r>
              <a:rPr spc="-20" dirty="0"/>
              <a:t> </a:t>
            </a:r>
            <a:r>
              <a:rPr spc="-5" dirty="0"/>
              <a:t>Kenya?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12761" y="2376342"/>
            <a:ext cx="701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35" dirty="0">
                <a:solidFill>
                  <a:srgbClr val="FFFFFF"/>
                </a:solidFill>
                <a:latin typeface="Book Antiqua"/>
                <a:cs typeface="Book Antiqua"/>
              </a:rPr>
              <a:t>Y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es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3108" y="2373808"/>
            <a:ext cx="655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No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0047" y="2371272"/>
            <a:ext cx="4559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or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8353" y="2031668"/>
            <a:ext cx="3366687" cy="4711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6821" y="361604"/>
            <a:ext cx="3923606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5095" y="409827"/>
            <a:ext cx="3797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Let’s find</a:t>
            </a:r>
            <a:r>
              <a:rPr spc="-75" dirty="0"/>
              <a:t> </a:t>
            </a:r>
            <a:r>
              <a:rPr spc="-5" dirty="0"/>
              <a:t>out!</a:t>
            </a:r>
          </a:p>
        </p:txBody>
      </p:sp>
      <p:sp>
        <p:nvSpPr>
          <p:cNvPr id="4" name="object 4"/>
          <p:cNvSpPr/>
          <p:nvPr/>
        </p:nvSpPr>
        <p:spPr>
          <a:xfrm>
            <a:off x="440574" y="2589414"/>
            <a:ext cx="3528752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2796" y="3312621"/>
            <a:ext cx="3312622" cy="939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54974" y="4048297"/>
            <a:ext cx="1699952" cy="9393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6250" y="4775661"/>
            <a:ext cx="2053243" cy="9351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6383" y="2636299"/>
            <a:ext cx="3412490" cy="29413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algn="ctr">
              <a:lnSpc>
                <a:spcPct val="99500"/>
              </a:lnSpc>
              <a:spcBef>
                <a:spcPts val="125"/>
              </a:spcBef>
              <a:tabLst>
                <a:tab pos="1010285" algn="l"/>
                <a:tab pos="1820545" algn="l"/>
              </a:tabLst>
            </a:pPr>
            <a:r>
              <a:rPr sz="4800" spc="-225" dirty="0">
                <a:solidFill>
                  <a:srgbClr val="FFFFFF"/>
                </a:solidFill>
                <a:latin typeface="Book Antiqua"/>
                <a:cs typeface="Book Antiqua"/>
              </a:rPr>
              <a:t>We	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will</a:t>
            </a:r>
            <a:r>
              <a:rPr sz="48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now  </a:t>
            </a:r>
            <a:r>
              <a:rPr sz="4800" spc="-25" dirty="0">
                <a:solidFill>
                  <a:srgbClr val="FFFFFF"/>
                </a:solidFill>
                <a:latin typeface="Book Antiqua"/>
                <a:cs typeface="Book Antiqua"/>
              </a:rPr>
              <a:t>read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a	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book  about  Kenya!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28238" y="1424952"/>
            <a:ext cx="0" cy="4826000"/>
          </a:xfrm>
          <a:custGeom>
            <a:avLst/>
            <a:gdLst/>
            <a:ahLst/>
            <a:cxnLst/>
            <a:rect l="l" t="t" r="r" b="b"/>
            <a:pathLst>
              <a:path h="4826000">
                <a:moveTo>
                  <a:pt x="0" y="0"/>
                </a:moveTo>
                <a:lnTo>
                  <a:pt x="0" y="4825496"/>
                </a:lnTo>
              </a:path>
            </a:pathLst>
          </a:custGeom>
          <a:ln w="3956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70621" y="1411103"/>
            <a:ext cx="3606614" cy="48433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12160" y="5899736"/>
            <a:ext cx="878021" cy="977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87636" y="4921231"/>
            <a:ext cx="652420" cy="6524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81502" y="1696002"/>
            <a:ext cx="1764664" cy="181610"/>
          </a:xfrm>
          <a:custGeom>
            <a:avLst/>
            <a:gdLst/>
            <a:ahLst/>
            <a:cxnLst/>
            <a:rect l="l" t="t" r="r" b="b"/>
            <a:pathLst>
              <a:path w="1764665" h="181610">
                <a:moveTo>
                  <a:pt x="1685253" y="0"/>
                </a:moveTo>
                <a:lnTo>
                  <a:pt x="79138" y="0"/>
                </a:lnTo>
                <a:lnTo>
                  <a:pt x="66773" y="1236"/>
                </a:lnTo>
                <a:lnTo>
                  <a:pt x="39569" y="9892"/>
                </a:lnTo>
                <a:lnTo>
                  <a:pt x="12365" y="33386"/>
                </a:lnTo>
                <a:lnTo>
                  <a:pt x="0" y="79138"/>
                </a:lnTo>
                <a:lnTo>
                  <a:pt x="0" y="102097"/>
                </a:lnTo>
                <a:lnTo>
                  <a:pt x="1236" y="114463"/>
                </a:lnTo>
                <a:lnTo>
                  <a:pt x="9892" y="141667"/>
                </a:lnTo>
                <a:lnTo>
                  <a:pt x="33386" y="168871"/>
                </a:lnTo>
                <a:lnTo>
                  <a:pt x="79138" y="181236"/>
                </a:lnTo>
                <a:lnTo>
                  <a:pt x="1685253" y="181236"/>
                </a:lnTo>
                <a:lnTo>
                  <a:pt x="1697618" y="180000"/>
                </a:lnTo>
                <a:lnTo>
                  <a:pt x="1724822" y="171344"/>
                </a:lnTo>
                <a:lnTo>
                  <a:pt x="1752026" y="147849"/>
                </a:lnTo>
                <a:lnTo>
                  <a:pt x="1764391" y="102097"/>
                </a:lnTo>
                <a:lnTo>
                  <a:pt x="1764391" y="79138"/>
                </a:lnTo>
                <a:lnTo>
                  <a:pt x="1763155" y="66773"/>
                </a:lnTo>
                <a:lnTo>
                  <a:pt x="1754499" y="39569"/>
                </a:lnTo>
                <a:lnTo>
                  <a:pt x="1731005" y="12365"/>
                </a:lnTo>
                <a:lnTo>
                  <a:pt x="1685253" y="0"/>
                </a:lnTo>
                <a:close/>
              </a:path>
            </a:pathLst>
          </a:custGeom>
          <a:solidFill>
            <a:srgbClr val="16B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33089" y="1692044"/>
            <a:ext cx="125412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5"/>
              </a:lnSpc>
            </a:pP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LEVELED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BOOK </a:t>
            </a:r>
            <a:r>
              <a:rPr sz="1150" spc="-130" dirty="0">
                <a:solidFill>
                  <a:srgbClr val="FFFFFF"/>
                </a:solidFill>
                <a:latin typeface="Calibri"/>
                <a:cs typeface="Calibri"/>
              </a:rPr>
              <a:t>•</a:t>
            </a:r>
            <a:r>
              <a:rPr sz="115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77684" y="1687242"/>
            <a:ext cx="1772920" cy="28575"/>
          </a:xfrm>
          <a:custGeom>
            <a:avLst/>
            <a:gdLst/>
            <a:ahLst/>
            <a:cxnLst/>
            <a:rect l="l" t="t" r="r" b="b"/>
            <a:pathLst>
              <a:path w="1772920" h="28575">
                <a:moveTo>
                  <a:pt x="0" y="28488"/>
                </a:moveTo>
                <a:lnTo>
                  <a:pt x="1772710" y="28488"/>
                </a:lnTo>
                <a:lnTo>
                  <a:pt x="1772710" y="0"/>
                </a:lnTo>
                <a:lnTo>
                  <a:pt x="0" y="0"/>
                </a:lnTo>
                <a:lnTo>
                  <a:pt x="0" y="28488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77684" y="1715731"/>
            <a:ext cx="1772920" cy="169545"/>
          </a:xfrm>
          <a:custGeom>
            <a:avLst/>
            <a:gdLst/>
            <a:ahLst/>
            <a:cxnLst/>
            <a:rect l="l" t="t" r="r" b="b"/>
            <a:pathLst>
              <a:path w="1772920" h="169544">
                <a:moveTo>
                  <a:pt x="0" y="169358"/>
                </a:moveTo>
                <a:lnTo>
                  <a:pt x="0" y="0"/>
                </a:lnTo>
                <a:lnTo>
                  <a:pt x="1772710" y="0"/>
                </a:lnTo>
                <a:lnTo>
                  <a:pt x="1772710" y="169358"/>
                </a:lnTo>
                <a:lnTo>
                  <a:pt x="0" y="169358"/>
                </a:lnTo>
                <a:close/>
              </a:path>
            </a:pathLst>
          </a:custGeom>
          <a:solidFill>
            <a:srgbClr val="231F2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14045" y="5589797"/>
            <a:ext cx="70485" cy="55244"/>
          </a:xfrm>
          <a:custGeom>
            <a:avLst/>
            <a:gdLst/>
            <a:ahLst/>
            <a:cxnLst/>
            <a:rect l="l" t="t" r="r" b="b"/>
            <a:pathLst>
              <a:path w="70484" h="55245">
                <a:moveTo>
                  <a:pt x="69879" y="0"/>
                </a:moveTo>
                <a:lnTo>
                  <a:pt x="59591" y="0"/>
                </a:lnTo>
                <a:lnTo>
                  <a:pt x="48590" y="33792"/>
                </a:lnTo>
                <a:lnTo>
                  <a:pt x="37432" y="0"/>
                </a:lnTo>
                <a:lnTo>
                  <a:pt x="32446" y="0"/>
                </a:lnTo>
                <a:lnTo>
                  <a:pt x="21287" y="33792"/>
                </a:lnTo>
                <a:lnTo>
                  <a:pt x="10287" y="0"/>
                </a:lnTo>
                <a:lnTo>
                  <a:pt x="0" y="0"/>
                </a:lnTo>
                <a:lnTo>
                  <a:pt x="18755" y="54843"/>
                </a:lnTo>
                <a:lnTo>
                  <a:pt x="23662" y="54843"/>
                </a:lnTo>
                <a:lnTo>
                  <a:pt x="34900" y="20813"/>
                </a:lnTo>
                <a:lnTo>
                  <a:pt x="46137" y="54843"/>
                </a:lnTo>
                <a:lnTo>
                  <a:pt x="50965" y="54843"/>
                </a:lnTo>
                <a:lnTo>
                  <a:pt x="69879" y="0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91102" y="5606732"/>
            <a:ext cx="26034" cy="38100"/>
          </a:xfrm>
          <a:custGeom>
            <a:avLst/>
            <a:gdLst/>
            <a:ahLst/>
            <a:cxnLst/>
            <a:rect l="l" t="t" r="r" b="b"/>
            <a:pathLst>
              <a:path w="26034" h="38100">
                <a:moveTo>
                  <a:pt x="25641" y="4431"/>
                </a:moveTo>
                <a:lnTo>
                  <a:pt x="21288" y="989"/>
                </a:lnTo>
                <a:lnTo>
                  <a:pt x="20497" y="648"/>
                </a:lnTo>
                <a:lnTo>
                  <a:pt x="19721" y="395"/>
                </a:lnTo>
                <a:lnTo>
                  <a:pt x="18953" y="237"/>
                </a:lnTo>
                <a:lnTo>
                  <a:pt x="18186" y="79"/>
                </a:lnTo>
                <a:lnTo>
                  <a:pt x="17545" y="0"/>
                </a:lnTo>
                <a:lnTo>
                  <a:pt x="17015" y="0"/>
                </a:lnTo>
                <a:lnTo>
                  <a:pt x="15329" y="0"/>
                </a:lnTo>
                <a:lnTo>
                  <a:pt x="9100" y="3086"/>
                </a:lnTo>
                <a:lnTo>
                  <a:pt x="9100" y="1107"/>
                </a:lnTo>
                <a:lnTo>
                  <a:pt x="0" y="1107"/>
                </a:lnTo>
                <a:lnTo>
                  <a:pt x="0" y="37907"/>
                </a:lnTo>
                <a:lnTo>
                  <a:pt x="9100" y="37907"/>
                </a:lnTo>
                <a:lnTo>
                  <a:pt x="9100" y="15669"/>
                </a:lnTo>
                <a:lnTo>
                  <a:pt x="9100" y="14719"/>
                </a:lnTo>
                <a:lnTo>
                  <a:pt x="14743" y="9100"/>
                </a:lnTo>
                <a:lnTo>
                  <a:pt x="15590" y="9100"/>
                </a:lnTo>
                <a:lnTo>
                  <a:pt x="16643" y="9100"/>
                </a:lnTo>
                <a:lnTo>
                  <a:pt x="17743" y="9378"/>
                </a:lnTo>
                <a:lnTo>
                  <a:pt x="18874" y="9931"/>
                </a:lnTo>
                <a:lnTo>
                  <a:pt x="20006" y="10485"/>
                </a:lnTo>
                <a:lnTo>
                  <a:pt x="20869" y="11237"/>
                </a:lnTo>
                <a:lnTo>
                  <a:pt x="21446" y="12187"/>
                </a:lnTo>
                <a:lnTo>
                  <a:pt x="25641" y="4431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27076" y="560784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00" y="0"/>
                </a:moveTo>
                <a:lnTo>
                  <a:pt x="0" y="0"/>
                </a:lnTo>
                <a:lnTo>
                  <a:pt x="0" y="36799"/>
                </a:lnTo>
                <a:lnTo>
                  <a:pt x="9100" y="36799"/>
                </a:lnTo>
                <a:lnTo>
                  <a:pt x="9100" y="0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46464" y="5596998"/>
            <a:ext cx="22860" cy="48260"/>
          </a:xfrm>
          <a:custGeom>
            <a:avLst/>
            <a:gdLst/>
            <a:ahLst/>
            <a:cxnLst/>
            <a:rect l="l" t="t" r="r" b="b"/>
            <a:pathLst>
              <a:path w="22859" h="48260">
                <a:moveTo>
                  <a:pt x="15669" y="0"/>
                </a:moveTo>
                <a:lnTo>
                  <a:pt x="6331" y="0"/>
                </a:lnTo>
                <a:lnTo>
                  <a:pt x="6331" y="10921"/>
                </a:lnTo>
                <a:lnTo>
                  <a:pt x="0" y="10921"/>
                </a:lnTo>
                <a:lnTo>
                  <a:pt x="0" y="18122"/>
                </a:lnTo>
                <a:lnTo>
                  <a:pt x="6331" y="18122"/>
                </a:lnTo>
                <a:lnTo>
                  <a:pt x="6331" y="47641"/>
                </a:lnTo>
                <a:lnTo>
                  <a:pt x="15669" y="47641"/>
                </a:lnTo>
                <a:lnTo>
                  <a:pt x="15669" y="18122"/>
                </a:lnTo>
                <a:lnTo>
                  <a:pt x="22396" y="18122"/>
                </a:lnTo>
                <a:lnTo>
                  <a:pt x="22396" y="10921"/>
                </a:lnTo>
                <a:lnTo>
                  <a:pt x="15669" y="10921"/>
                </a:lnTo>
                <a:lnTo>
                  <a:pt x="15669" y="0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77556" y="5596998"/>
            <a:ext cx="22860" cy="48260"/>
          </a:xfrm>
          <a:custGeom>
            <a:avLst/>
            <a:gdLst/>
            <a:ahLst/>
            <a:cxnLst/>
            <a:rect l="l" t="t" r="r" b="b"/>
            <a:pathLst>
              <a:path w="22859" h="48260">
                <a:moveTo>
                  <a:pt x="15669" y="0"/>
                </a:moveTo>
                <a:lnTo>
                  <a:pt x="6331" y="0"/>
                </a:lnTo>
                <a:lnTo>
                  <a:pt x="6331" y="10921"/>
                </a:lnTo>
                <a:lnTo>
                  <a:pt x="0" y="10921"/>
                </a:lnTo>
                <a:lnTo>
                  <a:pt x="0" y="18122"/>
                </a:lnTo>
                <a:lnTo>
                  <a:pt x="6331" y="18122"/>
                </a:lnTo>
                <a:lnTo>
                  <a:pt x="6331" y="47641"/>
                </a:lnTo>
                <a:lnTo>
                  <a:pt x="15669" y="47641"/>
                </a:lnTo>
                <a:lnTo>
                  <a:pt x="15669" y="18122"/>
                </a:lnTo>
                <a:lnTo>
                  <a:pt x="22396" y="18122"/>
                </a:lnTo>
                <a:lnTo>
                  <a:pt x="22396" y="10921"/>
                </a:lnTo>
                <a:lnTo>
                  <a:pt x="15669" y="10921"/>
                </a:lnTo>
                <a:lnTo>
                  <a:pt x="15669" y="0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08325" y="5606732"/>
            <a:ext cx="37465" cy="38735"/>
          </a:xfrm>
          <a:custGeom>
            <a:avLst/>
            <a:gdLst/>
            <a:ahLst/>
            <a:cxnLst/>
            <a:rect l="l" t="t" r="r" b="b"/>
            <a:pathLst>
              <a:path w="37465" h="38735">
                <a:moveTo>
                  <a:pt x="32604" y="21130"/>
                </a:moveTo>
                <a:lnTo>
                  <a:pt x="37353" y="17410"/>
                </a:lnTo>
                <a:lnTo>
                  <a:pt x="37353" y="16144"/>
                </a:lnTo>
                <a:lnTo>
                  <a:pt x="37353" y="15139"/>
                </a:lnTo>
                <a:lnTo>
                  <a:pt x="37195" y="14102"/>
                </a:lnTo>
                <a:lnTo>
                  <a:pt x="36878" y="13018"/>
                </a:lnTo>
                <a:lnTo>
                  <a:pt x="36562" y="11934"/>
                </a:lnTo>
                <a:lnTo>
                  <a:pt x="24216" y="0"/>
                </a:lnTo>
                <a:lnTo>
                  <a:pt x="19151" y="0"/>
                </a:lnTo>
                <a:lnTo>
                  <a:pt x="16516" y="0"/>
                </a:lnTo>
                <a:lnTo>
                  <a:pt x="14030" y="498"/>
                </a:lnTo>
                <a:lnTo>
                  <a:pt x="11712" y="1503"/>
                </a:lnTo>
                <a:lnTo>
                  <a:pt x="9393" y="2508"/>
                </a:lnTo>
                <a:lnTo>
                  <a:pt x="1503" y="11752"/>
                </a:lnTo>
                <a:lnTo>
                  <a:pt x="498" y="14102"/>
                </a:lnTo>
                <a:lnTo>
                  <a:pt x="0" y="16619"/>
                </a:lnTo>
                <a:lnTo>
                  <a:pt x="0" y="19309"/>
                </a:lnTo>
                <a:lnTo>
                  <a:pt x="0" y="22000"/>
                </a:lnTo>
                <a:lnTo>
                  <a:pt x="498" y="24517"/>
                </a:lnTo>
                <a:lnTo>
                  <a:pt x="1503" y="26867"/>
                </a:lnTo>
                <a:lnTo>
                  <a:pt x="2508" y="29218"/>
                </a:lnTo>
                <a:lnTo>
                  <a:pt x="11712" y="37036"/>
                </a:lnTo>
                <a:lnTo>
                  <a:pt x="14030" y="38042"/>
                </a:lnTo>
                <a:lnTo>
                  <a:pt x="16516" y="38540"/>
                </a:lnTo>
                <a:lnTo>
                  <a:pt x="19151" y="38540"/>
                </a:lnTo>
                <a:lnTo>
                  <a:pt x="22000" y="38540"/>
                </a:lnTo>
                <a:lnTo>
                  <a:pt x="24825" y="37923"/>
                </a:lnTo>
                <a:lnTo>
                  <a:pt x="27619" y="36680"/>
                </a:lnTo>
                <a:lnTo>
                  <a:pt x="30412" y="35438"/>
                </a:lnTo>
                <a:lnTo>
                  <a:pt x="32921" y="33531"/>
                </a:lnTo>
                <a:lnTo>
                  <a:pt x="35137" y="30943"/>
                </a:lnTo>
                <a:lnTo>
                  <a:pt x="29439" y="24216"/>
                </a:lnTo>
                <a:lnTo>
                  <a:pt x="28070" y="26218"/>
                </a:lnTo>
                <a:lnTo>
                  <a:pt x="26408" y="27619"/>
                </a:lnTo>
                <a:lnTo>
                  <a:pt x="24453" y="28410"/>
                </a:lnTo>
                <a:lnTo>
                  <a:pt x="22498" y="29202"/>
                </a:lnTo>
                <a:lnTo>
                  <a:pt x="20734" y="29598"/>
                </a:lnTo>
                <a:lnTo>
                  <a:pt x="19151" y="29598"/>
                </a:lnTo>
                <a:lnTo>
                  <a:pt x="18043" y="29598"/>
                </a:lnTo>
                <a:lnTo>
                  <a:pt x="16911" y="29415"/>
                </a:lnTo>
                <a:lnTo>
                  <a:pt x="15748" y="29043"/>
                </a:lnTo>
                <a:lnTo>
                  <a:pt x="14585" y="28672"/>
                </a:lnTo>
                <a:lnTo>
                  <a:pt x="13508" y="28133"/>
                </a:lnTo>
                <a:lnTo>
                  <a:pt x="12503" y="27421"/>
                </a:lnTo>
                <a:lnTo>
                  <a:pt x="11498" y="26709"/>
                </a:lnTo>
                <a:lnTo>
                  <a:pt x="10683" y="25815"/>
                </a:lnTo>
                <a:lnTo>
                  <a:pt x="10050" y="24730"/>
                </a:lnTo>
                <a:lnTo>
                  <a:pt x="9417" y="23646"/>
                </a:lnTo>
                <a:lnTo>
                  <a:pt x="9100" y="22420"/>
                </a:lnTo>
                <a:lnTo>
                  <a:pt x="9100" y="21050"/>
                </a:lnTo>
                <a:lnTo>
                  <a:pt x="32604" y="21130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18692" y="5615279"/>
            <a:ext cx="17145" cy="5080"/>
          </a:xfrm>
          <a:custGeom>
            <a:avLst/>
            <a:gdLst/>
            <a:ahLst/>
            <a:cxnLst/>
            <a:rect l="l" t="t" r="r" b="b"/>
            <a:pathLst>
              <a:path w="17145" h="5079">
                <a:moveTo>
                  <a:pt x="0" y="4748"/>
                </a:moveTo>
                <a:lnTo>
                  <a:pt x="791" y="3379"/>
                </a:lnTo>
                <a:lnTo>
                  <a:pt x="1820" y="2239"/>
                </a:lnTo>
                <a:lnTo>
                  <a:pt x="3086" y="1345"/>
                </a:lnTo>
                <a:lnTo>
                  <a:pt x="4352" y="451"/>
                </a:lnTo>
                <a:lnTo>
                  <a:pt x="6252" y="0"/>
                </a:lnTo>
                <a:lnTo>
                  <a:pt x="8784" y="0"/>
                </a:lnTo>
                <a:lnTo>
                  <a:pt x="11159" y="0"/>
                </a:lnTo>
                <a:lnTo>
                  <a:pt x="12939" y="474"/>
                </a:lnTo>
                <a:lnTo>
                  <a:pt x="14126" y="1424"/>
                </a:lnTo>
                <a:lnTo>
                  <a:pt x="15313" y="2374"/>
                </a:lnTo>
                <a:lnTo>
                  <a:pt x="16247" y="3482"/>
                </a:lnTo>
                <a:lnTo>
                  <a:pt x="16936" y="4748"/>
                </a:lnTo>
                <a:lnTo>
                  <a:pt x="0" y="4748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57351" y="5606732"/>
            <a:ext cx="34290" cy="38100"/>
          </a:xfrm>
          <a:custGeom>
            <a:avLst/>
            <a:gdLst/>
            <a:ahLst/>
            <a:cxnLst/>
            <a:rect l="l" t="t" r="r" b="b"/>
            <a:pathLst>
              <a:path w="34290" h="38100">
                <a:moveTo>
                  <a:pt x="34029" y="18360"/>
                </a:moveTo>
                <a:lnTo>
                  <a:pt x="34029" y="15566"/>
                </a:lnTo>
                <a:lnTo>
                  <a:pt x="33649" y="13034"/>
                </a:lnTo>
                <a:lnTo>
                  <a:pt x="20971" y="0"/>
                </a:lnTo>
                <a:lnTo>
                  <a:pt x="18756" y="0"/>
                </a:lnTo>
                <a:lnTo>
                  <a:pt x="16326" y="0"/>
                </a:lnTo>
                <a:lnTo>
                  <a:pt x="9100" y="3244"/>
                </a:lnTo>
                <a:lnTo>
                  <a:pt x="9100" y="1107"/>
                </a:lnTo>
                <a:lnTo>
                  <a:pt x="0" y="1107"/>
                </a:lnTo>
                <a:lnTo>
                  <a:pt x="0" y="37907"/>
                </a:lnTo>
                <a:lnTo>
                  <a:pt x="9100" y="37907"/>
                </a:lnTo>
                <a:lnTo>
                  <a:pt x="9100" y="17094"/>
                </a:lnTo>
                <a:lnTo>
                  <a:pt x="9100" y="15986"/>
                </a:lnTo>
                <a:lnTo>
                  <a:pt x="11435" y="11475"/>
                </a:lnTo>
                <a:lnTo>
                  <a:pt x="12148" y="10739"/>
                </a:lnTo>
                <a:lnTo>
                  <a:pt x="12994" y="10153"/>
                </a:lnTo>
                <a:lnTo>
                  <a:pt x="13968" y="9734"/>
                </a:lnTo>
                <a:lnTo>
                  <a:pt x="14941" y="9314"/>
                </a:lnTo>
                <a:lnTo>
                  <a:pt x="15985" y="9100"/>
                </a:lnTo>
                <a:lnTo>
                  <a:pt x="17094" y="9100"/>
                </a:lnTo>
                <a:lnTo>
                  <a:pt x="18201" y="9100"/>
                </a:lnTo>
                <a:lnTo>
                  <a:pt x="19246" y="9314"/>
                </a:lnTo>
                <a:lnTo>
                  <a:pt x="20219" y="9734"/>
                </a:lnTo>
                <a:lnTo>
                  <a:pt x="21193" y="10153"/>
                </a:lnTo>
                <a:lnTo>
                  <a:pt x="22056" y="10739"/>
                </a:lnTo>
                <a:lnTo>
                  <a:pt x="22791" y="11475"/>
                </a:lnTo>
                <a:lnTo>
                  <a:pt x="23528" y="12211"/>
                </a:lnTo>
                <a:lnTo>
                  <a:pt x="24113" y="13057"/>
                </a:lnTo>
                <a:lnTo>
                  <a:pt x="24533" y="14007"/>
                </a:lnTo>
                <a:lnTo>
                  <a:pt x="24952" y="14957"/>
                </a:lnTo>
                <a:lnTo>
                  <a:pt x="25165" y="15986"/>
                </a:lnTo>
                <a:lnTo>
                  <a:pt x="25165" y="17094"/>
                </a:lnTo>
                <a:lnTo>
                  <a:pt x="25165" y="37907"/>
                </a:lnTo>
                <a:lnTo>
                  <a:pt x="34029" y="37907"/>
                </a:lnTo>
                <a:lnTo>
                  <a:pt x="34029" y="18360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25597" y="5585840"/>
            <a:ext cx="91348" cy="827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44198" y="5585760"/>
            <a:ext cx="448509" cy="641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501107" y="5552801"/>
            <a:ext cx="903605" cy="4489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Written  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Lou</a:t>
            </a:r>
            <a:r>
              <a:rPr sz="6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55" dirty="0">
                <a:solidFill>
                  <a:srgbClr val="FFFFFF"/>
                </a:solidFill>
                <a:latin typeface="Calibri"/>
                <a:cs typeface="Calibri"/>
              </a:rPr>
              <a:t>Duncan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50">
              <a:latin typeface="Times New Roman"/>
              <a:cs typeface="Times New Roman"/>
            </a:endParaRPr>
          </a:p>
          <a:p>
            <a:pPr marL="14604">
              <a:lnSpc>
                <a:spcPct val="100000"/>
              </a:lnSpc>
            </a:pPr>
            <a:r>
              <a:rPr sz="750" spc="10" dirty="0">
                <a:solidFill>
                  <a:srgbClr val="FFFFFF"/>
                </a:solidFill>
                <a:latin typeface="Calibri"/>
                <a:cs typeface="Calibri"/>
                <a:hlinkClick r:id="rId13"/>
              </a:rPr>
              <a:t>www.readinga-z.com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79305" y="2020860"/>
            <a:ext cx="1148715" cy="476250"/>
          </a:xfrm>
          <a:custGeom>
            <a:avLst/>
            <a:gdLst/>
            <a:ahLst/>
            <a:cxnLst/>
            <a:rect l="l" t="t" r="r" b="b"/>
            <a:pathLst>
              <a:path w="1148715" h="476250">
                <a:moveTo>
                  <a:pt x="0" y="0"/>
                </a:moveTo>
                <a:lnTo>
                  <a:pt x="1148147" y="0"/>
                </a:lnTo>
                <a:lnTo>
                  <a:pt x="1148147" y="475782"/>
                </a:lnTo>
                <a:lnTo>
                  <a:pt x="0" y="475782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10177" y="2051172"/>
            <a:ext cx="218440" cy="302260"/>
          </a:xfrm>
          <a:custGeom>
            <a:avLst/>
            <a:gdLst/>
            <a:ahLst/>
            <a:cxnLst/>
            <a:rect l="l" t="t" r="r" b="b"/>
            <a:pathLst>
              <a:path w="218440" h="302260">
                <a:moveTo>
                  <a:pt x="210667" y="0"/>
                </a:moveTo>
                <a:lnTo>
                  <a:pt x="139719" y="0"/>
                </a:lnTo>
                <a:lnTo>
                  <a:pt x="52666" y="95322"/>
                </a:lnTo>
                <a:lnTo>
                  <a:pt x="52666" y="0"/>
                </a:lnTo>
                <a:lnTo>
                  <a:pt x="0" y="0"/>
                </a:lnTo>
                <a:lnTo>
                  <a:pt x="0" y="301638"/>
                </a:lnTo>
                <a:lnTo>
                  <a:pt x="52666" y="301638"/>
                </a:lnTo>
                <a:lnTo>
                  <a:pt x="52666" y="181940"/>
                </a:lnTo>
                <a:lnTo>
                  <a:pt x="147554" y="301638"/>
                </a:lnTo>
                <a:lnTo>
                  <a:pt x="218066" y="301638"/>
                </a:lnTo>
                <a:lnTo>
                  <a:pt x="77041" y="137108"/>
                </a:lnTo>
                <a:lnTo>
                  <a:pt x="210667" y="0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24717" y="2140362"/>
            <a:ext cx="213357" cy="2198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64845" y="2140361"/>
            <a:ext cx="195076" cy="2164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68189" y="2150413"/>
            <a:ext cx="216535" cy="313055"/>
          </a:xfrm>
          <a:custGeom>
            <a:avLst/>
            <a:gdLst/>
            <a:ahLst/>
            <a:cxnLst/>
            <a:rect l="l" t="t" r="r" b="b"/>
            <a:pathLst>
              <a:path w="216534" h="313055">
                <a:moveTo>
                  <a:pt x="216326" y="0"/>
                </a:moveTo>
                <a:lnTo>
                  <a:pt x="161918" y="0"/>
                </a:lnTo>
                <a:lnTo>
                  <a:pt x="109251" y="126226"/>
                </a:lnTo>
                <a:lnTo>
                  <a:pt x="52667" y="0"/>
                </a:lnTo>
                <a:lnTo>
                  <a:pt x="0" y="0"/>
                </a:lnTo>
                <a:lnTo>
                  <a:pt x="81829" y="176281"/>
                </a:lnTo>
                <a:lnTo>
                  <a:pt x="19151" y="312519"/>
                </a:lnTo>
                <a:lnTo>
                  <a:pt x="73124" y="312519"/>
                </a:lnTo>
                <a:lnTo>
                  <a:pt x="216326" y="0"/>
                </a:lnTo>
                <a:close/>
              </a:path>
            </a:pathLst>
          </a:custGeom>
          <a:ln w="7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86778" y="2140362"/>
            <a:ext cx="212923" cy="2203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381808" y="1904847"/>
            <a:ext cx="1142365" cy="5480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400" spc="-3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400" spc="1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-9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400" spc="12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4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0283" y="0"/>
            <a:ext cx="67166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03814" y="723207"/>
            <a:ext cx="21571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77896" y="44067"/>
            <a:ext cx="6591934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293620" marR="5080" indent="-2281555">
              <a:lnSpc>
                <a:spcPts val="5700"/>
              </a:lnSpc>
              <a:spcBef>
                <a:spcPts val="340"/>
              </a:spcBef>
              <a:tabLst>
                <a:tab pos="5037455" algn="l"/>
              </a:tabLst>
            </a:pPr>
            <a:r>
              <a:rPr dirty="0"/>
              <a:t>What </a:t>
            </a:r>
            <a:r>
              <a:rPr spc="-5" dirty="0"/>
              <a:t>di</a:t>
            </a:r>
            <a:r>
              <a:rPr dirty="0"/>
              <a:t>d</a:t>
            </a:r>
            <a:r>
              <a:rPr spc="-5" dirty="0"/>
              <a:t> </a:t>
            </a:r>
            <a:r>
              <a:rPr dirty="0"/>
              <a:t>you</a:t>
            </a:r>
            <a:r>
              <a:rPr spc="-5" dirty="0"/>
              <a:t> li</a:t>
            </a:r>
            <a:r>
              <a:rPr dirty="0"/>
              <a:t>ke	abo</a:t>
            </a:r>
            <a:r>
              <a:rPr spc="-5" dirty="0"/>
              <a:t>ut  Kenya?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116890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7"/>
                </a:lnTo>
                <a:lnTo>
                  <a:pt x="0" y="256946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7800" y="2116890"/>
            <a:ext cx="3886198" cy="4571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814" y="361604"/>
            <a:ext cx="216962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0352" y="409827"/>
            <a:ext cx="20472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</a:t>
            </a:r>
            <a:r>
              <a:rPr spc="-5" dirty="0"/>
              <a:t>view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Now </a:t>
            </a:r>
            <a:r>
              <a:rPr spc="-5" dirty="0"/>
              <a:t>that </a:t>
            </a:r>
            <a:r>
              <a:rPr dirty="0"/>
              <a:t>you </a:t>
            </a:r>
            <a:r>
              <a:rPr spc="-5" dirty="0"/>
              <a:t>have </a:t>
            </a:r>
            <a:r>
              <a:rPr spc="-20" dirty="0"/>
              <a:t>read </a:t>
            </a:r>
            <a:r>
              <a:rPr spc="-5" dirty="0"/>
              <a:t>the</a:t>
            </a:r>
            <a:r>
              <a:rPr spc="-30" dirty="0"/>
              <a:t> </a:t>
            </a:r>
            <a:r>
              <a:rPr spc="-5" dirty="0"/>
              <a:t>book…</a:t>
            </a:r>
          </a:p>
          <a:p>
            <a:pPr marL="635"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dirty="0"/>
              <a:t>What </a:t>
            </a:r>
            <a:r>
              <a:rPr spc="-5" dirty="0"/>
              <a:t>animals live in</a:t>
            </a:r>
            <a:r>
              <a:rPr spc="-20" dirty="0"/>
              <a:t> </a:t>
            </a:r>
            <a:r>
              <a:rPr spc="-5" dirty="0"/>
              <a:t>Kenya?</a:t>
            </a:r>
          </a:p>
          <a:p>
            <a:pPr marL="635">
              <a:lnSpc>
                <a:spcPct val="100000"/>
              </a:lnSpc>
              <a:spcBef>
                <a:spcPts val="10"/>
              </a:spcBef>
            </a:pPr>
            <a:endParaRPr sz="33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pc="-25" dirty="0"/>
              <a:t>Are </a:t>
            </a:r>
            <a:r>
              <a:rPr spc="-15" dirty="0"/>
              <a:t>there </a:t>
            </a:r>
            <a:r>
              <a:rPr spc="-5" dirty="0"/>
              <a:t>mountains in</a:t>
            </a:r>
            <a:r>
              <a:rPr spc="15" dirty="0"/>
              <a:t> </a:t>
            </a:r>
            <a:r>
              <a:rPr spc="-5" dirty="0"/>
              <a:t>Kenya?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2828" y="361604"/>
            <a:ext cx="3374967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44324" y="409827"/>
            <a:ext cx="32594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Great</a:t>
            </a:r>
            <a:r>
              <a:rPr sz="4800" spc="-8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work!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0123" y="3011268"/>
            <a:ext cx="5337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Now we will 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review</a:t>
            </a:r>
            <a:r>
              <a:rPr sz="2800" spc="-7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punctuation!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32776" y="2160690"/>
            <a:ext cx="4067864" cy="4307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9" y="361604"/>
            <a:ext cx="7718366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74720" y="1072341"/>
            <a:ext cx="4950228" cy="14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1519" y="361604"/>
            <a:ext cx="7718366" cy="939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This is </a:t>
            </a:r>
            <a:r>
              <a:rPr u="none" dirty="0"/>
              <a:t>an </a:t>
            </a:r>
            <a:r>
              <a:rPr spc="-5" dirty="0"/>
              <a:t>exclamation</a:t>
            </a:r>
            <a:r>
              <a:rPr spc="-55" dirty="0"/>
              <a:t> </a:t>
            </a:r>
            <a:r>
              <a:rPr spc="-5" dirty="0"/>
              <a:t>mark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9391" y="4883336"/>
            <a:ext cx="777303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When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would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use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an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exclamation</a:t>
            </a:r>
            <a:r>
              <a:rPr sz="32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mark?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4873" y="868542"/>
            <a:ext cx="101346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0" dirty="0">
                <a:solidFill>
                  <a:srgbClr val="FFFFFF"/>
                </a:solidFill>
                <a:latin typeface="Book Antiqua"/>
                <a:cs typeface="Book Antiqua"/>
              </a:rPr>
              <a:t>!</a:t>
            </a:r>
            <a:endParaRPr sz="280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9912" y="361604"/>
            <a:ext cx="6421582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78134" y="1072341"/>
            <a:ext cx="3998422" cy="14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9912" y="361604"/>
            <a:ext cx="6421582" cy="939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31686" y="409827"/>
            <a:ext cx="62858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This is </a:t>
            </a:r>
            <a:r>
              <a:rPr dirty="0"/>
              <a:t>a </a:t>
            </a:r>
            <a:r>
              <a:rPr u="heavy" spc="-5" dirty="0">
                <a:uFill>
                  <a:solidFill>
                    <a:srgbClr val="1E5440"/>
                  </a:solidFill>
                </a:uFill>
              </a:rPr>
              <a:t>question</a:t>
            </a:r>
            <a:r>
              <a:rPr u="heavy" spc="-60" dirty="0">
                <a:uFill>
                  <a:solidFill>
                    <a:srgbClr val="1E5440"/>
                  </a:solidFill>
                </a:uFill>
              </a:rPr>
              <a:t> </a:t>
            </a:r>
            <a:r>
              <a:rPr u="heavy" spc="-5" dirty="0">
                <a:uFill>
                  <a:solidFill>
                    <a:srgbClr val="1E5440"/>
                  </a:solidFill>
                </a:uFill>
              </a:rPr>
              <a:t>mark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4349" y="5175725"/>
            <a:ext cx="69081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When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would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use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question</a:t>
            </a:r>
            <a:r>
              <a:rPr sz="3200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mark?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4873" y="868542"/>
            <a:ext cx="160401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0" dirty="0">
                <a:solidFill>
                  <a:srgbClr val="FFFFFF"/>
                </a:solidFill>
                <a:latin typeface="Book Antiqua"/>
                <a:cs typeface="Book Antiqua"/>
              </a:rPr>
              <a:t>?</a:t>
            </a:r>
            <a:endParaRPr sz="280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1720" y="361604"/>
            <a:ext cx="4505497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8651" y="409827"/>
            <a:ext cx="43719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3630" algn="l"/>
              </a:tabLst>
            </a:pPr>
            <a:r>
              <a:rPr dirty="0"/>
              <a:t>T</a:t>
            </a:r>
            <a:r>
              <a:rPr spc="-5" dirty="0"/>
              <a:t>hi</a:t>
            </a:r>
            <a:r>
              <a:rPr dirty="0"/>
              <a:t>s</a:t>
            </a:r>
            <a:r>
              <a:rPr spc="-5" dirty="0"/>
              <a:t> i</a:t>
            </a:r>
            <a:r>
              <a:rPr dirty="0"/>
              <a:t>s</a:t>
            </a:r>
            <a:r>
              <a:rPr spc="-5" dirty="0"/>
              <a:t> </a:t>
            </a:r>
            <a:r>
              <a:rPr dirty="0"/>
              <a:t>a	</a:t>
            </a:r>
            <a:r>
              <a:rPr spc="-5" dirty="0"/>
              <a:t>c</a:t>
            </a:r>
            <a:r>
              <a:rPr dirty="0"/>
              <a:t>o</a:t>
            </a:r>
            <a:r>
              <a:rPr spc="-5" dirty="0"/>
              <a:t>mm</a:t>
            </a:r>
            <a:r>
              <a:rPr dirty="0"/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84263" y="5175725"/>
            <a:ext cx="5631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When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would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use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32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comma?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4873" y="7186"/>
            <a:ext cx="91440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0" dirty="0">
                <a:solidFill>
                  <a:srgbClr val="FFFFFF"/>
                </a:solidFill>
                <a:latin typeface="Book Antiqua"/>
                <a:cs typeface="Book Antiqua"/>
              </a:rPr>
              <a:t>,</a:t>
            </a:r>
            <a:endParaRPr sz="280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32814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01636" y="723207"/>
            <a:ext cx="37573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605915" marR="5080" indent="-1590675">
              <a:lnSpc>
                <a:spcPts val="5700"/>
              </a:lnSpc>
              <a:spcBef>
                <a:spcPts val="340"/>
              </a:spcBef>
              <a:tabLst>
                <a:tab pos="2748280" algn="l"/>
                <a:tab pos="3733165" algn="l"/>
              </a:tabLst>
            </a:pPr>
            <a:r>
              <a:rPr spc="-5" dirty="0"/>
              <a:t>Let’s</a:t>
            </a:r>
            <a:r>
              <a:rPr spc="0" dirty="0"/>
              <a:t> </a:t>
            </a:r>
            <a:r>
              <a:rPr spc="-5" dirty="0"/>
              <a:t>practice	using</a:t>
            </a:r>
            <a:r>
              <a:rPr spc="-85" dirty="0"/>
              <a:t> </a:t>
            </a:r>
            <a:r>
              <a:rPr spc="-5" dirty="0"/>
              <a:t>some  in </a:t>
            </a:r>
            <a:r>
              <a:rPr dirty="0"/>
              <a:t>a	</a:t>
            </a:r>
            <a:r>
              <a:rPr spc="-5" dirty="0"/>
              <a:t>sentence.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1774" y="2494974"/>
            <a:ext cx="803973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FFFFFF"/>
                </a:solidFill>
                <a:latin typeface="Book Antiqua"/>
                <a:cs typeface="Book Antiqua"/>
              </a:rPr>
              <a:t>Write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sentence using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an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exclamation</a:t>
            </a:r>
            <a:r>
              <a:rPr sz="32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mark!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5173" y="3556575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45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1305" y="723207"/>
            <a:ext cx="283048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6572" y="44067"/>
            <a:ext cx="681482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65655" marR="5080" indent="-2053589">
              <a:lnSpc>
                <a:spcPts val="5700"/>
              </a:lnSpc>
              <a:spcBef>
                <a:spcPts val="340"/>
              </a:spcBef>
              <a:tabLst>
                <a:tab pos="4560570" algn="l"/>
              </a:tabLst>
            </a:pPr>
            <a:r>
              <a:rPr dirty="0"/>
              <a:t>What will we </a:t>
            </a:r>
            <a:r>
              <a:rPr spc="-5" dirty="0"/>
              <a:t>b</a:t>
            </a:r>
            <a:r>
              <a:rPr dirty="0"/>
              <a:t>e	</a:t>
            </a:r>
            <a:r>
              <a:rPr spc="-5" dirty="0"/>
              <a:t>learning  this</a:t>
            </a:r>
            <a:r>
              <a:rPr spc="-15" dirty="0"/>
              <a:t> </a:t>
            </a:r>
            <a:r>
              <a:rPr spc="-5" dirty="0"/>
              <a:t>class?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09325" y="2141598"/>
            <a:ext cx="557085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new</a:t>
            </a:r>
            <a:r>
              <a:rPr sz="3600" spc="-2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country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</a:t>
            </a:r>
            <a:r>
              <a:rPr sz="3600" spc="-22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punctuation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72956" y="3585906"/>
            <a:ext cx="4992611" cy="280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32814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01636" y="723207"/>
            <a:ext cx="37573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605915" marR="5080" indent="-1590675">
              <a:lnSpc>
                <a:spcPts val="5700"/>
              </a:lnSpc>
              <a:spcBef>
                <a:spcPts val="340"/>
              </a:spcBef>
              <a:tabLst>
                <a:tab pos="2748280" algn="l"/>
                <a:tab pos="3733165" algn="l"/>
              </a:tabLst>
            </a:pPr>
            <a:r>
              <a:rPr spc="-5" dirty="0"/>
              <a:t>Let’s</a:t>
            </a:r>
            <a:r>
              <a:rPr spc="0" dirty="0"/>
              <a:t> </a:t>
            </a:r>
            <a:r>
              <a:rPr spc="-5" dirty="0"/>
              <a:t>practice	using</a:t>
            </a:r>
            <a:r>
              <a:rPr spc="-85" dirty="0"/>
              <a:t> </a:t>
            </a:r>
            <a:r>
              <a:rPr spc="-5" dirty="0"/>
              <a:t>some  in </a:t>
            </a:r>
            <a:r>
              <a:rPr dirty="0"/>
              <a:t>a	</a:t>
            </a:r>
            <a:r>
              <a:rPr spc="-5" dirty="0"/>
              <a:t>sentence.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18594" y="2494974"/>
            <a:ext cx="71742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FFFFFF"/>
                </a:solidFill>
                <a:latin typeface="Book Antiqua"/>
                <a:cs typeface="Book Antiqua"/>
              </a:rPr>
              <a:t>Write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sentence using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question</a:t>
            </a:r>
            <a:r>
              <a:rPr sz="32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mark!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5173" y="3556575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32814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01636" y="723207"/>
            <a:ext cx="37573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605915" marR="5080" indent="-1590675">
              <a:lnSpc>
                <a:spcPts val="5700"/>
              </a:lnSpc>
              <a:spcBef>
                <a:spcPts val="340"/>
              </a:spcBef>
              <a:tabLst>
                <a:tab pos="2748280" algn="l"/>
                <a:tab pos="3733165" algn="l"/>
              </a:tabLst>
            </a:pPr>
            <a:r>
              <a:rPr spc="-5" dirty="0"/>
              <a:t>Let’s</a:t>
            </a:r>
            <a:r>
              <a:rPr spc="0" dirty="0"/>
              <a:t> </a:t>
            </a:r>
            <a:r>
              <a:rPr spc="-5" dirty="0"/>
              <a:t>practice	using</a:t>
            </a:r>
            <a:r>
              <a:rPr spc="-85" dirty="0"/>
              <a:t> </a:t>
            </a:r>
            <a:r>
              <a:rPr spc="-5" dirty="0"/>
              <a:t>some  in </a:t>
            </a:r>
            <a:r>
              <a:rPr dirty="0"/>
              <a:t>a	</a:t>
            </a:r>
            <a:r>
              <a:rPr spc="-5" dirty="0"/>
              <a:t>sentence.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50103" y="2494974"/>
            <a:ext cx="58985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FFFFFF"/>
                </a:solidFill>
                <a:latin typeface="Book Antiqua"/>
                <a:cs typeface="Book Antiqua"/>
              </a:rPr>
              <a:t>Write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sentence using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comma!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5173" y="3556575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5345" y="0"/>
            <a:ext cx="6754091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0814" y="723207"/>
            <a:ext cx="44431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63015" marR="5080" indent="-1155065">
              <a:lnSpc>
                <a:spcPts val="5700"/>
              </a:lnSpc>
              <a:spcBef>
                <a:spcPts val="340"/>
              </a:spcBef>
            </a:pPr>
            <a:r>
              <a:rPr spc="-140" dirty="0"/>
              <a:t>Very </a:t>
            </a:r>
            <a:r>
              <a:rPr dirty="0"/>
              <a:t>good </a:t>
            </a:r>
            <a:r>
              <a:rPr spc="-5" dirty="0"/>
              <a:t>job! </a:t>
            </a:r>
            <a:r>
              <a:rPr dirty="0"/>
              <a:t>What </a:t>
            </a:r>
            <a:r>
              <a:rPr spc="-5" dirty="0"/>
              <a:t>did  </a:t>
            </a:r>
            <a:r>
              <a:rPr dirty="0"/>
              <a:t>we </a:t>
            </a:r>
            <a:r>
              <a:rPr spc="-5" dirty="0"/>
              <a:t>learn</a:t>
            </a:r>
            <a:r>
              <a:rPr spc="-20" dirty="0"/>
              <a:t> </a:t>
            </a:r>
            <a:r>
              <a:rPr spc="-5" dirty="0"/>
              <a:t>today?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11732" y="2369555"/>
            <a:ext cx="492315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</a:t>
            </a:r>
            <a:r>
              <a:rPr sz="3600" spc="-2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Kenya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Practicing</a:t>
            </a:r>
            <a:r>
              <a:rPr sz="3600" spc="-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punctuation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2992" y="3588620"/>
            <a:ext cx="5747070" cy="3219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716" y="2344393"/>
            <a:ext cx="5781040" cy="1200785"/>
          </a:xfrm>
          <a:custGeom>
            <a:avLst/>
            <a:gdLst/>
            <a:ahLst/>
            <a:cxnLst/>
            <a:rect l="l" t="t" r="r" b="b"/>
            <a:pathLst>
              <a:path w="5781040" h="1200785">
                <a:moveTo>
                  <a:pt x="0" y="0"/>
                </a:moveTo>
                <a:lnTo>
                  <a:pt x="5780919" y="0"/>
                </a:lnTo>
                <a:lnTo>
                  <a:pt x="5780919" y="1200327"/>
                </a:lnTo>
                <a:lnTo>
                  <a:pt x="0" y="12003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77547" y="2377413"/>
            <a:ext cx="443357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Book Antiqua"/>
                <a:cs typeface="Book Antiqua"/>
              </a:rPr>
              <a:t>Let’s look </a:t>
            </a:r>
            <a:r>
              <a:rPr sz="2400" dirty="0">
                <a:latin typeface="Book Antiqua"/>
                <a:cs typeface="Book Antiqua"/>
              </a:rPr>
              <a:t>at </a:t>
            </a:r>
            <a:r>
              <a:rPr sz="2400" spc="-5" dirty="0">
                <a:latin typeface="Book Antiqua"/>
                <a:cs typeface="Book Antiqua"/>
              </a:rPr>
              <a:t>the homework</a:t>
            </a:r>
            <a:r>
              <a:rPr sz="2400" spc="-40" dirty="0">
                <a:latin typeface="Book Antiqua"/>
                <a:cs typeface="Book Antiqua"/>
              </a:rPr>
              <a:t> </a:t>
            </a:r>
            <a:r>
              <a:rPr sz="2400" spc="-60" dirty="0">
                <a:latin typeface="Book Antiqua"/>
                <a:cs typeface="Book Antiqua"/>
              </a:rPr>
              <a:t>now.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Book Antiqua"/>
                <a:cs typeface="Book Antiqua"/>
              </a:rPr>
              <a:t>Do </a:t>
            </a:r>
            <a:r>
              <a:rPr sz="2400" dirty="0">
                <a:latin typeface="Book Antiqua"/>
                <a:cs typeface="Book Antiqua"/>
              </a:rPr>
              <a:t>you </a:t>
            </a:r>
            <a:r>
              <a:rPr sz="2400" spc="-5" dirty="0">
                <a:latin typeface="Book Antiqua"/>
                <a:cs typeface="Book Antiqua"/>
              </a:rPr>
              <a:t>have </a:t>
            </a:r>
            <a:r>
              <a:rPr sz="2400" dirty="0">
                <a:latin typeface="Book Antiqua"/>
                <a:cs typeface="Book Antiqua"/>
              </a:rPr>
              <a:t>any</a:t>
            </a:r>
            <a:r>
              <a:rPr sz="2400" spc="-35" dirty="0">
                <a:latin typeface="Book Antiqua"/>
                <a:cs typeface="Book Antiqua"/>
              </a:rPr>
              <a:t> </a:t>
            </a:r>
            <a:r>
              <a:rPr sz="2400" spc="-5" dirty="0">
                <a:latin typeface="Book Antiqua"/>
                <a:cs typeface="Book Antiqua"/>
              </a:rPr>
              <a:t>questions?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58173" y="112716"/>
            <a:ext cx="3546777" cy="6262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3095" y="2130840"/>
            <a:ext cx="408305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</a:rPr>
              <a:t>Thank </a:t>
            </a:r>
            <a:r>
              <a:rPr sz="4000" dirty="0">
                <a:solidFill>
                  <a:srgbClr val="FFFFFF"/>
                </a:solidFill>
              </a:rPr>
              <a:t>you </a:t>
            </a:r>
            <a:r>
              <a:rPr sz="4000" spc="-5" dirty="0">
                <a:solidFill>
                  <a:srgbClr val="FFFFFF"/>
                </a:solidFill>
              </a:rPr>
              <a:t>for </a:t>
            </a:r>
            <a:r>
              <a:rPr sz="4000" dirty="0">
                <a:solidFill>
                  <a:srgbClr val="FFFFFF"/>
                </a:solidFill>
              </a:rPr>
              <a:t>a  </a:t>
            </a:r>
            <a:r>
              <a:rPr sz="4000" spc="-20" dirty="0">
                <a:solidFill>
                  <a:srgbClr val="FFFFFF"/>
                </a:solidFill>
              </a:rPr>
              <a:t>great </a:t>
            </a:r>
            <a:r>
              <a:rPr sz="4000" spc="-5" dirty="0">
                <a:solidFill>
                  <a:srgbClr val="FFFFFF"/>
                </a:solidFill>
              </a:rPr>
              <a:t>class </a:t>
            </a:r>
            <a:r>
              <a:rPr sz="4000" spc="-75" dirty="0">
                <a:solidFill>
                  <a:srgbClr val="FFFFFF"/>
                </a:solidFill>
              </a:rPr>
              <a:t>today.  </a:t>
            </a:r>
            <a:r>
              <a:rPr sz="4000" spc="-80" dirty="0">
                <a:solidFill>
                  <a:srgbClr val="FFFFFF"/>
                </a:solidFill>
              </a:rPr>
              <a:t>We’ll </a:t>
            </a:r>
            <a:r>
              <a:rPr sz="4000" spc="-5" dirty="0">
                <a:solidFill>
                  <a:srgbClr val="FFFFFF"/>
                </a:solidFill>
              </a:rPr>
              <a:t>see </a:t>
            </a:r>
            <a:r>
              <a:rPr sz="4000" dirty="0">
                <a:solidFill>
                  <a:srgbClr val="FFFFFF"/>
                </a:solidFill>
              </a:rPr>
              <a:t>you </a:t>
            </a:r>
            <a:r>
              <a:rPr sz="4000" spc="-5" dirty="0">
                <a:solidFill>
                  <a:srgbClr val="FFFFFF"/>
                </a:solidFill>
              </a:rPr>
              <a:t>next  time!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278444" cy="6609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1436" y="0"/>
            <a:ext cx="6970222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7483" y="723207"/>
            <a:ext cx="5789814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1214" y="44067"/>
            <a:ext cx="682561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93725" marR="5080" indent="-581660">
              <a:lnSpc>
                <a:spcPts val="5700"/>
              </a:lnSpc>
              <a:spcBef>
                <a:spcPts val="340"/>
              </a:spcBef>
              <a:tabLst>
                <a:tab pos="1810385" algn="l"/>
                <a:tab pos="4758690" algn="l"/>
              </a:tabLst>
            </a:pPr>
            <a:r>
              <a:rPr sz="4800" spc="-445" dirty="0">
                <a:solidFill>
                  <a:srgbClr val="194431"/>
                </a:solidFill>
                <a:latin typeface="Book Antiqua"/>
                <a:cs typeface="Book Antiqua"/>
              </a:rPr>
              <a:t>T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ay we will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b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e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lo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ok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ing  into	another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70" dirty="0">
                <a:solidFill>
                  <a:srgbClr val="194431"/>
                </a:solidFill>
                <a:latin typeface="Book Antiqua"/>
                <a:cs typeface="Book Antiqua"/>
              </a:rPr>
              <a:t>country.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7443" y="2385752"/>
            <a:ext cx="6421582" cy="673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0005" y="2425049"/>
            <a:ext cx="63017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Can you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guess which country it</a:t>
            </a:r>
            <a:r>
              <a:rPr sz="32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is?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1879" y="3181546"/>
            <a:ext cx="6831995" cy="3415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207" y="814646"/>
            <a:ext cx="3042457" cy="719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2668" y="1363286"/>
            <a:ext cx="1263534" cy="719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1749" y="857251"/>
            <a:ext cx="293116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903605" marR="5080" indent="-891540">
              <a:lnSpc>
                <a:spcPts val="4300"/>
              </a:lnSpc>
              <a:spcBef>
                <a:spcPts val="260"/>
              </a:spcBef>
            </a:pPr>
            <a:r>
              <a:rPr sz="3600" spc="-20" dirty="0">
                <a:solidFill>
                  <a:srgbClr val="194431"/>
                </a:solidFill>
                <a:latin typeface="Book Antiqua"/>
                <a:cs typeface="Book Antiqua"/>
              </a:rPr>
              <a:t>Here </a:t>
            </a:r>
            <a:r>
              <a:rPr sz="3600" spc="-25" dirty="0">
                <a:solidFill>
                  <a:srgbClr val="194431"/>
                </a:solidFill>
                <a:latin typeface="Book Antiqua"/>
                <a:cs typeface="Book Antiqua"/>
              </a:rPr>
              <a:t>are</a:t>
            </a:r>
            <a:r>
              <a:rPr sz="3600" spc="-5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some  hints: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86246" y="2078181"/>
            <a:ext cx="124690" cy="581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647" y="2497974"/>
            <a:ext cx="2855421" cy="6608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5632" y="3005050"/>
            <a:ext cx="1637606" cy="5860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0861" y="3424843"/>
            <a:ext cx="3162992" cy="5818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9786" y="2612708"/>
            <a:ext cx="3054985" cy="1303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" algn="ctr">
              <a:lnSpc>
                <a:spcPct val="99700"/>
              </a:lnSpc>
              <a:spcBef>
                <a:spcPts val="110"/>
              </a:spcBef>
            </a:pP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This country is in  the </a:t>
            </a:r>
            <a:r>
              <a:rPr sz="2800" dirty="0">
                <a:solidFill>
                  <a:srgbClr val="194431"/>
                </a:solidFill>
                <a:latin typeface="Book Antiqua"/>
                <a:cs typeface="Book Antiqua"/>
              </a:rPr>
              <a:t>warm 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continent </a:t>
            </a:r>
            <a:r>
              <a:rPr sz="2800" dirty="0">
                <a:solidFill>
                  <a:srgbClr val="194431"/>
                </a:solidFill>
                <a:latin typeface="Book Antiqua"/>
                <a:cs typeface="Book Antiqua"/>
              </a:rPr>
              <a:t>of</a:t>
            </a:r>
            <a:r>
              <a:rPr sz="2800" spc="-17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Africa!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09900" y="133003"/>
            <a:ext cx="4571998" cy="33708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07228" y="2909455"/>
            <a:ext cx="4667595" cy="35121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5512" y="4692534"/>
            <a:ext cx="8308569" cy="87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69374" y="5353396"/>
            <a:ext cx="4700846" cy="889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7224" y="4733014"/>
            <a:ext cx="8157845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818005" marR="5080" indent="-1805939">
              <a:lnSpc>
                <a:spcPts val="5200"/>
              </a:lnSpc>
              <a:spcBef>
                <a:spcPts val="340"/>
              </a:spcBef>
              <a:tabLst>
                <a:tab pos="5503545" algn="l"/>
                <a:tab pos="671385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Mo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 p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eo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p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liv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e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he</a:t>
            </a:r>
            <a:r>
              <a:rPr sz="4400" spc="-80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e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p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eak  English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or</a:t>
            </a:r>
            <a:r>
              <a:rPr sz="44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Swahili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1392" y="4322618"/>
            <a:ext cx="5602777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66902" y="4979323"/>
            <a:ext cx="2668385" cy="881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45899" y="4361977"/>
            <a:ext cx="5455920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78280" marR="5080" indent="-1466215">
              <a:lnSpc>
                <a:spcPts val="5200"/>
              </a:lnSpc>
              <a:spcBef>
                <a:spcPts val="340"/>
              </a:spcBef>
              <a:tabLst>
                <a:tab pos="4309745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ha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m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any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ra</a:t>
            </a:r>
            <a:r>
              <a:rPr sz="4400" spc="-80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,	wild 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animals…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4563" y="4962698"/>
            <a:ext cx="6833061" cy="87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7481" y="5003338"/>
            <a:ext cx="66929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61310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it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also	has</a:t>
            </a:r>
            <a:r>
              <a:rPr sz="4400" spc="-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savannas…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8432" y="4601093"/>
            <a:ext cx="7252854" cy="893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52702" y="5261955"/>
            <a:ext cx="1296785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9296" y="4642999"/>
            <a:ext cx="7109459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88310" marR="5080" indent="-2976245">
              <a:lnSpc>
                <a:spcPts val="5200"/>
              </a:lnSpc>
              <a:spcBef>
                <a:spcPts val="340"/>
              </a:spcBef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Can you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guess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</a:t>
            </a:r>
            <a:r>
              <a:rPr sz="4400" spc="-8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country  it is?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4028" y="0"/>
            <a:ext cx="704503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3697" y="723207"/>
            <a:ext cx="610569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1804" y="44067"/>
            <a:ext cx="692404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82600" marR="5080" indent="-470534">
              <a:lnSpc>
                <a:spcPts val="5700"/>
              </a:lnSpc>
              <a:spcBef>
                <a:spcPts val="340"/>
              </a:spcBef>
              <a:tabLst>
                <a:tab pos="2490470" algn="l"/>
                <a:tab pos="4264660" algn="l"/>
              </a:tabLst>
            </a:pPr>
            <a:r>
              <a:rPr dirty="0"/>
              <a:t>What </a:t>
            </a:r>
            <a:r>
              <a:rPr spc="-5" dirty="0"/>
              <a:t>do	</a:t>
            </a:r>
            <a:r>
              <a:rPr dirty="0"/>
              <a:t>you </a:t>
            </a:r>
            <a:r>
              <a:rPr spc="-5" dirty="0"/>
              <a:t>know</a:t>
            </a:r>
            <a:r>
              <a:rPr spc="-80" dirty="0"/>
              <a:t> </a:t>
            </a:r>
            <a:r>
              <a:rPr spc="-5" dirty="0"/>
              <a:t>about  Kenya?</a:t>
            </a:r>
            <a:r>
              <a:rPr spc="0" dirty="0"/>
              <a:t> </a:t>
            </a:r>
            <a:r>
              <a:rPr spc="-75" dirty="0"/>
              <a:t>Write	</a:t>
            </a:r>
            <a:r>
              <a:rPr spc="-5" dirty="0"/>
              <a:t>it</a:t>
            </a:r>
            <a:r>
              <a:rPr spc="-25" dirty="0"/>
              <a:t> </a:t>
            </a:r>
            <a:r>
              <a:rPr spc="-5" dirty="0"/>
              <a:t>below</a:t>
            </a:r>
          </a:p>
        </p:txBody>
      </p:sp>
      <p:sp>
        <p:nvSpPr>
          <p:cNvPr id="5" name="object 5"/>
          <p:cNvSpPr/>
          <p:nvPr/>
        </p:nvSpPr>
        <p:spPr>
          <a:xfrm>
            <a:off x="919691" y="2204487"/>
            <a:ext cx="7458075" cy="4190365"/>
          </a:xfrm>
          <a:custGeom>
            <a:avLst/>
            <a:gdLst/>
            <a:ahLst/>
            <a:cxnLst/>
            <a:rect l="l" t="t" r="r" b="b"/>
            <a:pathLst>
              <a:path w="7458075" h="4190365">
                <a:moveTo>
                  <a:pt x="0" y="0"/>
                </a:moveTo>
                <a:lnTo>
                  <a:pt x="7457542" y="0"/>
                </a:lnTo>
                <a:lnTo>
                  <a:pt x="7457542" y="4189985"/>
                </a:lnTo>
                <a:lnTo>
                  <a:pt x="0" y="4189985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759" y="2400665"/>
            <a:ext cx="3428998" cy="3428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E455E385-1EC7-4EEF-9AF9-DB77C20D8A1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11"/>
  <p:tag name="ISPRING_PRESENTATION_TITLE" val="ESLAO-8-11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275</Words>
  <Application>Microsoft Office PowerPoint</Application>
  <PresentationFormat>On-screen Show (4:3)</PresentationFormat>
  <Paragraphs>83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 Antiqua</vt:lpstr>
      <vt:lpstr>Calibri</vt:lpstr>
      <vt:lpstr>Times New Roman</vt:lpstr>
      <vt:lpstr>Office Theme</vt:lpstr>
      <vt:lpstr>PowerPoint Presentation</vt:lpstr>
      <vt:lpstr>What will we be learning  this class?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know about  Kenya? Write it below</vt:lpstr>
      <vt:lpstr>Let’s make some  predictions…</vt:lpstr>
      <vt:lpstr>Do  you think there could be  mountains in Kenya?</vt:lpstr>
      <vt:lpstr>Let’s find out!</vt:lpstr>
      <vt:lpstr>What did you like about  Kenya?</vt:lpstr>
      <vt:lpstr>Review</vt:lpstr>
      <vt:lpstr>PowerPoint Presentation</vt:lpstr>
      <vt:lpstr>This is an exclamation mark</vt:lpstr>
      <vt:lpstr>This is a question mark</vt:lpstr>
      <vt:lpstr>This is a comma</vt:lpstr>
      <vt:lpstr>Let’s practice using some  in a sentence.</vt:lpstr>
      <vt:lpstr>Let’s practice using some  in a sentence.</vt:lpstr>
      <vt:lpstr>Let’s practice using some  in a sentence.</vt:lpstr>
      <vt:lpstr>Very good job! What did  we learn today?</vt:lpstr>
      <vt:lpstr>PowerPoint Presentation</vt:lpstr>
      <vt:lpstr>Thank you for a  great class today.  We’ll see you next 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ESLAO-8-11-Slides-Student</dc:title>
  <cp:lastModifiedBy>Lakshmi Priya</cp:lastModifiedBy>
  <cp:revision>2</cp:revision>
  <dcterms:created xsi:type="dcterms:W3CDTF">2018-06-27T13:33:52Z</dcterms:created>
  <dcterms:modified xsi:type="dcterms:W3CDTF">2018-06-27T13:35:10Z</dcterms:modified>
</cp:coreProperties>
</file>