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9144000" cy="6858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4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2C959-5459-4BD8-AE90-A931F9AC4A5B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0FE2-531F-433D-A112-5904776550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181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0FE2-531F-433D-A112-59047765505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5000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0FE2-531F-433D-A112-590477655052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9848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0FE2-531F-433D-A112-590477655052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4331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0FE2-531F-433D-A112-590477655052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0704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0FE2-531F-433D-A112-590477655052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3171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0FE2-531F-433D-A112-590477655052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2882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0FE2-531F-433D-A112-590477655052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7926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0FE2-531F-433D-A112-590477655052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3017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0FE2-531F-433D-A112-590477655052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3770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0FE2-531F-433D-A112-590477655052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1167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0FE2-531F-433D-A112-59047765505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0944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0FE2-531F-433D-A112-59047765505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7499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0FE2-531F-433D-A112-59047765505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6692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0FE2-531F-433D-A112-59047765505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8499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0FE2-531F-433D-A112-59047765505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4081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0FE2-531F-433D-A112-59047765505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2550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0FE2-531F-433D-A112-59047765505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2790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0FE2-531F-433D-A112-590477655052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550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3430" y="44067"/>
            <a:ext cx="6817138" cy="148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19443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19443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19443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01436" y="0"/>
            <a:ext cx="6957752" cy="935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47650" y="723207"/>
            <a:ext cx="7265323" cy="9351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19443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3382" y="44067"/>
            <a:ext cx="6957235" cy="148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19443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7710" y="2369555"/>
            <a:ext cx="7988578" cy="2212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7858" y="4409901"/>
            <a:ext cx="5099857" cy="9393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327" y="5257800"/>
            <a:ext cx="1658388" cy="4031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2515" y="4182575"/>
            <a:ext cx="4984115" cy="1408430"/>
          </a:xfrm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5"/>
              </a:spcBef>
            </a:pPr>
            <a:r>
              <a:rPr sz="4800" spc="-20" dirty="0">
                <a:solidFill>
                  <a:srgbClr val="194431"/>
                </a:solidFill>
                <a:latin typeface="Book Antiqua"/>
                <a:cs typeface="Book Antiqua"/>
              </a:rPr>
              <a:t>Around </a:t>
            </a:r>
            <a:r>
              <a:rPr sz="4800" spc="-5" dirty="0">
                <a:solidFill>
                  <a:srgbClr val="194431"/>
                </a:solidFill>
                <a:latin typeface="Book Antiqua"/>
                <a:cs typeface="Book Antiqua"/>
              </a:rPr>
              <a:t>the</a:t>
            </a:r>
            <a:r>
              <a:rPr sz="4800" spc="-50" dirty="0">
                <a:solidFill>
                  <a:srgbClr val="194431"/>
                </a:solidFill>
                <a:latin typeface="Book Antiqua"/>
                <a:cs typeface="Book Antiqua"/>
              </a:rPr>
              <a:t> </a:t>
            </a:r>
            <a:r>
              <a:rPr sz="4800" spc="-95" dirty="0">
                <a:solidFill>
                  <a:srgbClr val="194431"/>
                </a:solidFill>
                <a:latin typeface="Book Antiqua"/>
                <a:cs typeface="Book Antiqua"/>
              </a:rPr>
              <a:t>World</a:t>
            </a:r>
            <a:endParaRPr sz="4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800" spc="-5" dirty="0">
                <a:solidFill>
                  <a:srgbClr val="194431"/>
                </a:solidFill>
                <a:latin typeface="Book Antiqua"/>
                <a:cs typeface="Book Antiqua"/>
              </a:rPr>
              <a:t>Unit </a:t>
            </a:r>
            <a:r>
              <a:rPr sz="1800" dirty="0">
                <a:solidFill>
                  <a:srgbClr val="194431"/>
                </a:solidFill>
                <a:latin typeface="Book Antiqua"/>
                <a:cs typeface="Book Antiqua"/>
              </a:rPr>
              <a:t>8 </a:t>
            </a:r>
            <a:r>
              <a:rPr sz="1800" spc="-5" dirty="0">
                <a:solidFill>
                  <a:srgbClr val="194431"/>
                </a:solidFill>
                <a:latin typeface="Book Antiqua"/>
                <a:cs typeface="Book Antiqua"/>
              </a:rPr>
              <a:t>Lesson </a:t>
            </a:r>
            <a:r>
              <a:rPr sz="1800" dirty="0">
                <a:solidFill>
                  <a:srgbClr val="194431"/>
                </a:solidFill>
                <a:latin typeface="Book Antiqua"/>
                <a:cs typeface="Book Antiqua"/>
              </a:rPr>
              <a:t>2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522" y="44067"/>
            <a:ext cx="7145020" cy="14808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159385">
              <a:lnSpc>
                <a:spcPts val="5700"/>
              </a:lnSpc>
              <a:spcBef>
                <a:spcPts val="340"/>
              </a:spcBef>
              <a:tabLst>
                <a:tab pos="1129030" algn="l"/>
                <a:tab pos="5386705" algn="l"/>
              </a:tabLst>
            </a:pPr>
            <a:r>
              <a:rPr spc="-5" dirty="0"/>
              <a:t>Do	</a:t>
            </a:r>
            <a:r>
              <a:rPr dirty="0"/>
              <a:t>you </a:t>
            </a:r>
            <a:r>
              <a:rPr spc="-15" dirty="0"/>
              <a:t>remember? </a:t>
            </a:r>
            <a:r>
              <a:rPr dirty="0"/>
              <a:t>What  </a:t>
            </a:r>
            <a:r>
              <a:rPr spc="-5" dirty="0"/>
              <a:t>s</a:t>
            </a:r>
            <a:r>
              <a:rPr dirty="0"/>
              <a:t>o</a:t>
            </a:r>
            <a:r>
              <a:rPr spc="-5" dirty="0"/>
              <a:t>un</a:t>
            </a:r>
            <a:r>
              <a:rPr dirty="0"/>
              <a:t>d</a:t>
            </a:r>
            <a:r>
              <a:rPr spc="-5" dirty="0"/>
              <a:t> d</a:t>
            </a:r>
            <a:r>
              <a:rPr dirty="0"/>
              <a:t>o</a:t>
            </a:r>
            <a:r>
              <a:rPr spc="-5" dirty="0"/>
              <a:t>e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“aug</a:t>
            </a:r>
            <a:r>
              <a:rPr spc="-5" dirty="0"/>
              <a:t>h</a:t>
            </a:r>
            <a:r>
              <a:rPr dirty="0"/>
              <a:t>”	</a:t>
            </a:r>
            <a:r>
              <a:rPr spc="-5" dirty="0"/>
              <a:t>m</a:t>
            </a:r>
            <a:r>
              <a:rPr dirty="0"/>
              <a:t>ak</a:t>
            </a:r>
            <a:r>
              <a:rPr spc="-5" dirty="0"/>
              <a:t>e?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923020"/>
            <a:ext cx="4787148" cy="3526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7263" y="2114810"/>
            <a:ext cx="4127498" cy="4127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3905" y="0"/>
            <a:ext cx="6932814" cy="935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4767" y="723207"/>
            <a:ext cx="5611091" cy="9351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678815" marR="5080" indent="-663575">
              <a:lnSpc>
                <a:spcPts val="5700"/>
              </a:lnSpc>
              <a:spcBef>
                <a:spcPts val="340"/>
              </a:spcBef>
              <a:tabLst>
                <a:tab pos="3675379" algn="l"/>
                <a:tab pos="3733165" algn="l"/>
              </a:tabLst>
            </a:pPr>
            <a:r>
              <a:rPr spc="-5" dirty="0"/>
              <a:t>Let’s</a:t>
            </a:r>
            <a:r>
              <a:rPr spc="5" dirty="0"/>
              <a:t> </a:t>
            </a:r>
            <a:r>
              <a:rPr spc="-5" dirty="0"/>
              <a:t>practice		using</a:t>
            </a:r>
            <a:r>
              <a:rPr spc="-85" dirty="0"/>
              <a:t> </a:t>
            </a:r>
            <a:r>
              <a:rPr spc="-5" dirty="0"/>
              <a:t>some  </a:t>
            </a:r>
            <a:r>
              <a:rPr spc="-20" dirty="0"/>
              <a:t>words</a:t>
            </a:r>
            <a:r>
              <a:rPr spc="-5" dirty="0"/>
              <a:t> in </a:t>
            </a:r>
            <a:r>
              <a:rPr dirty="0"/>
              <a:t>a	</a:t>
            </a:r>
            <a:r>
              <a:rPr spc="-5" dirty="0"/>
              <a:t>sentence.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7867" y="3033583"/>
            <a:ext cx="70643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98645" algn="l"/>
              </a:tabLst>
            </a:pP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I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dirty="0" err="1">
                <a:solidFill>
                  <a:srgbClr val="FFFFFF"/>
                </a:solidFill>
                <a:latin typeface="Book Antiqua"/>
                <a:cs typeface="Book Antiqua"/>
              </a:rPr>
              <a:t>wa</a:t>
            </a:r>
            <a:r>
              <a:rPr lang="en-CA" sz="3600" dirty="0">
                <a:solidFill>
                  <a:srgbClr val="FFFFFF"/>
                </a:solidFill>
                <a:latin typeface="Book Antiqua"/>
                <a:cs typeface="Book Antiqua"/>
              </a:rPr>
              <a:t>s ______________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how 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to </a:t>
            </a:r>
            <a:r>
              <a:rPr sz="3600" spc="-20" dirty="0">
                <a:solidFill>
                  <a:srgbClr val="FFFFFF"/>
                </a:solidFill>
                <a:latin typeface="Book Antiqua"/>
                <a:cs typeface="Book Antiqua"/>
              </a:rPr>
              <a:t>read.</a:t>
            </a:r>
            <a:endParaRPr sz="3600" dirty="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26274" y="4077781"/>
            <a:ext cx="4759302" cy="23254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3905" y="0"/>
            <a:ext cx="6932814" cy="935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4767" y="723207"/>
            <a:ext cx="5611091" cy="9351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678815" marR="5080" indent="-663575">
              <a:lnSpc>
                <a:spcPts val="5700"/>
              </a:lnSpc>
              <a:spcBef>
                <a:spcPts val="340"/>
              </a:spcBef>
              <a:tabLst>
                <a:tab pos="3675379" algn="l"/>
                <a:tab pos="3733165" algn="l"/>
              </a:tabLst>
            </a:pPr>
            <a:r>
              <a:rPr spc="-5" dirty="0"/>
              <a:t>Let’s</a:t>
            </a:r>
            <a:r>
              <a:rPr spc="5" dirty="0"/>
              <a:t> </a:t>
            </a:r>
            <a:r>
              <a:rPr spc="-5" dirty="0"/>
              <a:t>practice		using</a:t>
            </a:r>
            <a:r>
              <a:rPr spc="-85" dirty="0"/>
              <a:t> </a:t>
            </a:r>
            <a:r>
              <a:rPr spc="-5" dirty="0"/>
              <a:t>some  </a:t>
            </a:r>
            <a:r>
              <a:rPr spc="-20" dirty="0"/>
              <a:t>words</a:t>
            </a:r>
            <a:r>
              <a:rPr spc="-5" dirty="0"/>
              <a:t> in </a:t>
            </a:r>
            <a:r>
              <a:rPr dirty="0"/>
              <a:t>a	</a:t>
            </a:r>
            <a:r>
              <a:rPr spc="-5" dirty="0"/>
              <a:t>sentence.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1682" y="3141254"/>
            <a:ext cx="88792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65870" algn="l"/>
              </a:tabLst>
            </a:pPr>
            <a:r>
              <a:rPr sz="3200" dirty="0">
                <a:solidFill>
                  <a:srgbClr val="FFFFFF"/>
                </a:solidFill>
                <a:latin typeface="Book Antiqua"/>
                <a:cs typeface="Book Antiqua"/>
              </a:rPr>
              <a:t>My </a:t>
            </a:r>
            <a:r>
              <a:rPr sz="3200" spc="-15" dirty="0">
                <a:solidFill>
                  <a:srgbClr val="FFFFFF"/>
                </a:solidFill>
                <a:latin typeface="Book Antiqua"/>
                <a:cs typeface="Book Antiqua"/>
              </a:rPr>
              <a:t>brother </a:t>
            </a:r>
            <a:r>
              <a:rPr sz="3200" spc="-5" dirty="0">
                <a:solidFill>
                  <a:srgbClr val="FFFFFF"/>
                </a:solidFill>
                <a:latin typeface="Book Antiqua"/>
                <a:cs typeface="Book Antiqua"/>
              </a:rPr>
              <a:t>is </a:t>
            </a:r>
            <a:r>
              <a:rPr sz="3200" spc="-65" dirty="0">
                <a:solidFill>
                  <a:srgbClr val="FFFFFF"/>
                </a:solidFill>
                <a:latin typeface="Book Antiqua"/>
                <a:cs typeface="Book Antiqua"/>
              </a:rPr>
              <a:t>funny, </a:t>
            </a:r>
            <a:r>
              <a:rPr sz="3200" spc="-5" dirty="0">
                <a:solidFill>
                  <a:srgbClr val="FFFFFF"/>
                </a:solidFill>
                <a:latin typeface="Book Antiqua"/>
                <a:cs typeface="Book Antiqua"/>
              </a:rPr>
              <a:t>he makes</a:t>
            </a:r>
            <a:r>
              <a:rPr sz="3200" spc="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Book Antiqua"/>
                <a:cs typeface="Book Antiqua"/>
              </a:rPr>
              <a:t>m</a:t>
            </a:r>
            <a:r>
              <a:rPr lang="en-CA" sz="3200" spc="-5" dirty="0">
                <a:solidFill>
                  <a:srgbClr val="FFFFFF"/>
                </a:solidFill>
                <a:latin typeface="Book Antiqua"/>
                <a:cs typeface="Book Antiqua"/>
              </a:rPr>
              <a:t>e ____________.</a:t>
            </a:r>
            <a:endParaRPr sz="3200" dirty="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97255" y="3921288"/>
            <a:ext cx="3613750" cy="26621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3905" y="0"/>
            <a:ext cx="6932814" cy="935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4767" y="723207"/>
            <a:ext cx="5611091" cy="9351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678815" marR="5080" indent="-663575">
              <a:lnSpc>
                <a:spcPts val="5700"/>
              </a:lnSpc>
              <a:spcBef>
                <a:spcPts val="340"/>
              </a:spcBef>
              <a:tabLst>
                <a:tab pos="3675379" algn="l"/>
                <a:tab pos="3733165" algn="l"/>
              </a:tabLst>
            </a:pPr>
            <a:r>
              <a:rPr spc="-5" dirty="0"/>
              <a:t>Let’s</a:t>
            </a:r>
            <a:r>
              <a:rPr spc="5" dirty="0"/>
              <a:t> </a:t>
            </a:r>
            <a:r>
              <a:rPr spc="-5" dirty="0"/>
              <a:t>practice		using</a:t>
            </a:r>
            <a:r>
              <a:rPr spc="-85" dirty="0"/>
              <a:t> </a:t>
            </a:r>
            <a:r>
              <a:rPr spc="-5" dirty="0"/>
              <a:t>some  </a:t>
            </a:r>
            <a:r>
              <a:rPr spc="-20" dirty="0"/>
              <a:t>words</a:t>
            </a:r>
            <a:r>
              <a:rPr spc="-5" dirty="0"/>
              <a:t> in </a:t>
            </a:r>
            <a:r>
              <a:rPr dirty="0"/>
              <a:t>a	</a:t>
            </a:r>
            <a:r>
              <a:rPr spc="-5" dirty="0"/>
              <a:t>sentence.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9563" y="3033583"/>
            <a:ext cx="75228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95209" algn="l"/>
              </a:tabLst>
            </a:pP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S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h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e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 i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s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 he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r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 fa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t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he</a:t>
            </a:r>
            <a:r>
              <a:rPr sz="3600" spc="260" dirty="0">
                <a:solidFill>
                  <a:srgbClr val="FFFFFF"/>
                </a:solidFill>
                <a:latin typeface="Book Antiqua"/>
                <a:cs typeface="Book Antiqua"/>
              </a:rPr>
              <a:t>r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’</a:t>
            </a:r>
            <a:r>
              <a:rPr lang="en-CA" sz="3600" spc="-5" dirty="0">
                <a:solidFill>
                  <a:srgbClr val="FFFFFF"/>
                </a:solidFill>
                <a:latin typeface="Book Antiqua"/>
                <a:cs typeface="Book Antiqua"/>
              </a:rPr>
              <a:t>s ________________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.</a:t>
            </a:r>
            <a:endParaRPr sz="3600" dirty="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69102" y="3918502"/>
            <a:ext cx="2939496" cy="29394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6945" y="361604"/>
            <a:ext cx="4023360" cy="939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23897" y="409827"/>
            <a:ext cx="38995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95755" algn="l"/>
              </a:tabLst>
            </a:pPr>
            <a:r>
              <a:rPr sz="4800" spc="-25" dirty="0">
                <a:solidFill>
                  <a:srgbClr val="194431"/>
                </a:solidFill>
                <a:latin typeface="Book Antiqua"/>
                <a:cs typeface="Book Antiqua"/>
              </a:rPr>
              <a:t>More	</a:t>
            </a:r>
            <a:r>
              <a:rPr sz="4800" spc="-5" dirty="0">
                <a:solidFill>
                  <a:srgbClr val="194431"/>
                </a:solidFill>
                <a:latin typeface="Book Antiqua"/>
                <a:cs typeface="Book Antiqua"/>
              </a:rPr>
              <a:t>practice!</a:t>
            </a:r>
            <a:endParaRPr sz="4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371" y="2818176"/>
            <a:ext cx="8606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63765" algn="l"/>
              </a:tabLst>
            </a:pPr>
            <a:r>
              <a:rPr sz="3600" spc="-170" dirty="0">
                <a:solidFill>
                  <a:srgbClr val="FFFFFF"/>
                </a:solidFill>
                <a:latin typeface="Book Antiqua"/>
                <a:cs typeface="Book Antiqua"/>
              </a:rPr>
              <a:t>We 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went</a:t>
            </a:r>
            <a:r>
              <a:rPr sz="3600" spc="1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fishing 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an</a:t>
            </a:r>
            <a:r>
              <a:rPr lang="en-CA" sz="3600" dirty="0">
                <a:solidFill>
                  <a:srgbClr val="FFFFFF"/>
                </a:solidFill>
                <a:latin typeface="Book Antiqua"/>
                <a:cs typeface="Book Antiqua"/>
              </a:rPr>
              <a:t>d _____________ 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 fish!</a:t>
            </a:r>
            <a:endParaRPr sz="3600" dirty="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28564" y="3643142"/>
            <a:ext cx="5079998" cy="3098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894" y="0"/>
            <a:ext cx="7543800" cy="856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7941" y="640079"/>
            <a:ext cx="8645235" cy="9393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9233" y="0"/>
            <a:ext cx="8524875" cy="14808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553720">
              <a:lnSpc>
                <a:spcPts val="5700"/>
              </a:lnSpc>
              <a:spcBef>
                <a:spcPts val="340"/>
              </a:spcBef>
              <a:tabLst>
                <a:tab pos="2477770" algn="l"/>
                <a:tab pos="4939665" algn="l"/>
                <a:tab pos="7068184" algn="l"/>
                <a:tab pos="7652384" algn="l"/>
              </a:tabLst>
            </a:pPr>
            <a:r>
              <a:rPr dirty="0"/>
              <a:t>Now </a:t>
            </a:r>
            <a:r>
              <a:rPr spc="-5" dirty="0"/>
              <a:t>it is your</a:t>
            </a:r>
            <a:r>
              <a:rPr spc="15" dirty="0"/>
              <a:t> </a:t>
            </a:r>
            <a:r>
              <a:rPr spc="-5" dirty="0"/>
              <a:t>turn,</a:t>
            </a:r>
            <a:r>
              <a:rPr dirty="0"/>
              <a:t> write	a  </a:t>
            </a:r>
            <a:r>
              <a:rPr spc="-5" dirty="0"/>
              <a:t>sen</a:t>
            </a:r>
            <a:r>
              <a:rPr dirty="0"/>
              <a:t>t</a:t>
            </a:r>
            <a:r>
              <a:rPr spc="-5" dirty="0"/>
              <a:t>enc</a:t>
            </a:r>
            <a:r>
              <a:rPr dirty="0"/>
              <a:t>e	</a:t>
            </a:r>
            <a:r>
              <a:rPr spc="-5" dirty="0"/>
              <a:t>usin</a:t>
            </a:r>
            <a:r>
              <a:rPr dirty="0"/>
              <a:t>g an	“aug</a:t>
            </a:r>
            <a:r>
              <a:rPr spc="-5" dirty="0"/>
              <a:t>h</a:t>
            </a:r>
            <a:r>
              <a:rPr dirty="0"/>
              <a:t>”	w</a:t>
            </a:r>
            <a:r>
              <a:rPr spc="-5" dirty="0"/>
              <a:t>o</a:t>
            </a:r>
            <a:r>
              <a:rPr spc="-90" dirty="0"/>
              <a:t>r</a:t>
            </a:r>
            <a:r>
              <a:rPr dirty="0"/>
              <a:t>d</a:t>
            </a:r>
          </a:p>
        </p:txBody>
      </p:sp>
      <p:sp>
        <p:nvSpPr>
          <p:cNvPr id="5" name="object 5"/>
          <p:cNvSpPr/>
          <p:nvPr/>
        </p:nvSpPr>
        <p:spPr>
          <a:xfrm>
            <a:off x="765173" y="2271841"/>
            <a:ext cx="7458075" cy="2569845"/>
          </a:xfrm>
          <a:custGeom>
            <a:avLst/>
            <a:gdLst/>
            <a:ahLst/>
            <a:cxnLst/>
            <a:rect l="l" t="t" r="r" b="b"/>
            <a:pathLst>
              <a:path w="7458075" h="2569845">
                <a:moveTo>
                  <a:pt x="0" y="0"/>
                </a:moveTo>
                <a:lnTo>
                  <a:pt x="7457542" y="0"/>
                </a:lnTo>
                <a:lnTo>
                  <a:pt x="7457542" y="2569468"/>
                </a:lnTo>
                <a:lnTo>
                  <a:pt x="0" y="2569468"/>
                </a:lnTo>
                <a:lnTo>
                  <a:pt x="0" y="0"/>
                </a:lnTo>
                <a:close/>
              </a:path>
            </a:pathLst>
          </a:custGeom>
          <a:ln w="57149">
            <a:solidFill>
              <a:srgbClr val="F6C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762730"/>
            <a:ext cx="3809998" cy="28574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9090" y="0"/>
            <a:ext cx="7082443" cy="935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4643" y="723207"/>
            <a:ext cx="5523806" cy="9351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795655" marR="5080" indent="-779780">
              <a:lnSpc>
                <a:spcPts val="5700"/>
              </a:lnSpc>
              <a:spcBef>
                <a:spcPts val="340"/>
              </a:spcBef>
              <a:tabLst>
                <a:tab pos="1811655" algn="l"/>
                <a:tab pos="5475605" algn="l"/>
              </a:tabLst>
            </a:pPr>
            <a:r>
              <a:rPr dirty="0"/>
              <a:t>G</a:t>
            </a:r>
            <a:r>
              <a:rPr spc="-90" dirty="0"/>
              <a:t>r</a:t>
            </a:r>
            <a:r>
              <a:rPr spc="-5" dirty="0"/>
              <a:t>ea</a:t>
            </a:r>
            <a:r>
              <a:rPr dirty="0"/>
              <a:t>t,	t</a:t>
            </a:r>
            <a:r>
              <a:rPr spc="-5" dirty="0"/>
              <a:t>ha</a:t>
            </a:r>
            <a:r>
              <a:rPr dirty="0"/>
              <a:t>t was</a:t>
            </a:r>
            <a:r>
              <a:rPr spc="-5" dirty="0"/>
              <a:t> fun</a:t>
            </a:r>
            <a:r>
              <a:rPr dirty="0"/>
              <a:t>.	What  </a:t>
            </a:r>
            <a:r>
              <a:rPr spc="-5" dirty="0"/>
              <a:t>did </a:t>
            </a:r>
            <a:r>
              <a:rPr dirty="0"/>
              <a:t>we </a:t>
            </a:r>
            <a:r>
              <a:rPr spc="-5" dirty="0"/>
              <a:t>learn</a:t>
            </a:r>
            <a:r>
              <a:rPr spc="-30" dirty="0"/>
              <a:t> </a:t>
            </a:r>
            <a:r>
              <a:rPr spc="-5" dirty="0"/>
              <a:t>today?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7710" y="2369555"/>
            <a:ext cx="5803900" cy="22123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92100" marR="5080" indent="-279400">
              <a:lnSpc>
                <a:spcPts val="4300"/>
              </a:lnSpc>
              <a:spcBef>
                <a:spcPts val="260"/>
              </a:spcBef>
              <a:buFont typeface="Arial"/>
              <a:buChar char="•"/>
              <a:tabLst>
                <a:tab pos="298450" algn="l"/>
              </a:tabLst>
            </a:pP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A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look into the countries</a:t>
            </a:r>
            <a:r>
              <a:rPr sz="3600" spc="-2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of 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36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world</a:t>
            </a:r>
            <a:endParaRPr sz="3600">
              <a:latin typeface="Book Antiqua"/>
              <a:cs typeface="Book Antiqua"/>
            </a:endParaRPr>
          </a:p>
          <a:p>
            <a:pPr marL="292100" indent="-279400">
              <a:lnSpc>
                <a:spcPts val="4150"/>
              </a:lnSpc>
              <a:buFont typeface="Arial"/>
              <a:buChar char="•"/>
              <a:tabLst>
                <a:tab pos="298450" algn="l"/>
              </a:tabLst>
            </a:pP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Learning about</a:t>
            </a:r>
            <a:r>
              <a:rPr sz="36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Mexico</a:t>
            </a:r>
            <a:endParaRPr sz="3600">
              <a:latin typeface="Book Antiqua"/>
              <a:cs typeface="Book Antiqua"/>
            </a:endParaRPr>
          </a:p>
          <a:p>
            <a:pPr marL="292100" indent="-279400">
              <a:lnSpc>
                <a:spcPts val="4310"/>
              </a:lnSpc>
              <a:buFont typeface="Arial"/>
              <a:buChar char="•"/>
              <a:tabLst>
                <a:tab pos="298450" algn="l"/>
              </a:tabLst>
            </a:pP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A </a:t>
            </a:r>
            <a:r>
              <a:rPr sz="3600" spc="-15" dirty="0">
                <a:solidFill>
                  <a:srgbClr val="FFFFFF"/>
                </a:solidFill>
                <a:latin typeface="Book Antiqua"/>
                <a:cs typeface="Book Antiqua"/>
              </a:rPr>
              <a:t>review 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of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“augh”</a:t>
            </a:r>
            <a:r>
              <a:rPr sz="3600" spc="-2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Book Antiqua"/>
                <a:cs typeface="Book Antiqua"/>
              </a:rPr>
              <a:t>words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63193" y="3797832"/>
            <a:ext cx="3368991" cy="30601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2016" y="884468"/>
            <a:ext cx="5781040" cy="1200785"/>
          </a:xfrm>
          <a:custGeom>
            <a:avLst/>
            <a:gdLst/>
            <a:ahLst/>
            <a:cxnLst/>
            <a:rect l="l" t="t" r="r" b="b"/>
            <a:pathLst>
              <a:path w="5781040" h="1200785">
                <a:moveTo>
                  <a:pt x="0" y="0"/>
                </a:moveTo>
                <a:lnTo>
                  <a:pt x="5780919" y="0"/>
                </a:lnTo>
                <a:lnTo>
                  <a:pt x="5780919" y="1200327"/>
                </a:lnTo>
                <a:lnTo>
                  <a:pt x="0" y="12003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38846" y="917488"/>
            <a:ext cx="4433570" cy="1115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Book Antiqua"/>
                <a:cs typeface="Book Antiqua"/>
              </a:rPr>
              <a:t>Let’s look </a:t>
            </a:r>
            <a:r>
              <a:rPr sz="2400" dirty="0">
                <a:latin typeface="Book Antiqua"/>
                <a:cs typeface="Book Antiqua"/>
              </a:rPr>
              <a:t>at </a:t>
            </a:r>
            <a:r>
              <a:rPr sz="2400" spc="-5" dirty="0">
                <a:latin typeface="Book Antiqua"/>
                <a:cs typeface="Book Antiqua"/>
              </a:rPr>
              <a:t>the homework</a:t>
            </a:r>
            <a:r>
              <a:rPr sz="2400" spc="-40" dirty="0">
                <a:latin typeface="Book Antiqua"/>
                <a:cs typeface="Book Antiqua"/>
              </a:rPr>
              <a:t> </a:t>
            </a:r>
            <a:r>
              <a:rPr sz="2400" spc="-60" dirty="0">
                <a:latin typeface="Book Antiqua"/>
                <a:cs typeface="Book Antiqua"/>
              </a:rPr>
              <a:t>now.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2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latin typeface="Book Antiqua"/>
                <a:cs typeface="Book Antiqua"/>
              </a:rPr>
              <a:t>Do </a:t>
            </a:r>
            <a:r>
              <a:rPr sz="2400" dirty="0">
                <a:latin typeface="Book Antiqua"/>
                <a:cs typeface="Book Antiqua"/>
              </a:rPr>
              <a:t>you </a:t>
            </a:r>
            <a:r>
              <a:rPr sz="2400" spc="-5" dirty="0">
                <a:latin typeface="Book Antiqua"/>
                <a:cs typeface="Book Antiqua"/>
              </a:rPr>
              <a:t>have </a:t>
            </a:r>
            <a:r>
              <a:rPr sz="2400" dirty="0">
                <a:latin typeface="Book Antiqua"/>
                <a:cs typeface="Book Antiqua"/>
              </a:rPr>
              <a:t>any</a:t>
            </a:r>
            <a:r>
              <a:rPr sz="2400" spc="-35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questions?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62016" y="2018023"/>
            <a:ext cx="5780919" cy="4709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54636" y="2130840"/>
            <a:ext cx="5090160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745" marR="111125" algn="ctr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FFFF"/>
                </a:solidFill>
                <a:latin typeface="Book Antiqua"/>
                <a:cs typeface="Book Antiqua"/>
              </a:rPr>
              <a:t>Thank </a:t>
            </a:r>
            <a:r>
              <a:rPr sz="4000" dirty="0">
                <a:solidFill>
                  <a:srgbClr val="FFFFFF"/>
                </a:solidFill>
                <a:latin typeface="Book Antiqua"/>
                <a:cs typeface="Book Antiqua"/>
              </a:rPr>
              <a:t>you </a:t>
            </a:r>
            <a:r>
              <a:rPr sz="4000" spc="-5" dirty="0">
                <a:solidFill>
                  <a:srgbClr val="FFFFFF"/>
                </a:solidFill>
                <a:latin typeface="Book Antiqua"/>
                <a:cs typeface="Book Antiqua"/>
              </a:rPr>
              <a:t>for </a:t>
            </a:r>
            <a:r>
              <a:rPr sz="4000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4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Book Antiqua"/>
                <a:cs typeface="Book Antiqua"/>
              </a:rPr>
              <a:t>great  </a:t>
            </a:r>
            <a:r>
              <a:rPr sz="4000" spc="-5" dirty="0">
                <a:solidFill>
                  <a:srgbClr val="FFFFFF"/>
                </a:solidFill>
                <a:latin typeface="Book Antiqua"/>
                <a:cs typeface="Book Antiqua"/>
              </a:rPr>
              <a:t>class</a:t>
            </a:r>
            <a:r>
              <a:rPr sz="4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4000" spc="-75" dirty="0">
                <a:solidFill>
                  <a:srgbClr val="FFFFFF"/>
                </a:solidFill>
                <a:latin typeface="Book Antiqua"/>
                <a:cs typeface="Book Antiqua"/>
              </a:rPr>
              <a:t>today.</a:t>
            </a:r>
            <a:endParaRPr sz="4000">
              <a:latin typeface="Book Antiqua"/>
              <a:cs typeface="Book Antiqua"/>
            </a:endParaRPr>
          </a:p>
          <a:p>
            <a:pPr marL="12700" marR="5080" algn="ctr">
              <a:lnSpc>
                <a:spcPct val="100000"/>
              </a:lnSpc>
            </a:pPr>
            <a:r>
              <a:rPr sz="4000" spc="-5" dirty="0">
                <a:solidFill>
                  <a:srgbClr val="FFFFFF"/>
                </a:solidFill>
                <a:latin typeface="Book Antiqua"/>
                <a:cs typeface="Book Antiqua"/>
              </a:rPr>
              <a:t>As they say in</a:t>
            </a:r>
            <a:r>
              <a:rPr sz="4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Book Antiqua"/>
                <a:cs typeface="Book Antiqua"/>
              </a:rPr>
              <a:t>Mexico,  Adiós!</a:t>
            </a:r>
            <a:endParaRPr sz="40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8506" y="601755"/>
            <a:ext cx="3441698" cy="5079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3905" y="0"/>
            <a:ext cx="6945283" cy="935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71305" y="723207"/>
            <a:ext cx="2830483" cy="9351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66572" y="44067"/>
            <a:ext cx="6814820" cy="14808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065655" marR="5080" indent="-2053589">
              <a:lnSpc>
                <a:spcPts val="5700"/>
              </a:lnSpc>
              <a:spcBef>
                <a:spcPts val="340"/>
              </a:spcBef>
              <a:tabLst>
                <a:tab pos="4560570" algn="l"/>
              </a:tabLst>
            </a:pPr>
            <a:r>
              <a:rPr dirty="0"/>
              <a:t>What will we </a:t>
            </a:r>
            <a:r>
              <a:rPr spc="-5" dirty="0"/>
              <a:t>b</a:t>
            </a:r>
            <a:r>
              <a:rPr dirty="0"/>
              <a:t>e	</a:t>
            </a:r>
            <a:r>
              <a:rPr spc="-5" dirty="0"/>
              <a:t>learning  this</a:t>
            </a:r>
            <a:r>
              <a:rPr spc="-15" dirty="0"/>
              <a:t> </a:t>
            </a:r>
            <a:r>
              <a:rPr spc="-5" dirty="0"/>
              <a:t>class?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09325" y="2141598"/>
            <a:ext cx="6378575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ts val="431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A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look into 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a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new</a:t>
            </a:r>
            <a:r>
              <a:rPr sz="3600" spc="-2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country</a:t>
            </a:r>
            <a:endParaRPr sz="3600">
              <a:latin typeface="Book Antiqua"/>
              <a:cs typeface="Book Antiqua"/>
            </a:endParaRPr>
          </a:p>
          <a:p>
            <a:pPr marL="298450" indent="-285750">
              <a:lnSpc>
                <a:spcPts val="4310"/>
              </a:lnSpc>
              <a:buFont typeface="Arial"/>
              <a:buChar char="•"/>
              <a:tabLst>
                <a:tab pos="298450" algn="l"/>
              </a:tabLst>
            </a:pP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A </a:t>
            </a:r>
            <a:r>
              <a:rPr sz="3600" spc="-15" dirty="0">
                <a:solidFill>
                  <a:srgbClr val="FFFFFF"/>
                </a:solidFill>
                <a:latin typeface="Book Antiqua"/>
                <a:cs typeface="Book Antiqua"/>
              </a:rPr>
              <a:t>review 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of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the “augh”</a:t>
            </a:r>
            <a:r>
              <a:rPr sz="3600" spc="-2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sound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55100" y="3374251"/>
            <a:ext cx="6427327" cy="32720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6083" y="361604"/>
            <a:ext cx="5332614" cy="939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1286" y="409827"/>
            <a:ext cx="5205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9010" algn="l"/>
              </a:tabLst>
            </a:pPr>
            <a:r>
              <a:rPr spc="-5" dirty="0"/>
              <a:t>Do	</a:t>
            </a:r>
            <a:r>
              <a:rPr dirty="0"/>
              <a:t>you</a:t>
            </a:r>
            <a:r>
              <a:rPr spc="-90" dirty="0"/>
              <a:t> </a:t>
            </a:r>
            <a:r>
              <a:rPr spc="-15" dirty="0"/>
              <a:t>remember?</a:t>
            </a:r>
          </a:p>
        </p:txBody>
      </p:sp>
      <p:sp>
        <p:nvSpPr>
          <p:cNvPr id="4" name="object 4"/>
          <p:cNvSpPr/>
          <p:nvPr/>
        </p:nvSpPr>
        <p:spPr>
          <a:xfrm>
            <a:off x="2867891" y="1716578"/>
            <a:ext cx="3404061" cy="5985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2421" y="2136371"/>
            <a:ext cx="5714999" cy="8520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57730" y="1507104"/>
            <a:ext cx="5606415" cy="1371600"/>
          </a:xfrm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503680" indent="-342900">
              <a:lnSpc>
                <a:spcPct val="100000"/>
              </a:lnSpc>
              <a:spcBef>
                <a:spcPts val="2040"/>
              </a:spcBef>
              <a:buFont typeface="Wingdings 2"/>
              <a:buChar char=""/>
              <a:tabLst>
                <a:tab pos="1503680" algn="l"/>
                <a:tab pos="1504315" algn="l"/>
              </a:tabLst>
            </a:pP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What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is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country?</a:t>
            </a:r>
            <a:endParaRPr sz="2800">
              <a:latin typeface="Book Antiqua"/>
              <a:cs typeface="Book Antiqua"/>
            </a:endParaRPr>
          </a:p>
          <a:p>
            <a:pPr marL="355600" indent="-342900">
              <a:lnSpc>
                <a:spcPct val="100000"/>
              </a:lnSpc>
              <a:spcBef>
                <a:spcPts val="194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What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is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an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example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of a</a:t>
            </a:r>
            <a:r>
              <a:rPr sz="2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country?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91208" y="3870327"/>
            <a:ext cx="3940596" cy="21485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0490" y="266006"/>
            <a:ext cx="2867891" cy="719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8883" y="814646"/>
            <a:ext cx="1571105" cy="719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8923" y="1359131"/>
            <a:ext cx="931025" cy="719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2608" y="308609"/>
            <a:ext cx="2748915" cy="166623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ctr">
              <a:lnSpc>
                <a:spcPts val="4300"/>
              </a:lnSpc>
              <a:spcBef>
                <a:spcPts val="260"/>
              </a:spcBef>
            </a:pPr>
            <a:r>
              <a:rPr sz="3600" spc="-114" dirty="0"/>
              <a:t>You </a:t>
            </a:r>
            <a:r>
              <a:rPr sz="3600" spc="-5" dirty="0"/>
              <a:t>have one  minute</a:t>
            </a:r>
            <a:endParaRPr sz="3600"/>
          </a:p>
          <a:p>
            <a:pPr algn="ctr">
              <a:lnSpc>
                <a:spcPts val="4160"/>
              </a:lnSpc>
            </a:pPr>
            <a:r>
              <a:rPr sz="3600" dirty="0"/>
              <a:t>1:00</a:t>
            </a:r>
            <a:endParaRPr sz="3600"/>
          </a:p>
        </p:txBody>
      </p:sp>
      <p:sp>
        <p:nvSpPr>
          <p:cNvPr id="7" name="object 7"/>
          <p:cNvSpPr/>
          <p:nvPr/>
        </p:nvSpPr>
        <p:spPr>
          <a:xfrm>
            <a:off x="2186246" y="2078181"/>
            <a:ext cx="124690" cy="5818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0778" y="2497974"/>
            <a:ext cx="2410691" cy="6608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2301" y="3005050"/>
            <a:ext cx="2980112" cy="5860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9585" y="3424843"/>
            <a:ext cx="2805545" cy="5818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7116" y="3857105"/>
            <a:ext cx="2830483" cy="5818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16331" y="4289366"/>
            <a:ext cx="852054" cy="5818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95821" y="2612708"/>
            <a:ext cx="2882900" cy="21672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065" marR="5080" algn="ctr">
              <a:lnSpc>
                <a:spcPct val="100400"/>
              </a:lnSpc>
              <a:spcBef>
                <a:spcPts val="85"/>
              </a:spcBef>
            </a:pPr>
            <a:r>
              <a:rPr sz="2800" spc="-45" dirty="0">
                <a:solidFill>
                  <a:srgbClr val="194431"/>
                </a:solidFill>
                <a:latin typeface="Book Antiqua"/>
                <a:cs typeface="Book Antiqua"/>
              </a:rPr>
              <a:t>Write </a:t>
            </a:r>
            <a:r>
              <a:rPr sz="2800" spc="-5" dirty="0">
                <a:solidFill>
                  <a:srgbClr val="194431"/>
                </a:solidFill>
                <a:latin typeface="Book Antiqua"/>
                <a:cs typeface="Book Antiqua"/>
              </a:rPr>
              <a:t>down </a:t>
            </a:r>
            <a:r>
              <a:rPr sz="2800" dirty="0">
                <a:solidFill>
                  <a:srgbClr val="194431"/>
                </a:solidFill>
                <a:latin typeface="Book Antiqua"/>
                <a:cs typeface="Book Antiqua"/>
              </a:rPr>
              <a:t>as  </a:t>
            </a:r>
            <a:r>
              <a:rPr sz="2800" spc="-5" dirty="0">
                <a:solidFill>
                  <a:srgbClr val="194431"/>
                </a:solidFill>
                <a:latin typeface="Book Antiqua"/>
                <a:cs typeface="Book Antiqua"/>
              </a:rPr>
              <a:t>many countries</a:t>
            </a:r>
            <a:r>
              <a:rPr sz="2800" spc="-70" dirty="0">
                <a:solidFill>
                  <a:srgbClr val="194431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194431"/>
                </a:solidFill>
                <a:latin typeface="Book Antiqua"/>
                <a:cs typeface="Book Antiqua"/>
              </a:rPr>
              <a:t>as  you </a:t>
            </a:r>
            <a:r>
              <a:rPr sz="2800" spc="-5" dirty="0">
                <a:solidFill>
                  <a:srgbClr val="194431"/>
                </a:solidFill>
                <a:latin typeface="Book Antiqua"/>
                <a:cs typeface="Book Antiqua"/>
              </a:rPr>
              <a:t>can, then </a:t>
            </a:r>
            <a:r>
              <a:rPr sz="2800" dirty="0">
                <a:solidFill>
                  <a:srgbClr val="194431"/>
                </a:solidFill>
                <a:latin typeface="Book Antiqua"/>
                <a:cs typeface="Book Antiqua"/>
              </a:rPr>
              <a:t>we  will </a:t>
            </a:r>
            <a:r>
              <a:rPr sz="2800" spc="-10" dirty="0">
                <a:solidFill>
                  <a:srgbClr val="194431"/>
                </a:solidFill>
                <a:latin typeface="Book Antiqua"/>
                <a:cs typeface="Book Antiqua"/>
              </a:rPr>
              <a:t>compare </a:t>
            </a:r>
            <a:r>
              <a:rPr sz="2800" spc="-5" dirty="0">
                <a:solidFill>
                  <a:srgbClr val="194431"/>
                </a:solidFill>
                <a:latin typeface="Book Antiqua"/>
                <a:cs typeface="Book Antiqua"/>
              </a:rPr>
              <a:t>our  lists!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07228" y="2909455"/>
            <a:ext cx="4667595" cy="351212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7715" y="4791329"/>
            <a:ext cx="2746871" cy="206667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09900" y="133003"/>
            <a:ext cx="4571998" cy="33708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" y="4571999"/>
            <a:ext cx="7593675" cy="8894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4236" y="5232861"/>
            <a:ext cx="7951123" cy="8894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0857" y="5906192"/>
            <a:ext cx="5897880" cy="889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8574" y="4612523"/>
            <a:ext cx="7815580" cy="2029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065" marR="5080" algn="ctr">
              <a:lnSpc>
                <a:spcPct val="99400"/>
              </a:lnSpc>
              <a:spcBef>
                <a:spcPts val="130"/>
              </a:spcBef>
              <a:tabLst>
                <a:tab pos="798195" algn="l"/>
                <a:tab pos="1294765" algn="l"/>
                <a:tab pos="4445635" algn="l"/>
                <a:tab pos="4730115" algn="l"/>
                <a:tab pos="5342890" algn="l"/>
                <a:tab pos="6024245" algn="l"/>
              </a:tabLst>
            </a:pPr>
            <a:r>
              <a:rPr sz="4400" spc="-5" dirty="0">
                <a:solidFill>
                  <a:srgbClr val="FFFFFF"/>
                </a:solidFill>
                <a:latin typeface="Book Antiqua"/>
                <a:cs typeface="Book Antiqua"/>
              </a:rPr>
              <a:t>Nice	work!</a:t>
            </a:r>
            <a:r>
              <a:rPr sz="4400" spc="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4400" spc="-20" dirty="0">
                <a:solidFill>
                  <a:srgbClr val="FFFFFF"/>
                </a:solidFill>
                <a:latin typeface="Book Antiqua"/>
                <a:cs typeface="Book Antiqua"/>
              </a:rPr>
              <a:t>There	</a:t>
            </a:r>
            <a:r>
              <a:rPr sz="4400" spc="-30" dirty="0">
                <a:solidFill>
                  <a:srgbClr val="FFFFFF"/>
                </a:solidFill>
                <a:latin typeface="Book Antiqua"/>
                <a:cs typeface="Book Antiqua"/>
              </a:rPr>
              <a:t>are	</a:t>
            </a:r>
            <a:r>
              <a:rPr sz="4400" spc="-5" dirty="0">
                <a:solidFill>
                  <a:srgbClr val="FFFFFF"/>
                </a:solidFill>
                <a:latin typeface="Book Antiqua"/>
                <a:cs typeface="Book Antiqua"/>
              </a:rPr>
              <a:t>so	many  countries! How many</a:t>
            </a:r>
            <a:r>
              <a:rPr sz="44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Book Antiqua"/>
                <a:cs typeface="Book Antiqua"/>
              </a:rPr>
              <a:t>countries  do	</a:t>
            </a:r>
            <a:r>
              <a:rPr sz="4400" dirty="0">
                <a:solidFill>
                  <a:srgbClr val="FFFFFF"/>
                </a:solidFill>
                <a:latin typeface="Book Antiqua"/>
                <a:cs typeface="Book Antiqua"/>
              </a:rPr>
              <a:t>you </a:t>
            </a:r>
            <a:r>
              <a:rPr sz="4400" spc="-5" dirty="0">
                <a:solidFill>
                  <a:srgbClr val="FFFFFF"/>
                </a:solidFill>
                <a:latin typeface="Book Antiqua"/>
                <a:cs typeface="Book Antiqua"/>
              </a:rPr>
              <a:t>think</a:t>
            </a:r>
            <a:r>
              <a:rPr sz="4400" spc="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4400" spc="-20" dirty="0">
                <a:solidFill>
                  <a:srgbClr val="FFFFFF"/>
                </a:solidFill>
                <a:latin typeface="Book Antiqua"/>
                <a:cs typeface="Book Antiqua"/>
              </a:rPr>
              <a:t>there	</a:t>
            </a:r>
            <a:r>
              <a:rPr sz="4400" spc="-25" dirty="0">
                <a:solidFill>
                  <a:srgbClr val="FFFFFF"/>
                </a:solidFill>
                <a:latin typeface="Book Antiqua"/>
                <a:cs typeface="Book Antiqua"/>
              </a:rPr>
              <a:t>are?</a:t>
            </a:r>
            <a:endParaRPr sz="440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37854" y="211975"/>
            <a:ext cx="5968537" cy="41937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992" y="4293523"/>
            <a:ext cx="7444046" cy="8894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7356" y="4950228"/>
            <a:ext cx="3707475" cy="881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22024" y="4332778"/>
            <a:ext cx="7303770" cy="13563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878964" marR="5080" indent="-1866900">
              <a:lnSpc>
                <a:spcPts val="5200"/>
              </a:lnSpc>
              <a:spcBef>
                <a:spcPts val="340"/>
              </a:spcBef>
              <a:tabLst>
                <a:tab pos="4352925" algn="l"/>
              </a:tabLst>
            </a:pPr>
            <a:r>
              <a:rPr sz="4400" dirty="0">
                <a:solidFill>
                  <a:srgbClr val="FFFFFF"/>
                </a:solidFill>
                <a:latin typeface="Book Antiqua"/>
                <a:cs typeface="Book Antiqua"/>
              </a:rPr>
              <a:t>What</a:t>
            </a:r>
            <a:r>
              <a:rPr sz="4400" spc="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Book Antiqua"/>
                <a:cs typeface="Book Antiqua"/>
              </a:rPr>
              <a:t>country</a:t>
            </a:r>
            <a:r>
              <a:rPr sz="4400" spc="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Book Antiqua"/>
                <a:cs typeface="Book Antiqua"/>
              </a:rPr>
              <a:t>do	</a:t>
            </a:r>
            <a:r>
              <a:rPr sz="4400" dirty="0">
                <a:solidFill>
                  <a:srgbClr val="FFFFFF"/>
                </a:solidFill>
                <a:latin typeface="Book Antiqua"/>
                <a:cs typeface="Book Antiqua"/>
              </a:rPr>
              <a:t>you </a:t>
            </a:r>
            <a:r>
              <a:rPr sz="4400" spc="-5" dirty="0">
                <a:solidFill>
                  <a:srgbClr val="FFFFFF"/>
                </a:solidFill>
                <a:latin typeface="Book Antiqua"/>
                <a:cs typeface="Book Antiqua"/>
              </a:rPr>
              <a:t>think</a:t>
            </a:r>
            <a:r>
              <a:rPr sz="4400" spc="-9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Book Antiqua"/>
                <a:cs typeface="Book Antiqua"/>
              </a:rPr>
              <a:t>is  </a:t>
            </a:r>
            <a:r>
              <a:rPr sz="4400" spc="-15" dirty="0">
                <a:solidFill>
                  <a:srgbClr val="FFFFFF"/>
                </a:solidFill>
                <a:latin typeface="Book Antiqua"/>
                <a:cs typeface="Book Antiqua"/>
              </a:rPr>
              <a:t>pictured </a:t>
            </a:r>
            <a:r>
              <a:rPr sz="4400" spc="-20" dirty="0">
                <a:solidFill>
                  <a:srgbClr val="FFFFFF"/>
                </a:solidFill>
                <a:latin typeface="Book Antiqua"/>
                <a:cs typeface="Book Antiqua"/>
              </a:rPr>
              <a:t>here?</a:t>
            </a:r>
            <a:endParaRPr sz="44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37854" y="211975"/>
            <a:ext cx="5968537" cy="41937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054" y="4709159"/>
            <a:ext cx="7485611" cy="876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20592" y="5357552"/>
            <a:ext cx="1500446" cy="1537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2054" y="4709159"/>
            <a:ext cx="7485611" cy="876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27316" y="5370021"/>
            <a:ext cx="4347556" cy="876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09654" y="6043352"/>
            <a:ext cx="170410" cy="8146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1697" y="4749755"/>
            <a:ext cx="7344409" cy="13563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591945" marR="5080" indent="-1579880">
              <a:lnSpc>
                <a:spcPts val="5200"/>
              </a:lnSpc>
              <a:spcBef>
                <a:spcPts val="340"/>
              </a:spcBef>
              <a:tabLst>
                <a:tab pos="1426845" algn="l"/>
                <a:tab pos="3268345" algn="l"/>
              </a:tabLst>
            </a:pPr>
            <a:r>
              <a:rPr sz="4400" spc="-5" dirty="0">
                <a:solidFill>
                  <a:srgbClr val="FFFFFF"/>
                </a:solidFill>
                <a:latin typeface="Book Antiqua"/>
                <a:cs typeface="Book Antiqua"/>
              </a:rPr>
              <a:t>Hint:	It is located in the </a:t>
            </a:r>
            <a:r>
              <a:rPr sz="4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south </a:t>
            </a:r>
            <a:r>
              <a:rPr sz="44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4400" spc="-20" dirty="0">
                <a:solidFill>
                  <a:srgbClr val="FFFFFF"/>
                </a:solidFill>
                <a:latin typeface="Book Antiqua"/>
                <a:cs typeface="Book Antiqua"/>
              </a:rPr>
              <a:t>where	</a:t>
            </a:r>
            <a:r>
              <a:rPr sz="4400" spc="-5" dirty="0">
                <a:solidFill>
                  <a:srgbClr val="FFFFFF"/>
                </a:solidFill>
                <a:latin typeface="Book Antiqua"/>
                <a:cs typeface="Book Antiqua"/>
              </a:rPr>
              <a:t>it is</a:t>
            </a:r>
            <a:r>
              <a:rPr sz="44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4400" dirty="0">
                <a:solidFill>
                  <a:srgbClr val="FFFFFF"/>
                </a:solidFill>
                <a:latin typeface="Book Antiqua"/>
                <a:cs typeface="Book Antiqua"/>
              </a:rPr>
              <a:t>warm</a:t>
            </a:r>
            <a:endParaRPr sz="4400">
              <a:latin typeface="Book Antiqua"/>
              <a:cs typeface="Book Antiqu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37854" y="211975"/>
            <a:ext cx="5968537" cy="41937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842717"/>
            <a:ext cx="3590061" cy="28574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3814" y="361604"/>
            <a:ext cx="2169621" cy="939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50352" y="409827"/>
            <a:ext cx="204723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194431"/>
                </a:solidFill>
                <a:latin typeface="Book Antiqua"/>
                <a:cs typeface="Book Antiqua"/>
              </a:rPr>
              <a:t>Re</a:t>
            </a:r>
            <a:r>
              <a:rPr sz="4800" spc="-5" dirty="0">
                <a:solidFill>
                  <a:srgbClr val="194431"/>
                </a:solidFill>
                <a:latin typeface="Book Antiqua"/>
                <a:cs typeface="Book Antiqua"/>
              </a:rPr>
              <a:t>view</a:t>
            </a:r>
            <a:endParaRPr sz="4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7970" y="2135311"/>
            <a:ext cx="5842635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52855" marR="5080" indent="-1240790">
              <a:lnSpc>
                <a:spcPts val="3800"/>
              </a:lnSpc>
              <a:spcBef>
                <a:spcPts val="260"/>
              </a:spcBef>
            </a:pPr>
            <a:r>
              <a:rPr sz="3200" dirty="0">
                <a:solidFill>
                  <a:srgbClr val="FFFFFF"/>
                </a:solidFill>
                <a:latin typeface="Book Antiqua"/>
                <a:cs typeface="Book Antiqua"/>
              </a:rPr>
              <a:t>What </a:t>
            </a:r>
            <a:r>
              <a:rPr sz="3200" spc="-5" dirty="0">
                <a:solidFill>
                  <a:srgbClr val="FFFFFF"/>
                </a:solidFill>
                <a:latin typeface="Book Antiqua"/>
                <a:cs typeface="Book Antiqua"/>
              </a:rPr>
              <a:t>kinds </a:t>
            </a:r>
            <a:r>
              <a:rPr sz="3200" dirty="0">
                <a:solidFill>
                  <a:srgbClr val="FFFFFF"/>
                </a:solidFill>
                <a:latin typeface="Book Antiqua"/>
                <a:cs typeface="Book Antiqua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Book Antiqua"/>
                <a:cs typeface="Book Antiqua"/>
              </a:rPr>
              <a:t>food do people in  Mexico like </a:t>
            </a:r>
            <a:r>
              <a:rPr sz="32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3200" spc="-5" dirty="0">
                <a:solidFill>
                  <a:srgbClr val="FFFFFF"/>
                </a:solidFill>
                <a:latin typeface="Book Antiqua"/>
                <a:cs typeface="Book Antiqua"/>
              </a:rPr>
              <a:t> eat?</a:t>
            </a:r>
            <a:endParaRPr sz="32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429000"/>
            <a:ext cx="3809998" cy="3428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34013" y="3189942"/>
            <a:ext cx="3163736" cy="2826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2828" y="361604"/>
            <a:ext cx="3374967" cy="939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44324" y="409827"/>
            <a:ext cx="325945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" dirty="0">
                <a:solidFill>
                  <a:srgbClr val="194431"/>
                </a:solidFill>
                <a:latin typeface="Book Antiqua"/>
                <a:cs typeface="Book Antiqua"/>
              </a:rPr>
              <a:t>Great</a:t>
            </a:r>
            <a:r>
              <a:rPr sz="4800" spc="-80" dirty="0">
                <a:solidFill>
                  <a:srgbClr val="194431"/>
                </a:solidFill>
                <a:latin typeface="Book Antiqua"/>
                <a:cs typeface="Book Antiqua"/>
              </a:rPr>
              <a:t> </a:t>
            </a:r>
            <a:r>
              <a:rPr sz="4800" spc="-5" dirty="0">
                <a:solidFill>
                  <a:srgbClr val="194431"/>
                </a:solidFill>
                <a:latin typeface="Book Antiqua"/>
                <a:cs typeface="Book Antiqua"/>
              </a:rPr>
              <a:t>work!</a:t>
            </a:r>
            <a:endParaRPr sz="4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6960" y="2193710"/>
            <a:ext cx="62230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Now we will </a:t>
            </a:r>
            <a:r>
              <a:rPr sz="2800" spc="-15" dirty="0">
                <a:solidFill>
                  <a:srgbClr val="FFFFFF"/>
                </a:solidFill>
                <a:latin typeface="Book Antiqua"/>
                <a:cs typeface="Book Antiqua"/>
              </a:rPr>
              <a:t>review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the “augh”</a:t>
            </a:r>
            <a:r>
              <a:rPr sz="2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sound!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99541" y="3250415"/>
            <a:ext cx="3006487" cy="3272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5BBE1395-D98C-477F-83BA-8AC79A7B484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8\lesson-8-2"/>
  <p:tag name="ISPRING_PRESENTATION_TITLE" val="ESLAO-8-2-Slides-Student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208</Words>
  <Application>Microsoft Office PowerPoint</Application>
  <PresentationFormat>On-screen Show (4:3)</PresentationFormat>
  <Paragraphs>55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Book Antiqua</vt:lpstr>
      <vt:lpstr>Calibri</vt:lpstr>
      <vt:lpstr>Times New Roman</vt:lpstr>
      <vt:lpstr>Wingdings 2</vt:lpstr>
      <vt:lpstr>Office Theme</vt:lpstr>
      <vt:lpstr>PowerPoint Presentation</vt:lpstr>
      <vt:lpstr>What will we be learning  this class?</vt:lpstr>
      <vt:lpstr>Do you remember?</vt:lpstr>
      <vt:lpstr>You have one  minute 1:00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you remember? What  sound does “augh” make?</vt:lpstr>
      <vt:lpstr>Let’s practice  using some  words in a sentence.</vt:lpstr>
      <vt:lpstr>Let’s practice  using some  words in a sentence.</vt:lpstr>
      <vt:lpstr>Let’s practice  using some  words in a sentence.</vt:lpstr>
      <vt:lpstr>PowerPoint Presentation</vt:lpstr>
      <vt:lpstr>Now it is your turn, write a  sentence using an “augh” word</vt:lpstr>
      <vt:lpstr>Great, that was fun. What  did we learn today?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ESLAO-8-2-Slides-Student</dc:title>
  <cp:lastModifiedBy>Lakshmi Priya</cp:lastModifiedBy>
  <cp:revision>3</cp:revision>
  <dcterms:created xsi:type="dcterms:W3CDTF">2018-06-27T13:01:06Z</dcterms:created>
  <dcterms:modified xsi:type="dcterms:W3CDTF">2018-06-27T13:03:14Z</dcterms:modified>
</cp:coreProperties>
</file>