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89" r:id="rId9"/>
    <p:sldId id="290" r:id="rId10"/>
    <p:sldId id="263" r:id="rId11"/>
    <p:sldId id="264" r:id="rId12"/>
    <p:sldId id="266" r:id="rId13"/>
    <p:sldId id="272" r:id="rId14"/>
    <p:sldId id="271" r:id="rId15"/>
    <p:sldId id="274" r:id="rId16"/>
    <p:sldId id="273" r:id="rId17"/>
    <p:sldId id="275" r:id="rId18"/>
    <p:sldId id="292" r:id="rId19"/>
    <p:sldId id="276" r:id="rId20"/>
    <p:sldId id="278" r:id="rId21"/>
    <p:sldId id="279" r:id="rId22"/>
    <p:sldId id="280" r:id="rId23"/>
    <p:sldId id="281" r:id="rId24"/>
    <p:sldId id="282" r:id="rId25"/>
    <p:sldId id="293" r:id="rId26"/>
    <p:sldId id="294" r:id="rId27"/>
    <p:sldId id="283" r:id="rId28"/>
    <p:sldId id="284" r:id="rId29"/>
    <p:sldId id="286" r:id="rId30"/>
    <p:sldId id="287" r:id="rId31"/>
    <p:sldId id="288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9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2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67200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5" y="5443538"/>
            <a:ext cx="7612063" cy="80486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17-08-08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0"/>
            <a:ext cx="1497106" cy="5810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8" y="457200"/>
            <a:ext cx="6513511" cy="58102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2236694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3617259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17-08-08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49725" cy="58864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17-08-08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t>17-08-08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36.png"/><Relationship Id="rId5" Type="http://schemas.microsoft.com/office/2007/relationships/hdphoto" Target="../media/hdphoto6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png"/><Relationship Id="rId3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microsoft.com/office/2007/relationships/hdphoto" Target="../media/hdphoto8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microsoft.com/office/2007/relationships/hdphoto" Target="../media/hdphoto9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2.png"/><Relationship Id="rId3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microsoft.com/office/2007/relationships/hdphoto" Target="../media/hdphoto2.wdp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Around the World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Unit 8 Lesson </a:t>
            </a:r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220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you know about </a:t>
            </a:r>
            <a:r>
              <a:rPr lang="en-US" dirty="0" smtClean="0"/>
              <a:t>Mexico</a:t>
            </a:r>
            <a:r>
              <a:rPr lang="en-US" dirty="0" smtClean="0"/>
              <a:t>? </a:t>
            </a:r>
            <a:r>
              <a:rPr lang="en-US" dirty="0" smtClean="0"/>
              <a:t>Write it below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19692" y="2204487"/>
            <a:ext cx="7457545" cy="4189987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352" y="3446953"/>
            <a:ext cx="3547927" cy="341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68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read a book about </a:t>
            </a:r>
            <a:r>
              <a:rPr lang="en-US" dirty="0" smtClean="0"/>
              <a:t>Mexico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59" y="1742892"/>
            <a:ext cx="4915341" cy="2580917"/>
          </a:xfrm>
          <a:prstGeom prst="rect">
            <a:avLst/>
          </a:prstGeom>
        </p:spPr>
      </p:pic>
      <p:pic>
        <p:nvPicPr>
          <p:cNvPr id="5" name="Picture 4" descr="raz_lj37_mexico_clr (dragged)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2"/>
          <a:stretch/>
        </p:blipFill>
        <p:spPr>
          <a:xfrm>
            <a:off x="5231623" y="1742892"/>
            <a:ext cx="3356706" cy="451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99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z_lj37_mexico_clr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1" b="27693"/>
          <a:stretch/>
        </p:blipFill>
        <p:spPr>
          <a:xfrm>
            <a:off x="2131961" y="166300"/>
            <a:ext cx="5499870" cy="618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57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z_lj37_mexico_clr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5"/>
          <a:stretch/>
        </p:blipFill>
        <p:spPr>
          <a:xfrm>
            <a:off x="-204027" y="45354"/>
            <a:ext cx="9453867" cy="666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50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z_lj37_mexico_clr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00" b="9397"/>
          <a:stretch/>
        </p:blipFill>
        <p:spPr>
          <a:xfrm>
            <a:off x="1935398" y="-151184"/>
            <a:ext cx="5080421" cy="702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5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z_lj37_mexico_clr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56"/>
          <a:stretch/>
        </p:blipFill>
        <p:spPr>
          <a:xfrm>
            <a:off x="-105840" y="0"/>
            <a:ext cx="9519736" cy="669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52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z_lj37_mexico_clr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5"/>
          <a:stretch/>
        </p:blipFill>
        <p:spPr>
          <a:xfrm>
            <a:off x="-287286" y="-30236"/>
            <a:ext cx="9724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81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z_lj37_mexico_clr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76"/>
          <a:stretch/>
        </p:blipFill>
        <p:spPr>
          <a:xfrm>
            <a:off x="-335873" y="-60473"/>
            <a:ext cx="97717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16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z_lj37_mexico_clr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12" b="10719"/>
          <a:stretch/>
        </p:blipFill>
        <p:spPr>
          <a:xfrm>
            <a:off x="1678361" y="-181416"/>
            <a:ext cx="5140900" cy="708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29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did you like about </a:t>
            </a:r>
            <a:r>
              <a:rPr lang="en-US" dirty="0" smtClean="0"/>
              <a:t>Mexico?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65174" y="2116890"/>
            <a:ext cx="7457545" cy="2569469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3242" y="4006326"/>
            <a:ext cx="2010610" cy="229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38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will we be learning this class?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30586" y="2108578"/>
            <a:ext cx="65838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A </a:t>
            </a:r>
            <a:r>
              <a:rPr lang="en-US" sz="3600" dirty="0" smtClean="0">
                <a:solidFill>
                  <a:schemeClr val="bg1"/>
                </a:solidFill>
              </a:rPr>
              <a:t>look into </a:t>
            </a:r>
            <a:r>
              <a:rPr lang="en-US" sz="3600" dirty="0" smtClean="0">
                <a:solidFill>
                  <a:schemeClr val="bg1"/>
                </a:solidFill>
              </a:rPr>
              <a:t>a new country</a:t>
            </a:r>
            <a:endParaRPr lang="en-US" sz="3600" dirty="0" smtClean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A review of </a:t>
            </a:r>
            <a:r>
              <a:rPr lang="en-US" sz="3600" dirty="0" smtClean="0">
                <a:solidFill>
                  <a:schemeClr val="bg1"/>
                </a:solidFill>
              </a:rPr>
              <a:t>the “</a:t>
            </a:r>
            <a:r>
              <a:rPr lang="en-US" sz="3600" dirty="0" err="1" smtClean="0">
                <a:solidFill>
                  <a:schemeClr val="bg1"/>
                </a:solidFill>
              </a:rPr>
              <a:t>augh</a:t>
            </a:r>
            <a:r>
              <a:rPr lang="en-US" sz="3600" dirty="0" smtClean="0">
                <a:solidFill>
                  <a:schemeClr val="bg1"/>
                </a:solidFill>
              </a:rPr>
              <a:t>” sound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101" y="3374251"/>
            <a:ext cx="6427328" cy="327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97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75392" y="2102292"/>
            <a:ext cx="71018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What kinds of food do people in Mexico like to eat?</a:t>
            </a:r>
            <a:r>
              <a:rPr lang="en-US" sz="3200" dirty="0" smtClean="0">
                <a:solidFill>
                  <a:srgbClr val="FFFFFF"/>
                </a:solidFill>
              </a:rPr>
              <a:t/>
            </a:r>
            <a:br>
              <a:rPr lang="en-US" sz="3200" dirty="0" smtClean="0">
                <a:solidFill>
                  <a:srgbClr val="FFFFFF"/>
                </a:solidFill>
              </a:rPr>
            </a:br>
            <a:r>
              <a:rPr lang="en-US" sz="3200" dirty="0" smtClean="0">
                <a:solidFill>
                  <a:srgbClr val="FFFFFF"/>
                </a:solidFill>
              </a:rPr>
              <a:t/>
            </a:r>
            <a:br>
              <a:rPr lang="en-US" sz="3200" dirty="0" smtClean="0">
                <a:solidFill>
                  <a:srgbClr val="FFFFFF"/>
                </a:solidFill>
              </a:rPr>
            </a:b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3810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54" l="1000" r="993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4014" y="3189942"/>
            <a:ext cx="3163738" cy="282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10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work!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18221" y="2160690"/>
            <a:ext cx="6442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Now we will review the “</a:t>
            </a:r>
            <a:r>
              <a:rPr lang="en-US" sz="2800" dirty="0" err="1" smtClean="0">
                <a:solidFill>
                  <a:srgbClr val="FFFFFF"/>
                </a:solidFill>
              </a:rPr>
              <a:t>augh</a:t>
            </a:r>
            <a:r>
              <a:rPr lang="en-US" sz="2800" dirty="0" smtClean="0">
                <a:solidFill>
                  <a:srgbClr val="FFFFFF"/>
                </a:solidFill>
              </a:rPr>
              <a:t>” sound!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8319" y1="83740" x2="78319" y2="83740"/>
                        <a14:foregroundMark x1="86947" y1="84553" x2="86947" y2="84553"/>
                        <a14:foregroundMark x1="62832" y1="80488" x2="62832" y2="80488"/>
                        <a14:foregroundMark x1="48009" y1="53455" x2="48009" y2="53455"/>
                        <a14:foregroundMark x1="44469" y1="51016" x2="44469" y2="51016"/>
                        <a14:foregroundMark x1="42478" y1="54065" x2="42478" y2="54065"/>
                        <a14:foregroundMark x1="43584" y1="37398" x2="43584" y2="37398"/>
                        <a14:foregroundMark x1="41372" y1="31911" x2="41372" y2="31911"/>
                        <a14:foregroundMark x1="42035" y1="46138" x2="42035" y2="46138"/>
                        <a14:foregroundMark x1="38053" y1="49593" x2="38053" y2="49593"/>
                        <a14:foregroundMark x1="28540" y1="91667" x2="28540" y2="91667"/>
                        <a14:foregroundMark x1="66814" y1="91667" x2="66814" y2="91667"/>
                        <a14:foregroundMark x1="48673" y1="84146" x2="48673" y2="84146"/>
                        <a14:foregroundMark x1="50000" y1="92886" x2="50000" y2="92886"/>
                        <a14:foregroundMark x1="54867" y1="47967" x2="54867" y2="47967"/>
                        <a14:foregroundMark x1="51327" y1="55081" x2="51327" y2="55081"/>
                        <a14:foregroundMark x1="45354" y1="55894" x2="45354" y2="55894"/>
                        <a14:foregroundMark x1="34071" y1="48577" x2="34071" y2="48577"/>
                        <a14:foregroundMark x1="73009" y1="81911" x2="73009" y2="81911"/>
                        <a14:foregroundMark x1="63274" y1="7317" x2="63274" y2="7317"/>
                        <a14:foregroundMark x1="43363" y1="7520" x2="43363" y2="7520"/>
                        <a14:foregroundMark x1="30088" y1="11789" x2="30088" y2="11789"/>
                        <a14:foregroundMark x1="26770" y1="14431" x2="26770" y2="14431"/>
                        <a14:foregroundMark x1="21460" y1="14431" x2="21460" y2="14431"/>
                        <a14:foregroundMark x1="50000" y1="30488" x2="50000" y2="30488"/>
                        <a14:foregroundMark x1="48009" y1="6707" x2="48009" y2="6707"/>
                        <a14:foregroundMark x1="46018" y1="8333" x2="46018" y2="8333"/>
                        <a14:foregroundMark x1="11726" y1="9350" x2="11726" y2="9350"/>
                        <a14:foregroundMark x1="36504" y1="8943" x2="36504" y2="8943"/>
                        <a14:foregroundMark x1="50885" y1="37195" x2="50885" y2="37195"/>
                        <a14:foregroundMark x1="46681" y1="40041" x2="46681" y2="40041"/>
                        <a14:foregroundMark x1="40929" y1="8943" x2="40929" y2="8943"/>
                        <a14:foregroundMark x1="26549" y1="9553" x2="26549" y2="9553"/>
                        <a14:foregroundMark x1="23009" y1="15854" x2="23009" y2="15854"/>
                        <a14:foregroundMark x1="24558" y1="16667" x2="24558" y2="16667"/>
                        <a14:foregroundMark x1="33628" y1="10366" x2="33628" y2="10366"/>
                        <a14:foregroundMark x1="30973" y1="8333" x2="30973" y2="8333"/>
                        <a14:foregroundMark x1="48230" y1="8333" x2="48230" y2="8333"/>
                        <a14:foregroundMark x1="50442" y1="9959" x2="50442" y2="9959"/>
                        <a14:foregroundMark x1="53540" y1="10163" x2="53540" y2="10163"/>
                        <a14:foregroundMark x1="23894" y1="11382" x2="23894" y2="11382"/>
                        <a14:foregroundMark x1="21239" y1="11585" x2="19248" y2="13821"/>
                        <a14:foregroundMark x1="66150" y1="14634" x2="70354" y2="14634"/>
                        <a14:foregroundMark x1="42035" y1="40650" x2="43363" y2="43699"/>
                        <a14:foregroundMark x1="39159" y1="54065" x2="42699" y2="56301"/>
                        <a14:foregroundMark x1="90708" y1="79472" x2="80973" y2="83130"/>
                        <a14:foregroundMark x1="80752" y1="81098" x2="68142" y2="81707"/>
                        <a14:foregroundMark x1="84513" y1="83333" x2="97345" y2="81911"/>
                        <a14:foregroundMark x1="44912" y1="81301" x2="51991" y2="83740"/>
                        <a14:foregroundMark x1="51991" y1="85163" x2="53540" y2="90854"/>
                        <a14:foregroundMark x1="42035" y1="94715" x2="50885" y2="90650"/>
                        <a14:foregroundMark x1="52434" y1="46748" x2="52434" y2="46748"/>
                        <a14:foregroundMark x1="59735" y1="47154" x2="59735" y2="47154"/>
                        <a14:foregroundMark x1="48894" y1="54878" x2="49336" y2="56098"/>
                        <a14:foregroundMark x1="9071" y1="11585" x2="9071" y2="11585"/>
                        <a14:backgroundMark x1="69469" y1="96545" x2="69469" y2="96545"/>
                        <a14:backgroundMark x1="53761" y1="53659" x2="53761" y2="53659"/>
                        <a14:backgroundMark x1="1327" y1="1626" x2="1327" y2="1626"/>
                        <a14:backgroundMark x1="42699" y1="56098" x2="48673" y2="560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9542" y="3250415"/>
            <a:ext cx="3006488" cy="327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14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you remember? What sound does </a:t>
            </a:r>
            <a:r>
              <a:rPr lang="en-US" dirty="0" smtClean="0"/>
              <a:t>“</a:t>
            </a:r>
            <a:r>
              <a:rPr lang="en-US" dirty="0" err="1" smtClean="0"/>
              <a:t>augh</a:t>
            </a:r>
            <a:r>
              <a:rPr lang="en-US" dirty="0" smtClean="0"/>
              <a:t>” </a:t>
            </a:r>
            <a:r>
              <a:rPr lang="en-US" dirty="0" smtClean="0"/>
              <a:t>make?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46" b="99548" l="0" r="99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23019"/>
            <a:ext cx="4787149" cy="35265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8" b="95385" l="0" r="100000">
                        <a14:foregroundMark x1="29231" y1="64615" x2="29231" y2="64615"/>
                        <a14:foregroundMark x1="16615" y1="83692" x2="16615" y2="83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7263" y="2114810"/>
            <a:ext cx="41275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30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293" y="481775"/>
            <a:ext cx="451918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Yes! It can make an</a:t>
            </a:r>
            <a:br>
              <a:rPr lang="en-US" sz="4000" dirty="0" smtClean="0">
                <a:solidFill>
                  <a:srgbClr val="FFFFFF"/>
                </a:solidFill>
              </a:rPr>
            </a:br>
            <a:r>
              <a:rPr lang="en-US" sz="4000" dirty="0" smtClean="0">
                <a:solidFill>
                  <a:srgbClr val="FFFFFF"/>
                </a:solidFill>
              </a:rPr>
              <a:t>“ah</a:t>
            </a:r>
            <a:r>
              <a:rPr lang="en-US" sz="4000" dirty="0" smtClean="0">
                <a:solidFill>
                  <a:srgbClr val="FFFFFF"/>
                </a:solidFill>
              </a:rPr>
              <a:t>” </a:t>
            </a:r>
            <a:r>
              <a:rPr lang="en-US" sz="4000" dirty="0" smtClean="0">
                <a:solidFill>
                  <a:srgbClr val="FFFFFF"/>
                </a:solidFill>
              </a:rPr>
              <a:t>sound or an </a:t>
            </a:r>
            <a:endParaRPr lang="en-US" sz="4000" dirty="0" smtClean="0">
              <a:solidFill>
                <a:srgbClr val="FFFFFF"/>
              </a:solidFill>
            </a:endParaRPr>
          </a:p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“</a:t>
            </a:r>
            <a:r>
              <a:rPr lang="en-US" sz="4000" dirty="0" smtClean="0">
                <a:solidFill>
                  <a:srgbClr val="FFFFFF"/>
                </a:solidFill>
              </a:rPr>
              <a:t>F” sound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61" l="900" r="99550">
                        <a14:foregroundMark x1="81559" y1="30788" x2="81559" y2="30788"/>
                        <a14:foregroundMark x1="87256" y1="37192" x2="87256" y2="37192"/>
                        <a14:foregroundMark x1="91304" y1="38424" x2="91304" y2="38424"/>
                        <a14:foregroundMark x1="84108" y1="24631" x2="84108" y2="24631"/>
                        <a14:foregroundMark x1="86807" y1="10591" x2="86807" y2="10591"/>
                        <a14:foregroundMark x1="82159" y1="42365" x2="82159" y2="42365"/>
                        <a14:foregroundMark x1="80060" y1="48276" x2="80060" y2="48276"/>
                        <a14:foregroundMark x1="93403" y1="40148" x2="93403" y2="40148"/>
                        <a14:foregroundMark x1="93403" y1="33251" x2="93403" y2="33251"/>
                        <a14:foregroundMark x1="94153" y1="27586" x2="94153" y2="27586"/>
                        <a14:foregroundMark x1="90255" y1="43596" x2="90255" y2="43596"/>
                        <a14:foregroundMark x1="79160" y1="37192" x2="79160" y2="37192"/>
                        <a14:foregroundMark x1="96402" y1="25123" x2="96402" y2="25123"/>
                        <a14:foregroundMark x1="85157" y1="30049" x2="85157" y2="30049"/>
                        <a14:foregroundMark x1="63268" y1="38177" x2="63268" y2="38177"/>
                        <a14:foregroundMark x1="62819" y1="41626" x2="62819" y2="41626"/>
                        <a14:foregroundMark x1="60870" y1="42611" x2="60870" y2="42611"/>
                        <a14:foregroundMark x1="61769" y1="45813" x2="61769" y2="45813"/>
                        <a14:foregroundMark x1="63718" y1="44828" x2="63718" y2="44828"/>
                        <a14:foregroundMark x1="62069" y1="35714" x2="62069" y2="35714"/>
                        <a14:foregroundMark x1="63268" y1="29310" x2="63268" y2="29310"/>
                        <a14:foregroundMark x1="60570" y1="30542" x2="60570" y2="30542"/>
                        <a14:foregroundMark x1="62519" y1="26355" x2="62519" y2="26355"/>
                        <a14:foregroundMark x1="65217" y1="31527" x2="65217" y2="31527"/>
                        <a14:foregroundMark x1="58771" y1="46059" x2="58771" y2="46059"/>
                        <a14:foregroundMark x1="63868" y1="48276" x2="63868" y2="48276"/>
                        <a14:foregroundMark x1="17541" y1="26355" x2="17541" y2="26355"/>
                        <a14:foregroundMark x1="14993" y1="10591" x2="14993" y2="10591"/>
                        <a14:foregroundMark x1="16192" y1="6158" x2="16192" y2="6158"/>
                        <a14:foregroundMark x1="14993" y1="20197" x2="14993" y2="20197"/>
                        <a14:foregroundMark x1="14843" y1="34236" x2="14843" y2="34236"/>
                        <a14:foregroundMark x1="18741" y1="41379" x2="18741" y2="41379"/>
                        <a14:foregroundMark x1="13643" y1="39901" x2="13643" y2="39901"/>
                        <a14:foregroundMark x1="20240" y1="32759" x2="20240" y2="32759"/>
                        <a14:foregroundMark x1="8546" y1="39655" x2="8546" y2="39655"/>
                        <a14:foregroundMark x1="5397" y1="32759" x2="5397" y2="32759"/>
                        <a14:foregroundMark x1="2249" y1="33251" x2="2249" y2="33251"/>
                        <a14:foregroundMark x1="6297" y1="39163" x2="6297" y2="39163"/>
                        <a14:foregroundMark x1="7946" y1="32759" x2="7946" y2="32759"/>
                        <a14:foregroundMark x1="7346" y1="25369" x2="7346" y2="25369"/>
                        <a14:foregroundMark x1="8846" y1="29310" x2="8846" y2="29310"/>
                        <a14:foregroundMark x1="3298" y1="27833" x2="3298" y2="27833"/>
                        <a14:foregroundMark x1="1799" y1="25616" x2="1799" y2="25616"/>
                        <a14:foregroundMark x1="3898" y1="21429" x2="3898" y2="21429"/>
                        <a14:foregroundMark x1="8696" y1="21429" x2="8696" y2="21429"/>
                        <a14:foregroundMark x1="10795" y1="18227" x2="10795" y2="18227"/>
                        <a14:foregroundMark x1="14393" y1="30296" x2="14393" y2="30296"/>
                        <a14:foregroundMark x1="20090" y1="22660" x2="20090" y2="22660"/>
                        <a14:foregroundMark x1="17841" y1="20197" x2="17841" y2="20197"/>
                        <a14:foregroundMark x1="17841" y1="33990" x2="17841" y2="33990"/>
                        <a14:foregroundMark x1="16642" y1="45813" x2="16642" y2="45813"/>
                        <a14:foregroundMark x1="18291" y1="46059" x2="18291" y2="46059"/>
                        <a14:foregroundMark x1="16942" y1="39901" x2="16942" y2="39901"/>
                        <a14:foregroundMark x1="14693" y1="38916" x2="14693" y2="38916"/>
                        <a14:foregroundMark x1="10195" y1="38916" x2="10195" y2="38916"/>
                        <a14:foregroundMark x1="65217" y1="44828" x2="65217" y2="44828"/>
                        <a14:foregroundMark x1="55172" y1="84975" x2="55172" y2="84975"/>
                        <a14:foregroundMark x1="44378" y1="68473" x2="44378" y2="68473"/>
                        <a14:foregroundMark x1="19640" y1="36207" x2="19640" y2="36207"/>
                        <a14:foregroundMark x1="6297" y1="35961" x2="6297" y2="35961"/>
                        <a14:foregroundMark x1="9445" y1="25862" x2="9445" y2="25862"/>
                        <a14:foregroundMark x1="5397" y1="20936" x2="5397" y2="20936"/>
                        <a14:foregroundMark x1="7346" y1="19212" x2="7346" y2="19212"/>
                        <a14:foregroundMark x1="3148" y1="17488" x2="3148" y2="17488"/>
                        <a14:foregroundMark x1="14693" y1="22660" x2="14693" y2="22660"/>
                        <a14:foregroundMark x1="15292" y1="27833" x2="15292" y2="27833"/>
                        <a14:foregroundMark x1="15892" y1="15517" x2="15892" y2="15517"/>
                        <a14:foregroundMark x1="20240" y1="26847" x2="20240" y2="26847"/>
                        <a14:foregroundMark x1="13043" y1="25862" x2="13043" y2="25862"/>
                        <a14:foregroundMark x1="13493" y1="32020" x2="13493" y2="32020"/>
                        <a14:foregroundMark x1="14243" y1="16256" x2="14243" y2="16256"/>
                        <a14:foregroundMark x1="16942" y1="8621" x2="16942" y2="8621"/>
                        <a14:foregroundMark x1="31784" y1="7882" x2="31784" y2="7882"/>
                        <a14:foregroundMark x1="86507" y1="18719" x2="86507" y2="18719"/>
                        <a14:foregroundMark x1="86507" y1="24384" x2="86507" y2="24384"/>
                        <a14:foregroundMark x1="83958" y1="33990" x2="83958" y2="33990"/>
                        <a14:foregroundMark x1="86957" y1="43103" x2="86957" y2="43103"/>
                        <a14:foregroundMark x1="89205" y1="37438" x2="89205" y2="37438"/>
                        <a14:foregroundMark x1="90255" y1="32512" x2="90255" y2="32512"/>
                        <a14:foregroundMark x1="91154" y1="25862" x2="91154" y2="25862"/>
                        <a14:foregroundMark x1="97001" y1="29064" x2="97001" y2="29064"/>
                        <a14:foregroundMark x1="96702" y1="34729" x2="96702" y2="34729"/>
                        <a14:foregroundMark x1="95952" y1="39409" x2="95952" y2="39409"/>
                        <a14:foregroundMark x1="92804" y1="45320" x2="92804" y2="45320"/>
                        <a14:foregroundMark x1="94753" y1="32512" x2="94753" y2="32512"/>
                        <a14:foregroundMark x1="86807" y1="29310" x2="86807" y2="29310"/>
                        <a14:foregroundMark x1="64618" y1="38916" x2="64618" y2="38916"/>
                        <a14:foregroundMark x1="85457" y1="15517" x2="85457" y2="15517"/>
                        <a14:foregroundMark x1="83508" y1="21429" x2="83508" y2="21429"/>
                        <a14:foregroundMark x1="81409" y1="25369" x2="81409" y2="25369"/>
                        <a14:foregroundMark x1="82459" y1="37192" x2="82459" y2="37192"/>
                        <a14:foregroundMark x1="83958" y1="41379" x2="83958" y2="41379"/>
                        <a14:foregroundMark x1="81859" y1="49507" x2="81859" y2="49507"/>
                        <a14:foregroundMark x1="84858" y1="36453" x2="84858" y2="36453"/>
                        <a14:foregroundMark x1="90405" y1="22167" x2="90405" y2="22167"/>
                        <a14:foregroundMark x1="88006" y1="14039" x2="88006" y2="14039"/>
                        <a14:foregroundMark x1="84558" y1="6650" x2="84558" y2="6650"/>
                        <a14:foregroundMark x1="79160" y1="29310" x2="79160" y2="29310"/>
                        <a14:foregroundMark x1="80960" y1="33498" x2="80960" y2="33498"/>
                        <a14:foregroundMark x1="80210" y1="39901" x2="80210" y2="39901"/>
                        <a14:foregroundMark x1="60570" y1="36700" x2="60570" y2="36700"/>
                        <a14:foregroundMark x1="59970" y1="39409" x2="59970" y2="39409"/>
                        <a14:foregroundMark x1="83058" y1="27586" x2="83058" y2="27586"/>
                        <a14:foregroundMark x1="48126" y1="69951" x2="48126" y2="699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4291" y="2765822"/>
            <a:ext cx="4984270" cy="303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89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practice using some words in a sentence.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51028" y="3000563"/>
            <a:ext cx="72922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I was ______________ how to read.</a:t>
            </a:r>
            <a:r>
              <a:rPr lang="en-US" sz="2800" dirty="0" smtClean="0">
                <a:solidFill>
                  <a:srgbClr val="FFFFFF"/>
                </a:solidFill>
              </a:rPr>
              <a:t/>
            </a:r>
            <a:br>
              <a:rPr lang="en-US" sz="2800" dirty="0" smtClean="0">
                <a:solidFill>
                  <a:srgbClr val="FFFFFF"/>
                </a:solidFill>
              </a:rPr>
            </a:br>
            <a:endParaRPr lang="en-US" sz="2800" dirty="0" smtClean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7958"/>
          <a:stretch/>
        </p:blipFill>
        <p:spPr>
          <a:xfrm>
            <a:off x="2226275" y="4077781"/>
            <a:ext cx="4759303" cy="232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73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practice using some words in a sentence.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843" y="2562135"/>
            <a:ext cx="9124614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600" dirty="0">
              <a:solidFill>
                <a:srgbClr val="FFFFFF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My brother is funny, he makes me _____________</a:t>
            </a:r>
            <a:endParaRPr lang="en-US" sz="3200" dirty="0">
              <a:solidFill>
                <a:srgbClr val="FFFFFF"/>
              </a:solidFill>
            </a:endParaRPr>
          </a:p>
          <a:p>
            <a:pPr algn="ctr"/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46" b="99548" l="0" r="99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7255" y="3921288"/>
            <a:ext cx="3613751" cy="266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967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practice using some words in a sentence.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61924" y="3000563"/>
            <a:ext cx="7870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She is her father’s </a:t>
            </a:r>
            <a:r>
              <a:rPr lang="en-US" sz="3600" dirty="0" smtClean="0">
                <a:solidFill>
                  <a:srgbClr val="FFFFFF"/>
                </a:solidFill>
              </a:rPr>
              <a:t>________________</a:t>
            </a:r>
            <a:r>
              <a:rPr lang="en-US" sz="3600" dirty="0" smtClean="0">
                <a:solidFill>
                  <a:srgbClr val="FFFFFF"/>
                </a:solidFill>
              </a:rPr>
              <a:t>.</a:t>
            </a:r>
            <a:r>
              <a:rPr lang="en-US" sz="2800" dirty="0" smtClean="0">
                <a:solidFill>
                  <a:srgbClr val="FFFFFF"/>
                </a:solidFill>
              </a:rPr>
              <a:t/>
            </a:r>
            <a:br>
              <a:rPr lang="en-US" sz="2800" dirty="0" smtClean="0">
                <a:solidFill>
                  <a:srgbClr val="FFFFFF"/>
                </a:solidFill>
              </a:rPr>
            </a:br>
            <a:endParaRPr lang="en-US" sz="2800" dirty="0" smtClean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8" b="95385" l="0" r="100000">
                        <a14:foregroundMark x1="29231" y1="64615" x2="29231" y2="64615"/>
                        <a14:foregroundMark x1="16615" y1="83692" x2="16615" y2="83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9102" y="3918502"/>
            <a:ext cx="2939498" cy="293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24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practice!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2532" y="2785156"/>
            <a:ext cx="8849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We went fishing and _____________ a fish!</a:t>
            </a:r>
            <a:endParaRPr lang="en-US" sz="3600" dirty="0" smtClean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564" y="3643142"/>
            <a:ext cx="50800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87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6305" y="0"/>
            <a:ext cx="9350305" cy="1417638"/>
          </a:xfrm>
        </p:spPr>
        <p:txBody>
          <a:bodyPr/>
          <a:lstStyle/>
          <a:p>
            <a:r>
              <a:rPr lang="en-US" dirty="0" smtClean="0"/>
              <a:t>Now it is your turn, write a sentence using an “</a:t>
            </a:r>
            <a:r>
              <a:rPr lang="en-US" dirty="0" err="1" smtClean="0"/>
              <a:t>augh</a:t>
            </a:r>
            <a:r>
              <a:rPr lang="en-US" dirty="0" smtClean="0"/>
              <a:t>” word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5174" y="2271841"/>
            <a:ext cx="7457545" cy="2569469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62730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602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Great, that was fun. What did we learn today?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98971" y="2336535"/>
            <a:ext cx="60868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A look into the countries of the world</a:t>
            </a:r>
            <a:endParaRPr lang="en-US" sz="36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3600" dirty="0" smtClean="0">
                <a:solidFill>
                  <a:schemeClr val="bg1"/>
                </a:solidFill>
              </a:rPr>
              <a:t>Learning about Mexico</a:t>
            </a:r>
            <a:endParaRPr lang="en-US" sz="3600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A review of </a:t>
            </a:r>
            <a:r>
              <a:rPr lang="en-US" sz="3600" dirty="0" smtClean="0">
                <a:solidFill>
                  <a:schemeClr val="bg1"/>
                </a:solidFill>
              </a:rPr>
              <a:t>“</a:t>
            </a:r>
            <a:r>
              <a:rPr lang="en-US" sz="3600" dirty="0" err="1">
                <a:solidFill>
                  <a:schemeClr val="bg1"/>
                </a:solidFill>
              </a:rPr>
              <a:t>a</a:t>
            </a:r>
            <a:r>
              <a:rPr lang="en-US" sz="3600" dirty="0" err="1" smtClean="0">
                <a:solidFill>
                  <a:schemeClr val="bg1"/>
                </a:solidFill>
              </a:rPr>
              <a:t>ugh</a:t>
            </a:r>
            <a:r>
              <a:rPr lang="en-US" sz="3600" dirty="0">
                <a:solidFill>
                  <a:schemeClr val="bg1"/>
                </a:solidFill>
              </a:rPr>
              <a:t>” words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195" y="3797832"/>
            <a:ext cx="3368992" cy="306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43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you remember?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807" y="1720464"/>
            <a:ext cx="8139778" cy="2497518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What is a country?</a:t>
            </a:r>
          </a:p>
          <a:p>
            <a:pPr algn="ctr"/>
            <a:r>
              <a:rPr lang="en-US" sz="2800" dirty="0" smtClean="0"/>
              <a:t>What is an example of a country?</a:t>
            </a: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518" r="98492">
                        <a14:foregroundMark x1="89698" y1="71889" x2="89698" y2="71889"/>
                        <a14:foregroundMark x1="83668" y1="54378" x2="83668" y2="54378"/>
                        <a14:foregroundMark x1="79648" y1="56682" x2="79648" y2="56682"/>
                        <a14:foregroundMark x1="93216" y1="58065" x2="93216" y2="58065"/>
                        <a14:foregroundMark x1="85930" y1="47465" x2="85930" y2="47465"/>
                        <a14:foregroundMark x1="56281" y1="15668" x2="56281" y2="15668"/>
                        <a14:foregroundMark x1="55025" y1="25346" x2="55025" y2="25346"/>
                        <a14:foregroundMark x1="59296" y1="21198" x2="59296" y2="21198"/>
                        <a14:foregroundMark x1="57286" y1="22120" x2="57286" y2="22120"/>
                        <a14:foregroundMark x1="52764" y1="22120" x2="52764" y2="22120"/>
                        <a14:foregroundMark x1="48241" y1="22581" x2="48241" y2="22581"/>
                        <a14:foregroundMark x1="22613" y1="28111" x2="22613" y2="28111"/>
                        <a14:foregroundMark x1="27387" y1="66359" x2="27387" y2="66359"/>
                        <a14:foregroundMark x1="24121" y1="58065" x2="24121" y2="58065"/>
                        <a14:foregroundMark x1="32161" y1="62673" x2="32161" y2="62673"/>
                        <a14:foregroundMark x1="26633" y1="80645" x2="26633" y2="80645"/>
                        <a14:foregroundMark x1="27387" y1="75576" x2="27387" y2="75576"/>
                        <a14:foregroundMark x1="25126" y1="71889" x2="25126" y2="71889"/>
                        <a14:foregroundMark x1="29146" y1="71889" x2="29146" y2="71889"/>
                        <a14:foregroundMark x1="27889" y1="56221" x2="27889" y2="562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1209" y="3870327"/>
            <a:ext cx="3940597" cy="214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084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62016" y="884468"/>
            <a:ext cx="5780921" cy="1200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Let’s look at the homework now.</a:t>
            </a:r>
          </a:p>
          <a:p>
            <a:pPr algn="ctr"/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Do you have any questions?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191"/>
          <a:stretch/>
        </p:blipFill>
        <p:spPr>
          <a:xfrm>
            <a:off x="1562016" y="2018023"/>
            <a:ext cx="5780921" cy="470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482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6895" y="2097820"/>
            <a:ext cx="59394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Thank you for a great class today.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As they say in </a:t>
            </a:r>
            <a:r>
              <a:rPr lang="en-US" sz="4000" dirty="0" smtClean="0">
                <a:solidFill>
                  <a:schemeClr val="bg1"/>
                </a:solidFill>
              </a:rPr>
              <a:t>Mexico,</a:t>
            </a:r>
            <a:endParaRPr lang="en-US" sz="4000" dirty="0" smtClean="0">
              <a:solidFill>
                <a:schemeClr val="bg1"/>
              </a:solidFill>
            </a:endParaRPr>
          </a:p>
          <a:p>
            <a:pPr algn="ctr"/>
            <a:r>
              <a:rPr lang="en-US" sz="4000" dirty="0" err="1" smtClean="0">
                <a:solidFill>
                  <a:schemeClr val="bg1"/>
                </a:solidFill>
              </a:rPr>
              <a:t>Adi</a:t>
            </a:r>
            <a:r>
              <a:rPr lang="en-US" sz="4000" dirty="0" err="1" smtClean="0">
                <a:solidFill>
                  <a:schemeClr val="bg1"/>
                </a:solidFill>
              </a:rPr>
              <a:t>ós</a:t>
            </a:r>
            <a:r>
              <a:rPr lang="en-US" sz="4000" dirty="0" smtClean="0">
                <a:solidFill>
                  <a:schemeClr val="bg1"/>
                </a:solidFill>
              </a:rPr>
              <a:t>!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" b="100000" l="738" r="100000">
                        <a14:foregroundMark x1="43911" y1="43000" x2="43911" y2="43000"/>
                        <a14:foregroundMark x1="49446" y1="41250" x2="49446" y2="41250"/>
                        <a14:foregroundMark x1="33948" y1="40250" x2="33948" y2="40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506" y="601754"/>
            <a:ext cx="34417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84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have one minute</a:t>
            </a:r>
            <a:br>
              <a:rPr lang="en-US" dirty="0" smtClean="0"/>
            </a:br>
            <a:r>
              <a:rPr lang="en-US" dirty="0" smtClean="0"/>
              <a:t>1:00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800" dirty="0" smtClean="0"/>
          </a:p>
          <a:p>
            <a:r>
              <a:rPr lang="en-US" sz="2800" dirty="0" smtClean="0"/>
              <a:t>Write down as many countries as you can, then we will compare our lists!</a:t>
            </a:r>
            <a:endParaRPr lang="en-US" sz="28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115" r="2115"/>
          <a:stretch>
            <a:fillRect/>
          </a:stretch>
        </p:blipFill>
        <p:spPr/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6" b="95639" l="2886" r="98494">
                        <a14:foregroundMark x1="19573" y1="27726" x2="19573" y2="27726"/>
                        <a14:foregroundMark x1="17189" y1="19938" x2="17189" y2="19938"/>
                        <a14:foregroundMark x1="50816" y1="20872" x2="50816" y2="20872"/>
                        <a14:foregroundMark x1="58846" y1="21028" x2="58846" y2="21028"/>
                        <a14:foregroundMark x1="50816" y1="22741" x2="50816" y2="227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7716" y="4791329"/>
            <a:ext cx="2746872" cy="2212662"/>
          </a:xfrm>
          <a:prstGeom prst="rect">
            <a:avLst/>
          </a:prstGeom>
        </p:spPr>
      </p:pic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3622" b="36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6957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085" y="5582485"/>
            <a:ext cx="8685011" cy="1100138"/>
          </a:xfrm>
        </p:spPr>
        <p:txBody>
          <a:bodyPr/>
          <a:lstStyle/>
          <a:p>
            <a:r>
              <a:rPr lang="en-US" dirty="0" smtClean="0"/>
              <a:t>Nice work! There are so many countries! How many countries do you think there are?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7008" b="170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1739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661380"/>
            <a:ext cx="7612063" cy="1100138"/>
          </a:xfrm>
        </p:spPr>
        <p:txBody>
          <a:bodyPr/>
          <a:lstStyle/>
          <a:p>
            <a:r>
              <a:rPr lang="en-US" dirty="0" smtClean="0"/>
              <a:t>There are 196 countries in the world!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2441" r="124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60631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632181"/>
            <a:ext cx="7612063" cy="1100138"/>
          </a:xfrm>
        </p:spPr>
        <p:txBody>
          <a:bodyPr/>
          <a:lstStyle/>
          <a:p>
            <a:r>
              <a:rPr lang="en-US" dirty="0" smtClean="0"/>
              <a:t>What country do you think is pictured here?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443" r="74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7465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5719717"/>
            <a:ext cx="7612063" cy="1100138"/>
          </a:xfrm>
        </p:spPr>
        <p:txBody>
          <a:bodyPr/>
          <a:lstStyle/>
          <a:p>
            <a:r>
              <a:rPr lang="en-US" dirty="0" smtClean="0"/>
              <a:t>Hint: It is located in the </a:t>
            </a:r>
            <a:r>
              <a:rPr lang="en-US" u="sng" dirty="0" smtClean="0"/>
              <a:t>south</a:t>
            </a:r>
            <a:r>
              <a:rPr lang="en-US" dirty="0" smtClean="0"/>
              <a:t> where it is warm</a:t>
            </a:r>
            <a:br>
              <a:rPr lang="en-US" dirty="0" smtClean="0"/>
            </a:br>
            <a:endParaRPr lang="en-US" u="sng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34" b="434"/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9938" y="1842717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567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5169648"/>
            <a:ext cx="7612063" cy="1100138"/>
          </a:xfrm>
        </p:spPr>
        <p:txBody>
          <a:bodyPr/>
          <a:lstStyle/>
          <a:p>
            <a:r>
              <a:rPr lang="en-US" dirty="0" smtClean="0"/>
              <a:t>The country we will be learning about today is MEXICO</a:t>
            </a:r>
            <a:endParaRPr lang="en-US" u="sng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2172" r="121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87666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180</TotalTime>
  <Words>319</Words>
  <Application>Microsoft Macintosh PowerPoint</Application>
  <PresentationFormat>On-screen Show (4:3)</PresentationFormat>
  <Paragraphs>45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Habitat</vt:lpstr>
      <vt:lpstr>Around the World</vt:lpstr>
      <vt:lpstr>What will we be learning this class?</vt:lpstr>
      <vt:lpstr>Do you remember?</vt:lpstr>
      <vt:lpstr>You have one minute 1:00</vt:lpstr>
      <vt:lpstr>Nice work! There are so many countries! How many countries do you think there are?</vt:lpstr>
      <vt:lpstr>There are 196 countries in the world!</vt:lpstr>
      <vt:lpstr>What country do you think is pictured here?</vt:lpstr>
      <vt:lpstr>Hint: It is located in the south where it is warm </vt:lpstr>
      <vt:lpstr>The country we will be learning about today is MEXICO</vt:lpstr>
      <vt:lpstr>What do you know about Mexico? Write it below</vt:lpstr>
      <vt:lpstr>Let’s read a book about Mexico!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did you like about Mexico?</vt:lpstr>
      <vt:lpstr>Review</vt:lpstr>
      <vt:lpstr>Great work!</vt:lpstr>
      <vt:lpstr>Do you remember? What sound does “augh” make?</vt:lpstr>
      <vt:lpstr>PowerPoint Presentation</vt:lpstr>
      <vt:lpstr>Let’s practice using some words in a sentence.</vt:lpstr>
      <vt:lpstr>Let’s practice using some words in a sentence.</vt:lpstr>
      <vt:lpstr>Let’s practice using some words in a sentence.</vt:lpstr>
      <vt:lpstr>More practice!</vt:lpstr>
      <vt:lpstr>Now it is your turn, write a sentence using an “augh” word</vt:lpstr>
      <vt:lpstr>Great, that was fun. What did we learn today?</vt:lpstr>
      <vt:lpstr>PowerPoint Presentation</vt:lpstr>
      <vt:lpstr>PowerPoint Presentation</vt:lpstr>
    </vt:vector>
  </TitlesOfParts>
  <Company>Vandilay Industries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Around the World</dc:title>
  <dc:creator>Marissa Quintigliani</dc:creator>
  <cp:lastModifiedBy>Marissa Quintigliani</cp:lastModifiedBy>
  <cp:revision>17</cp:revision>
  <dcterms:created xsi:type="dcterms:W3CDTF">2017-08-03T14:31:16Z</dcterms:created>
  <dcterms:modified xsi:type="dcterms:W3CDTF">2017-08-08T15:11:14Z</dcterms:modified>
</cp:coreProperties>
</file>