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AA1D-C1AC-422B-B495-EEE80215BCAA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7EF7D-78DC-4237-ACF6-81E7F6409C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6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08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26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0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13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280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45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22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47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121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33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37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84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280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39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741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82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42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73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03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00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69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55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EF7D-78DC-4237-ACF6-81E7F6409C3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98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2267" y="409827"/>
            <a:ext cx="669946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2712" y="0"/>
            <a:ext cx="7315200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05345" y="723207"/>
            <a:ext cx="675409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382" y="44067"/>
            <a:ext cx="695723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9443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069" y="2185396"/>
            <a:ext cx="8655860" cy="166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858" y="4409901"/>
            <a:ext cx="5099857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27" y="5257800"/>
            <a:ext cx="1658388" cy="40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515" y="4182575"/>
            <a:ext cx="4984115" cy="140843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Around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the</a:t>
            </a:r>
            <a:r>
              <a:rPr sz="4800" spc="-5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95" dirty="0">
                <a:solidFill>
                  <a:srgbClr val="194431"/>
                </a:solidFill>
                <a:latin typeface="Book Antiqua"/>
                <a:cs typeface="Book Antiqua"/>
              </a:rPr>
              <a:t>World</a:t>
            </a:r>
            <a:endParaRPr sz="4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Unit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8 </a:t>
            </a:r>
            <a:r>
              <a:rPr sz="1800" spc="-5" dirty="0">
                <a:solidFill>
                  <a:srgbClr val="194431"/>
                </a:solidFill>
                <a:latin typeface="Book Antiqua"/>
                <a:cs typeface="Book Antiqua"/>
              </a:rPr>
              <a:t>Lesson </a:t>
            </a:r>
            <a:r>
              <a:rPr sz="1800" dirty="0">
                <a:solidFill>
                  <a:srgbClr val="194431"/>
                </a:solidFill>
                <a:latin typeface="Book Antiqua"/>
                <a:cs typeface="Book Antiqua"/>
              </a:rPr>
              <a:t>3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9" y="0"/>
            <a:ext cx="9131529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698" y="723207"/>
            <a:ext cx="8433261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228" y="44067"/>
            <a:ext cx="906208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3700" marR="5080" indent="-381635">
              <a:lnSpc>
                <a:spcPts val="5700"/>
              </a:lnSpc>
              <a:spcBef>
                <a:spcPts val="340"/>
              </a:spcBef>
              <a:tabLst>
                <a:tab pos="1941830" algn="l"/>
                <a:tab pos="6514465" algn="l"/>
              </a:tabLst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Great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answers! By thinking about  these	questions</a:t>
            </a:r>
            <a:r>
              <a:rPr sz="4800" spc="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before	</a:t>
            </a:r>
            <a:r>
              <a:rPr sz="4800" dirty="0">
                <a:solidFill>
                  <a:srgbClr val="194431"/>
                </a:solidFill>
                <a:latin typeface="Book Antiqua"/>
                <a:cs typeface="Book Antiqua"/>
              </a:rPr>
              <a:t>we</a:t>
            </a:r>
            <a:r>
              <a:rPr sz="4800" spc="-25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30" dirty="0">
                <a:solidFill>
                  <a:srgbClr val="194431"/>
                </a:solidFill>
                <a:latin typeface="Book Antiqua"/>
                <a:cs typeface="Book Antiqua"/>
              </a:rPr>
              <a:t>read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4020" y="2529493"/>
            <a:ext cx="3719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0" dirty="0">
                <a:solidFill>
                  <a:srgbClr val="FFFFFF"/>
                </a:solidFill>
                <a:latin typeface="Book Antiqua"/>
                <a:cs typeface="Book Antiqua"/>
              </a:rPr>
              <a:t>We </a:t>
            </a:r>
            <a:r>
              <a:rPr sz="3600" spc="-25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3600" spc="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predicting!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9914" y="3347192"/>
            <a:ext cx="7328335" cy="3382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283" y="0"/>
            <a:ext cx="671668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9" y="723207"/>
            <a:ext cx="2028305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7896" y="44067"/>
            <a:ext cx="6591934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352675" marR="5080" indent="-2340610">
              <a:lnSpc>
                <a:spcPts val="5700"/>
              </a:lnSpc>
              <a:spcBef>
                <a:spcPts val="340"/>
              </a:spcBef>
              <a:tabLst>
                <a:tab pos="5037455" algn="l"/>
              </a:tabLst>
            </a:pPr>
            <a:r>
              <a:rPr dirty="0"/>
              <a:t>What </a:t>
            </a:r>
            <a:r>
              <a:rPr spc="-5" dirty="0"/>
              <a:t>di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you</a:t>
            </a:r>
            <a:r>
              <a:rPr spc="-5" dirty="0"/>
              <a:t> li</a:t>
            </a:r>
            <a:r>
              <a:rPr dirty="0"/>
              <a:t>ke	abo</a:t>
            </a:r>
            <a:r>
              <a:rPr spc="-5" dirty="0"/>
              <a:t>ut  </a:t>
            </a:r>
            <a:r>
              <a:rPr dirty="0"/>
              <a:t>Egypt?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116890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7"/>
                </a:lnTo>
                <a:lnTo>
                  <a:pt x="0" y="2569467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9662" y="2279258"/>
            <a:ext cx="2954336" cy="4378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814" y="361604"/>
            <a:ext cx="2169621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0352" y="409827"/>
            <a:ext cx="20472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94431"/>
                </a:solidFill>
                <a:latin typeface="Book Antiqua"/>
                <a:cs typeface="Book Antiqua"/>
              </a:rPr>
              <a:t>Re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view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754" y="2135311"/>
            <a:ext cx="5991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Why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does Egypt have</a:t>
            </a:r>
            <a:r>
              <a:rPr sz="3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pyramids?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4234" y="2491268"/>
            <a:ext cx="6984998" cy="4366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828" y="361604"/>
            <a:ext cx="3374967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4324" y="409827"/>
            <a:ext cx="3259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Great</a:t>
            </a:r>
            <a:r>
              <a:rPr sz="4800" spc="-8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work!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960" y="2193710"/>
            <a:ext cx="5988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Now we will 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the “u_e”</a:t>
            </a:r>
            <a:r>
              <a:rPr sz="2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sound!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636" y="3116623"/>
            <a:ext cx="7340598" cy="3632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814" y="0"/>
            <a:ext cx="6957752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338" y="723207"/>
            <a:ext cx="7514704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8159" y="44067"/>
            <a:ext cx="739330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83845">
              <a:lnSpc>
                <a:spcPts val="5700"/>
              </a:lnSpc>
              <a:spcBef>
                <a:spcPts val="340"/>
              </a:spcBef>
              <a:tabLst>
                <a:tab pos="1253490" algn="l"/>
                <a:tab pos="3314700" algn="l"/>
                <a:tab pos="5041265" algn="l"/>
              </a:tabLst>
            </a:pPr>
            <a:r>
              <a:rPr spc="-5" dirty="0"/>
              <a:t>Do	</a:t>
            </a:r>
            <a:r>
              <a:rPr dirty="0"/>
              <a:t>you </a:t>
            </a:r>
            <a:r>
              <a:rPr spc="-15" dirty="0"/>
              <a:t>remember? </a:t>
            </a:r>
            <a:r>
              <a:rPr dirty="0"/>
              <a:t>What  </a:t>
            </a:r>
            <a:r>
              <a:rPr spc="-20" dirty="0"/>
              <a:t>words</a:t>
            </a:r>
            <a:r>
              <a:rPr spc="-5" dirty="0"/>
              <a:t> have	“u_e”	in</a:t>
            </a:r>
            <a:r>
              <a:rPr spc="-90" dirty="0"/>
              <a:t> </a:t>
            </a:r>
            <a:r>
              <a:rPr spc="-5" dirty="0"/>
              <a:t>them?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116890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7"/>
                </a:lnTo>
                <a:lnTo>
                  <a:pt x="0" y="2569467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346" y="5641878"/>
            <a:ext cx="8862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FFFF"/>
                </a:solidFill>
                <a:latin typeface="Book Antiqua"/>
                <a:cs typeface="Book Antiqua"/>
              </a:rPr>
              <a:t>Write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down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as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many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as you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can in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1:00!</a:t>
            </a:r>
            <a:r>
              <a:rPr sz="36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Go!</a:t>
            </a:r>
            <a:endParaRPr sz="3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738" y="0"/>
            <a:ext cx="7959435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5014" y="723207"/>
            <a:ext cx="6043352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894" y="44067"/>
            <a:ext cx="7834630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30"/>
              </a:lnSpc>
              <a:spcBef>
                <a:spcPts val="100"/>
              </a:spcBef>
              <a:tabLst>
                <a:tab pos="6040120" algn="l"/>
              </a:tabLst>
            </a:pPr>
            <a:r>
              <a:rPr dirty="0"/>
              <a:t>Read</a:t>
            </a:r>
            <a:r>
              <a:rPr spc="-5" dirty="0"/>
              <a:t> </a:t>
            </a:r>
            <a:r>
              <a:rPr dirty="0"/>
              <a:t>abo</a:t>
            </a:r>
            <a:r>
              <a:rPr spc="-5" dirty="0"/>
              <a:t>u</a:t>
            </a:r>
            <a:r>
              <a:rPr dirty="0"/>
              <a:t>t t</a:t>
            </a:r>
            <a:r>
              <a:rPr spc="-5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t</a:t>
            </a:r>
            <a:r>
              <a:rPr spc="-5" dirty="0"/>
              <a:t>ri</a:t>
            </a:r>
            <a:r>
              <a:rPr dirty="0"/>
              <a:t>p to	</a:t>
            </a:r>
            <a:r>
              <a:rPr spc="-5" dirty="0"/>
              <a:t>E</a:t>
            </a:r>
            <a:r>
              <a:rPr dirty="0"/>
              <a:t>gypt.</a:t>
            </a:r>
          </a:p>
          <a:p>
            <a:pPr algn="ctr">
              <a:lnSpc>
                <a:spcPts val="5730"/>
              </a:lnSpc>
              <a:tabLst>
                <a:tab pos="1930400" algn="l"/>
              </a:tabLst>
            </a:pPr>
            <a:r>
              <a:rPr spc="-5" dirty="0"/>
              <a:t>Notice	the u_e</a:t>
            </a:r>
            <a:r>
              <a:rPr spc="-15" dirty="0"/>
              <a:t> </a:t>
            </a:r>
            <a:r>
              <a:rPr spc="-20" dirty="0"/>
              <a:t>words.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236" y="1694015"/>
            <a:ext cx="83934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The Egyptian pyramids </a:t>
            </a:r>
            <a:r>
              <a:rPr sz="4000" spc="-2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4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huge.</a:t>
            </a:r>
            <a:endParaRPr sz="4000">
              <a:latin typeface="Book Antiqua"/>
              <a:cs typeface="Book Antiqua"/>
            </a:endParaRPr>
          </a:p>
          <a:p>
            <a:pPr marL="888365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I went to go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see them in</a:t>
            </a:r>
            <a:r>
              <a:rPr sz="4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June.</a:t>
            </a:r>
            <a:endParaRPr sz="4000">
              <a:latin typeface="Book Antiqua"/>
              <a:cs typeface="Book Antiqua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I </a:t>
            </a:r>
            <a:r>
              <a:rPr sz="4000" spc="-20" dirty="0">
                <a:solidFill>
                  <a:srgbClr val="FFFFFF"/>
                </a:solidFill>
                <a:latin typeface="Book Antiqua"/>
                <a:cs typeface="Book Antiqua"/>
              </a:rPr>
              <a:t>rode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4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mule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Book Antiqua"/>
                <a:cs typeface="Book Antiqua"/>
              </a:rPr>
              <a:t>through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the desert,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saw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man use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4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flute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with a</a:t>
            </a:r>
            <a:r>
              <a:rPr sz="4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snake.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3653" y="3899252"/>
            <a:ext cx="4010345" cy="2958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7814" y="723207"/>
            <a:ext cx="6729152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7019" y="44067"/>
            <a:ext cx="681355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7475" marR="5080" indent="-104775">
              <a:lnSpc>
                <a:spcPts val="5700"/>
              </a:lnSpc>
              <a:spcBef>
                <a:spcPts val="340"/>
              </a:spcBef>
              <a:tabLst>
                <a:tab pos="3729354" algn="l"/>
                <a:tab pos="4229735" algn="l"/>
              </a:tabLst>
            </a:pPr>
            <a:r>
              <a:rPr spc="-5" dirty="0"/>
              <a:t>Let’s</a:t>
            </a:r>
            <a:r>
              <a:rPr spc="0" dirty="0"/>
              <a:t> </a:t>
            </a:r>
            <a:r>
              <a:rPr spc="-5" dirty="0"/>
              <a:t>practice	using</a:t>
            </a:r>
            <a:r>
              <a:rPr spc="-85" dirty="0"/>
              <a:t> </a:t>
            </a:r>
            <a:r>
              <a:rPr spc="-5" dirty="0"/>
              <a:t>some  u_e </a:t>
            </a:r>
            <a:r>
              <a:rPr spc="-20" dirty="0"/>
              <a:t>words</a:t>
            </a:r>
            <a:r>
              <a:rPr spc="0" dirty="0"/>
              <a:t> </a:t>
            </a:r>
            <a:r>
              <a:rPr spc="-5" dirty="0"/>
              <a:t>in </a:t>
            </a:r>
            <a:r>
              <a:rPr dirty="0"/>
              <a:t>a	</a:t>
            </a:r>
            <a:r>
              <a:rPr spc="-5" dirty="0"/>
              <a:t>sentence.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9065" y="1899716"/>
            <a:ext cx="7022465" cy="1690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189980" algn="l"/>
              </a:tabLst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pyramids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25" dirty="0" err="1">
                <a:solidFill>
                  <a:srgbClr val="FFFFFF"/>
                </a:solidFill>
                <a:latin typeface="Book Antiqua"/>
                <a:cs typeface="Book Antiqua"/>
              </a:rPr>
              <a:t>ar</a:t>
            </a:r>
            <a:r>
              <a:rPr lang="en-CA" sz="3600" spc="-25" dirty="0">
                <a:solidFill>
                  <a:srgbClr val="FFFFFF"/>
                </a:solidFill>
                <a:latin typeface="Book Antiqua"/>
                <a:cs typeface="Book Antiqua"/>
              </a:rPr>
              <a:t>e ______________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36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(What </a:t>
            </a:r>
            <a:r>
              <a:rPr sz="3600" spc="-20" dirty="0">
                <a:solidFill>
                  <a:srgbClr val="FFFFFF"/>
                </a:solidFill>
                <a:latin typeface="Book Antiqua"/>
                <a:cs typeface="Book Antiqua"/>
              </a:rPr>
              <a:t>word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can mean very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 large?)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6341" y="3743604"/>
            <a:ext cx="5575797" cy="2893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7814" y="723207"/>
            <a:ext cx="6729152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019" y="44067"/>
            <a:ext cx="681355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7475" marR="5080" indent="-104775">
              <a:lnSpc>
                <a:spcPts val="5700"/>
              </a:lnSpc>
              <a:spcBef>
                <a:spcPts val="340"/>
              </a:spcBef>
              <a:tabLst>
                <a:tab pos="3729354" algn="l"/>
                <a:tab pos="4229735" algn="l"/>
              </a:tabLst>
            </a:pP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Let’s</a:t>
            </a:r>
            <a:r>
              <a:rPr sz="4800" spc="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practice	using</a:t>
            </a:r>
            <a:r>
              <a:rPr sz="4800" spc="-85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some  u_e </a:t>
            </a: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words</a:t>
            </a:r>
            <a:r>
              <a:rPr sz="4800" spc="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in </a:t>
            </a:r>
            <a:r>
              <a:rPr sz="4800" dirty="0">
                <a:solidFill>
                  <a:srgbClr val="194431"/>
                </a:solidFill>
                <a:latin typeface="Book Antiqua"/>
                <a:cs typeface="Book Antiqua"/>
              </a:rPr>
              <a:t>a	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sentence.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9365" y="2247436"/>
            <a:ext cx="5553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9725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held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3600" spc="-10" dirty="0">
                <a:solidFill>
                  <a:srgbClr val="FFFFFF"/>
                </a:solidFill>
                <a:latin typeface="Book Antiqua"/>
                <a:cs typeface="Book Antiqua"/>
              </a:rPr>
              <a:t>a ___________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snake.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1783" y="2934181"/>
            <a:ext cx="3161522" cy="3923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32814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7814" y="723207"/>
            <a:ext cx="6729152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019" y="44067"/>
            <a:ext cx="681355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7475" marR="5080" indent="-104775">
              <a:lnSpc>
                <a:spcPts val="5700"/>
              </a:lnSpc>
              <a:spcBef>
                <a:spcPts val="340"/>
              </a:spcBef>
              <a:tabLst>
                <a:tab pos="3729354" algn="l"/>
                <a:tab pos="4229735" algn="l"/>
              </a:tabLst>
            </a:pP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Let’s</a:t>
            </a:r>
            <a:r>
              <a:rPr sz="4800" spc="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practice	using</a:t>
            </a:r>
            <a:r>
              <a:rPr sz="4800" spc="-85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some  u_e </a:t>
            </a:r>
            <a:r>
              <a:rPr sz="4800" spc="-20" dirty="0">
                <a:solidFill>
                  <a:srgbClr val="194431"/>
                </a:solidFill>
                <a:latin typeface="Book Antiqua"/>
                <a:cs typeface="Book Antiqua"/>
              </a:rPr>
              <a:t>words</a:t>
            </a:r>
            <a:r>
              <a:rPr sz="4800" spc="0" dirty="0">
                <a:solidFill>
                  <a:srgbClr val="194431"/>
                </a:solidFill>
                <a:latin typeface="Book Antiqua"/>
                <a:cs typeface="Book Antiqua"/>
              </a:rPr>
              <a:t> 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in </a:t>
            </a:r>
            <a:r>
              <a:rPr sz="4800" dirty="0">
                <a:solidFill>
                  <a:srgbClr val="194431"/>
                </a:solidFill>
                <a:latin typeface="Book Antiqua"/>
                <a:cs typeface="Book Antiqua"/>
              </a:rPr>
              <a:t>a	</a:t>
            </a:r>
            <a:r>
              <a:rPr sz="4800" spc="-5" dirty="0">
                <a:solidFill>
                  <a:srgbClr val="194431"/>
                </a:solidFill>
                <a:latin typeface="Book Antiqua"/>
                <a:cs typeface="Book Antiqua"/>
              </a:rPr>
              <a:t>sentence.</a:t>
            </a:r>
            <a:endParaRPr sz="4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305" y="3141254"/>
            <a:ext cx="82302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3910" algn="l"/>
              </a:tabLst>
            </a:pP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Egyptian</a:t>
            </a:r>
            <a:r>
              <a:rPr lang="en-CA" sz="3200" spc="-5" dirty="0">
                <a:solidFill>
                  <a:srgbClr val="FFFFFF"/>
                </a:solidFill>
                <a:latin typeface="Book Antiqua"/>
                <a:cs typeface="Book Antiqua"/>
              </a:rPr>
              <a:t>s _______ 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the Nile River for farming.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656295"/>
            <a:ext cx="8381998" cy="3022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894" y="0"/>
            <a:ext cx="7543800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6170" y="640079"/>
            <a:ext cx="7884622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554" y="0"/>
            <a:ext cx="776795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75260">
              <a:lnSpc>
                <a:spcPts val="5700"/>
              </a:lnSpc>
              <a:spcBef>
                <a:spcPts val="340"/>
              </a:spcBef>
              <a:tabLst>
                <a:tab pos="2477770" algn="l"/>
                <a:tab pos="4584700" algn="l"/>
                <a:tab pos="6311265" algn="l"/>
                <a:tab pos="7274559" algn="l"/>
              </a:tabLst>
            </a:pPr>
            <a:r>
              <a:rPr dirty="0"/>
              <a:t>Now </a:t>
            </a:r>
            <a:r>
              <a:rPr spc="-5" dirty="0"/>
              <a:t>it is your</a:t>
            </a:r>
            <a:r>
              <a:rPr spc="15" dirty="0"/>
              <a:t> </a:t>
            </a:r>
            <a:r>
              <a:rPr spc="-5" dirty="0"/>
              <a:t>turn,</a:t>
            </a:r>
            <a:r>
              <a:rPr dirty="0"/>
              <a:t> write	a  </a:t>
            </a:r>
            <a:r>
              <a:rPr spc="-5" dirty="0"/>
              <a:t>sen</a:t>
            </a:r>
            <a:r>
              <a:rPr dirty="0"/>
              <a:t>t</a:t>
            </a:r>
            <a:r>
              <a:rPr spc="-5" dirty="0"/>
              <a:t>enc</a:t>
            </a:r>
            <a:r>
              <a:rPr dirty="0"/>
              <a:t>e	</a:t>
            </a:r>
            <a:r>
              <a:rPr spc="-5" dirty="0"/>
              <a:t>usin</a:t>
            </a:r>
            <a:r>
              <a:rPr dirty="0"/>
              <a:t>g a	“</a:t>
            </a:r>
            <a:r>
              <a:rPr spc="-5" dirty="0"/>
              <a:t>u_</a:t>
            </a:r>
            <a:r>
              <a:rPr dirty="0"/>
              <a:t>e”	w</a:t>
            </a:r>
            <a:r>
              <a:rPr spc="-5" dirty="0"/>
              <a:t>o</a:t>
            </a:r>
            <a:r>
              <a:rPr spc="-90" dirty="0"/>
              <a:t>r</a:t>
            </a:r>
            <a:r>
              <a:rPr dirty="0"/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271841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8"/>
                </a:lnTo>
                <a:lnTo>
                  <a:pt x="0" y="2569468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00500"/>
            <a:ext cx="3809998" cy="2857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905" y="0"/>
            <a:ext cx="694528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1305" y="723207"/>
            <a:ext cx="2830483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572" y="44067"/>
            <a:ext cx="681482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65655" marR="5080" indent="-2053589">
              <a:lnSpc>
                <a:spcPts val="5700"/>
              </a:lnSpc>
              <a:spcBef>
                <a:spcPts val="340"/>
              </a:spcBef>
              <a:tabLst>
                <a:tab pos="4560570" algn="l"/>
              </a:tabLst>
            </a:pPr>
            <a:r>
              <a:rPr dirty="0"/>
              <a:t>What will we </a:t>
            </a:r>
            <a:r>
              <a:rPr spc="-5" dirty="0"/>
              <a:t>b</a:t>
            </a:r>
            <a:r>
              <a:rPr dirty="0"/>
              <a:t>e	</a:t>
            </a:r>
            <a:r>
              <a:rPr spc="-5" dirty="0"/>
              <a:t>learning  this</a:t>
            </a:r>
            <a:r>
              <a:rPr spc="-15" dirty="0"/>
              <a:t> </a:t>
            </a:r>
            <a:r>
              <a:rPr spc="-5" dirty="0"/>
              <a:t>class?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9205" indent="-285750">
              <a:lnSpc>
                <a:spcPts val="4310"/>
              </a:lnSpc>
              <a:spcBef>
                <a:spcPts val="100"/>
              </a:spcBef>
              <a:buFont typeface="Arial"/>
              <a:buChar char="•"/>
              <a:tabLst>
                <a:tab pos="2529205" algn="l"/>
              </a:tabLst>
            </a:pPr>
            <a:r>
              <a:rPr spc="-55" dirty="0"/>
              <a:t>Wonders </a:t>
            </a:r>
            <a:r>
              <a:rPr dirty="0"/>
              <a:t>of </a:t>
            </a:r>
            <a:r>
              <a:rPr spc="-5" dirty="0"/>
              <a:t>the</a:t>
            </a:r>
            <a:r>
              <a:rPr spc="30" dirty="0"/>
              <a:t> </a:t>
            </a:r>
            <a:r>
              <a:rPr spc="-70" dirty="0"/>
              <a:t>World</a:t>
            </a:r>
          </a:p>
          <a:p>
            <a:pPr marL="2529205" indent="-285750">
              <a:lnSpc>
                <a:spcPts val="4300"/>
              </a:lnSpc>
              <a:buFont typeface="Arial"/>
              <a:buChar char="•"/>
              <a:tabLst>
                <a:tab pos="2529205" algn="l"/>
              </a:tabLst>
            </a:pPr>
            <a:r>
              <a:rPr spc="-5" dirty="0"/>
              <a:t>Learning about </a:t>
            </a:r>
            <a:r>
              <a:rPr dirty="0"/>
              <a:t>a </a:t>
            </a:r>
            <a:r>
              <a:rPr spc="-5" dirty="0"/>
              <a:t>new</a:t>
            </a:r>
            <a:r>
              <a:rPr spc="-55" dirty="0"/>
              <a:t> </a:t>
            </a:r>
            <a:r>
              <a:rPr spc="-5" dirty="0"/>
              <a:t>country</a:t>
            </a:r>
          </a:p>
          <a:p>
            <a:pPr marL="2529205" indent="-285750">
              <a:lnSpc>
                <a:spcPts val="4310"/>
              </a:lnSpc>
              <a:buFont typeface="Arial"/>
              <a:buChar char="•"/>
              <a:tabLst>
                <a:tab pos="2529205" algn="l"/>
              </a:tabLst>
            </a:pPr>
            <a:r>
              <a:rPr dirty="0"/>
              <a:t>A </a:t>
            </a:r>
            <a:r>
              <a:rPr spc="-15" dirty="0"/>
              <a:t>review </a:t>
            </a:r>
            <a:r>
              <a:rPr dirty="0"/>
              <a:t>of </a:t>
            </a:r>
            <a:r>
              <a:rPr spc="-5" dirty="0"/>
              <a:t>the “u_e”</a:t>
            </a:r>
            <a:r>
              <a:rPr spc="-229" dirty="0"/>
              <a:t> </a:t>
            </a:r>
            <a:r>
              <a:rPr spc="-5" dirty="0"/>
              <a:t>sound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336516"/>
            <a:ext cx="3303866" cy="5521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01" y="0"/>
            <a:ext cx="8823960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039" y="640079"/>
            <a:ext cx="3744883" cy="939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406" y="0"/>
            <a:ext cx="870839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55240" marR="5080" indent="-2543175">
              <a:lnSpc>
                <a:spcPts val="5700"/>
              </a:lnSpc>
              <a:spcBef>
                <a:spcPts val="340"/>
              </a:spcBef>
              <a:tabLst>
                <a:tab pos="3082290" algn="l"/>
                <a:tab pos="3539490" algn="l"/>
                <a:tab pos="4281170" algn="l"/>
                <a:tab pos="6005195" algn="l"/>
              </a:tabLst>
            </a:pPr>
            <a:r>
              <a:rPr dirty="0"/>
              <a:t>Now write	a	</a:t>
            </a:r>
            <a:r>
              <a:rPr spc="-5" dirty="0"/>
              <a:t>sentence	using</a:t>
            </a:r>
            <a:r>
              <a:rPr spc="-95" dirty="0"/>
              <a:t> </a:t>
            </a:r>
            <a:r>
              <a:rPr dirty="0"/>
              <a:t>two  </a:t>
            </a:r>
            <a:r>
              <a:rPr spc="-5" dirty="0"/>
              <a:t>“u_e”	</a:t>
            </a:r>
            <a:r>
              <a:rPr spc="-20" dirty="0"/>
              <a:t>words!</a:t>
            </a:r>
          </a:p>
        </p:txBody>
      </p:sp>
      <p:sp>
        <p:nvSpPr>
          <p:cNvPr id="5" name="object 5"/>
          <p:cNvSpPr/>
          <p:nvPr/>
        </p:nvSpPr>
        <p:spPr>
          <a:xfrm>
            <a:off x="765173" y="2271841"/>
            <a:ext cx="7458075" cy="2569845"/>
          </a:xfrm>
          <a:custGeom>
            <a:avLst/>
            <a:gdLst/>
            <a:ahLst/>
            <a:cxnLst/>
            <a:rect l="l" t="t" r="r" b="b"/>
            <a:pathLst>
              <a:path w="7458075" h="2569845">
                <a:moveTo>
                  <a:pt x="0" y="0"/>
                </a:moveTo>
                <a:lnTo>
                  <a:pt x="7457542" y="0"/>
                </a:lnTo>
                <a:lnTo>
                  <a:pt x="7457542" y="2569468"/>
                </a:lnTo>
                <a:lnTo>
                  <a:pt x="0" y="2569468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4347" y="3929120"/>
            <a:ext cx="5109650" cy="2841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090" y="0"/>
            <a:ext cx="7082443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643" y="723207"/>
            <a:ext cx="5523806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95655" marR="5080" indent="-779780">
              <a:lnSpc>
                <a:spcPts val="5700"/>
              </a:lnSpc>
              <a:spcBef>
                <a:spcPts val="340"/>
              </a:spcBef>
              <a:tabLst>
                <a:tab pos="1811655" algn="l"/>
                <a:tab pos="5475605" algn="l"/>
              </a:tabLst>
            </a:pPr>
            <a:r>
              <a:rPr dirty="0"/>
              <a:t>G</a:t>
            </a:r>
            <a:r>
              <a:rPr spc="-90" dirty="0"/>
              <a:t>r</a:t>
            </a:r>
            <a:r>
              <a:rPr spc="-5" dirty="0"/>
              <a:t>ea</a:t>
            </a:r>
            <a:r>
              <a:rPr dirty="0"/>
              <a:t>t,	t</a:t>
            </a:r>
            <a:r>
              <a:rPr spc="-5" dirty="0"/>
              <a:t>ha</a:t>
            </a:r>
            <a:r>
              <a:rPr dirty="0"/>
              <a:t>t was</a:t>
            </a:r>
            <a:r>
              <a:rPr spc="-5" dirty="0"/>
              <a:t> fun</a:t>
            </a:r>
            <a:r>
              <a:rPr dirty="0"/>
              <a:t>.	What  </a:t>
            </a:r>
            <a:r>
              <a:rPr spc="-5" dirty="0"/>
              <a:t>did </a:t>
            </a:r>
            <a:r>
              <a:rPr dirty="0"/>
              <a:t>we </a:t>
            </a:r>
            <a:r>
              <a:rPr spc="-5" dirty="0"/>
              <a:t>learn</a:t>
            </a:r>
            <a:r>
              <a:rPr spc="-30" dirty="0"/>
              <a:t> </a:t>
            </a:r>
            <a:r>
              <a:rPr spc="-5" dirty="0"/>
              <a:t>today?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710" y="2369555"/>
            <a:ext cx="5737225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2100" marR="5080" indent="-279400">
              <a:lnSpc>
                <a:spcPts val="4300"/>
              </a:lnSpc>
              <a:spcBef>
                <a:spcPts val="260"/>
              </a:spcBef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look into the </a:t>
            </a:r>
            <a:r>
              <a:rPr sz="3600" spc="-55" dirty="0">
                <a:solidFill>
                  <a:srgbClr val="FFFFFF"/>
                </a:solidFill>
                <a:latin typeface="Book Antiqua"/>
                <a:cs typeface="Book Antiqua"/>
              </a:rPr>
              <a:t>Wonders</a:t>
            </a:r>
            <a:r>
              <a:rPr sz="3600" spc="-2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Book Antiqua"/>
                <a:cs typeface="Book Antiqua"/>
              </a:rPr>
              <a:t>World</a:t>
            </a:r>
            <a:endParaRPr sz="3600">
              <a:latin typeface="Book Antiqua"/>
              <a:cs typeface="Book Antiqua"/>
            </a:endParaRPr>
          </a:p>
          <a:p>
            <a:pPr marL="292100" indent="-279400">
              <a:lnSpc>
                <a:spcPts val="4150"/>
              </a:lnSpc>
              <a:buFont typeface="Arial"/>
              <a:buChar char="•"/>
              <a:tabLst>
                <a:tab pos="298450" algn="l"/>
              </a:tabLst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Learning about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Egypt</a:t>
            </a:r>
            <a:endParaRPr sz="3600">
              <a:latin typeface="Book Antiqua"/>
              <a:cs typeface="Book Antiqua"/>
            </a:endParaRPr>
          </a:p>
          <a:p>
            <a:pPr marL="292100" indent="-279400">
              <a:lnSpc>
                <a:spcPts val="4310"/>
              </a:lnSpc>
              <a:buFont typeface="Arial"/>
              <a:buChar char="•"/>
              <a:tabLst>
                <a:tab pos="298450" algn="l"/>
              </a:tabLst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review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“u_e”</a:t>
            </a:r>
            <a:r>
              <a:rPr sz="3600" spc="-2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words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5722" y="1520477"/>
            <a:ext cx="3218276" cy="5337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715" y="2199752"/>
            <a:ext cx="5781040" cy="1200785"/>
          </a:xfrm>
          <a:custGeom>
            <a:avLst/>
            <a:gdLst/>
            <a:ahLst/>
            <a:cxnLst/>
            <a:rect l="l" t="t" r="r" b="b"/>
            <a:pathLst>
              <a:path w="5781040" h="1200785">
                <a:moveTo>
                  <a:pt x="0" y="0"/>
                </a:moveTo>
                <a:lnTo>
                  <a:pt x="5780919" y="0"/>
                </a:lnTo>
                <a:lnTo>
                  <a:pt x="5780919" y="1200327"/>
                </a:lnTo>
                <a:lnTo>
                  <a:pt x="0" y="1200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5546" y="2232773"/>
            <a:ext cx="443357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Let’s look </a:t>
            </a:r>
            <a:r>
              <a:rPr sz="2400" dirty="0">
                <a:latin typeface="Book Antiqua"/>
                <a:cs typeface="Book Antiqua"/>
              </a:rPr>
              <a:t>at </a:t>
            </a:r>
            <a:r>
              <a:rPr sz="2400" spc="-5" dirty="0">
                <a:latin typeface="Book Antiqua"/>
                <a:cs typeface="Book Antiqua"/>
              </a:rPr>
              <a:t>the homework</a:t>
            </a:r>
            <a:r>
              <a:rPr sz="2400" spc="-40" dirty="0">
                <a:latin typeface="Book Antiqua"/>
                <a:cs typeface="Book Antiqua"/>
              </a:rPr>
              <a:t> </a:t>
            </a:r>
            <a:r>
              <a:rPr sz="2400" spc="-60" dirty="0">
                <a:latin typeface="Book Antiqua"/>
                <a:cs typeface="Book Antiqua"/>
              </a:rPr>
              <a:t>now.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Book Antiqua"/>
                <a:cs typeface="Book Antiqua"/>
              </a:rPr>
              <a:t>Do </a:t>
            </a:r>
            <a:r>
              <a:rPr sz="2400" dirty="0">
                <a:latin typeface="Book Antiqua"/>
                <a:cs typeface="Book Antiqua"/>
              </a:rPr>
              <a:t>you </a:t>
            </a:r>
            <a:r>
              <a:rPr sz="2400" spc="-5" dirty="0">
                <a:latin typeface="Book Antiqua"/>
                <a:cs typeface="Book Antiqua"/>
              </a:rPr>
              <a:t>have </a:t>
            </a:r>
            <a:r>
              <a:rPr sz="2400" dirty="0">
                <a:latin typeface="Book Antiqua"/>
                <a:cs typeface="Book Antiqua"/>
              </a:rPr>
              <a:t>any</a:t>
            </a:r>
            <a:r>
              <a:rPr sz="2400" spc="-3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questions?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3916" y="1"/>
            <a:ext cx="3630081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1171" y="2130840"/>
            <a:ext cx="487743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Thank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for </a:t>
            </a:r>
            <a:r>
              <a:rPr sz="4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Book Antiqua"/>
                <a:cs typeface="Book Antiqua"/>
              </a:rPr>
              <a:t>great 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class</a:t>
            </a:r>
            <a:r>
              <a:rPr sz="4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Book Antiqua"/>
                <a:cs typeface="Book Antiqua"/>
              </a:rPr>
              <a:t>today.</a:t>
            </a:r>
            <a:endParaRPr sz="4000">
              <a:latin typeface="Book Antiqua"/>
              <a:cs typeface="Book Antiqua"/>
            </a:endParaRPr>
          </a:p>
          <a:p>
            <a:pPr marL="50800" marR="43180" algn="ctr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As they say in</a:t>
            </a:r>
            <a:r>
              <a:rPr sz="4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Book Antiqua"/>
                <a:cs typeface="Book Antiqua"/>
              </a:rPr>
              <a:t>Egypt,  Mai-salama!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4048596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751" y="44067"/>
            <a:ext cx="7190105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2735" marR="5080" indent="-280670">
              <a:lnSpc>
                <a:spcPts val="5700"/>
              </a:lnSpc>
              <a:spcBef>
                <a:spcPts val="340"/>
              </a:spcBef>
              <a:tabLst>
                <a:tab pos="5833745" algn="l"/>
              </a:tabLst>
            </a:pPr>
            <a:r>
              <a:rPr dirty="0"/>
              <a:t>Many </a:t>
            </a: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un</a:t>
            </a:r>
            <a:r>
              <a:rPr dirty="0"/>
              <a:t>t</a:t>
            </a:r>
            <a:r>
              <a:rPr spc="-5" dirty="0"/>
              <a:t>rie</a:t>
            </a:r>
            <a:r>
              <a:rPr dirty="0"/>
              <a:t>s</a:t>
            </a:r>
            <a:r>
              <a:rPr spc="-5" dirty="0"/>
              <a:t> hav</a:t>
            </a:r>
            <a:r>
              <a:rPr dirty="0"/>
              <a:t>e	</a:t>
            </a:r>
            <a:r>
              <a:rPr spc="-5" dirty="0"/>
              <a:t>la</a:t>
            </a:r>
            <a:r>
              <a:rPr spc="-90" dirty="0"/>
              <a:t>r</a:t>
            </a:r>
            <a:r>
              <a:rPr dirty="0"/>
              <a:t>ge  and </a:t>
            </a:r>
            <a:r>
              <a:rPr spc="-5" dirty="0"/>
              <a:t>beautiful</a:t>
            </a:r>
            <a:r>
              <a:rPr spc="-50" dirty="0"/>
              <a:t> </a:t>
            </a:r>
            <a:r>
              <a:rPr spc="-5" dirty="0"/>
              <a:t>attractions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641914" y="2114097"/>
            <a:ext cx="4092994" cy="272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957" y="3959348"/>
            <a:ext cx="3623314" cy="2898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57699"/>
            <a:ext cx="4131312" cy="2693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8137" y="5712129"/>
            <a:ext cx="368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know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called?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388" y="4384963"/>
            <a:ext cx="8208817" cy="881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858" y="5045825"/>
            <a:ext cx="8183880" cy="8936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3651" y="5719155"/>
            <a:ext cx="2772294" cy="87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791" y="4427429"/>
            <a:ext cx="806069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30"/>
              </a:spcBef>
              <a:tabLst>
                <a:tab pos="909955" algn="l"/>
                <a:tab pos="1591945" algn="l"/>
                <a:tab pos="1828800" algn="l"/>
                <a:tab pos="2489200" algn="l"/>
                <a:tab pos="2705735" algn="l"/>
                <a:tab pos="6641465" algn="l"/>
                <a:tab pos="7272020" algn="l"/>
              </a:tabLst>
            </a:pP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hes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e	a</a:t>
            </a:r>
            <a:r>
              <a:rPr sz="4400" spc="-80" dirty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e	an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he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405" dirty="0">
                <a:solidFill>
                  <a:srgbClr val="FFFFFF"/>
                </a:solidFill>
                <a:latin typeface="Book Antiqua"/>
                <a:cs typeface="Book Antiqua"/>
              </a:rPr>
              <a:t>W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nde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r	of	t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he  </a:t>
            </a:r>
            <a:r>
              <a:rPr sz="4400" spc="-70" dirty="0">
                <a:solidFill>
                  <a:srgbClr val="FFFFFF"/>
                </a:solidFill>
                <a:latin typeface="Book Antiqua"/>
                <a:cs typeface="Book Antiqua"/>
              </a:rPr>
              <a:t>World.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Do	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know 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these  </a:t>
            </a:r>
            <a:r>
              <a:rPr sz="4400" spc="-30" dirty="0">
                <a:solidFill>
                  <a:srgbClr val="FFFFFF"/>
                </a:solidFill>
                <a:latin typeface="Book Antiqua"/>
                <a:cs typeface="Book Antiqua"/>
              </a:rPr>
              <a:t>are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called?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0486" y="4322618"/>
            <a:ext cx="5561214" cy="889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7977" y="4983479"/>
            <a:ext cx="6213763" cy="889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1887" y="5656810"/>
            <a:ext cx="6005945" cy="889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1670" y="4362983"/>
            <a:ext cx="606425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30"/>
              </a:spcBef>
              <a:tabLst>
                <a:tab pos="1689100" algn="l"/>
                <a:tab pos="2673985" algn="l"/>
                <a:tab pos="3551554" algn="l"/>
                <a:tab pos="3812540" algn="l"/>
                <a:tab pos="3945254" algn="l"/>
              </a:tabLst>
            </a:pP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Right!</a:t>
            </a:r>
            <a:r>
              <a:rPr sz="44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They</a:t>
            </a:r>
            <a:r>
              <a:rPr sz="44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Book Antiqua"/>
                <a:cs typeface="Book Antiqua"/>
              </a:rPr>
              <a:t>are	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called  Pyramids.	Do	</a:t>
            </a:r>
            <a:r>
              <a:rPr sz="4400" dirty="0">
                <a:solidFill>
                  <a:srgbClr val="FFFFFF"/>
                </a:solidFill>
                <a:latin typeface="Book Antiqua"/>
                <a:cs typeface="Book Antiqua"/>
              </a:rPr>
              <a:t>you</a:t>
            </a:r>
            <a:r>
              <a:rPr sz="44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know  </a:t>
            </a:r>
            <a:r>
              <a:rPr sz="4400" spc="-20" dirty="0">
                <a:solidFill>
                  <a:srgbClr val="FFFFFF"/>
                </a:solidFill>
                <a:latin typeface="Book Antiqua"/>
                <a:cs typeface="Book Antiqua"/>
              </a:rPr>
              <a:t>where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they</a:t>
            </a:r>
            <a:r>
              <a:rPr sz="44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Book Antiqua"/>
                <a:cs typeface="Book Antiqua"/>
              </a:rPr>
              <a:t>are	</a:t>
            </a:r>
            <a:r>
              <a:rPr sz="4400" spc="-5" dirty="0">
                <a:solidFill>
                  <a:srgbClr val="FFFFFF"/>
                </a:solidFill>
                <a:latin typeface="Book Antiqua"/>
                <a:cs typeface="Book Antiqua"/>
              </a:rPr>
              <a:t>located?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7854" y="211975"/>
            <a:ext cx="5968537" cy="4193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028" y="0"/>
            <a:ext cx="7045035" cy="93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3574" y="723207"/>
            <a:ext cx="5993475" cy="935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1804" y="44067"/>
            <a:ext cx="6924040" cy="14808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1020" marR="5080" indent="-528955">
              <a:lnSpc>
                <a:spcPts val="5700"/>
              </a:lnSpc>
              <a:spcBef>
                <a:spcPts val="340"/>
              </a:spcBef>
              <a:tabLst>
                <a:tab pos="2490470" algn="l"/>
                <a:tab pos="4205605" algn="l"/>
              </a:tabLst>
            </a:pPr>
            <a:r>
              <a:rPr dirty="0"/>
              <a:t>What </a:t>
            </a:r>
            <a:r>
              <a:rPr spc="-5" dirty="0"/>
              <a:t>do	</a:t>
            </a:r>
            <a:r>
              <a:rPr dirty="0"/>
              <a:t>you </a:t>
            </a:r>
            <a:r>
              <a:rPr spc="-5" dirty="0"/>
              <a:t>know</a:t>
            </a:r>
            <a:r>
              <a:rPr spc="-80" dirty="0"/>
              <a:t> </a:t>
            </a:r>
            <a:r>
              <a:rPr spc="-5" dirty="0"/>
              <a:t>about  Egypt?</a:t>
            </a:r>
            <a:r>
              <a:rPr spc="0" dirty="0"/>
              <a:t> </a:t>
            </a:r>
            <a:r>
              <a:rPr spc="-75" dirty="0"/>
              <a:t>Write	</a:t>
            </a:r>
            <a:r>
              <a:rPr spc="-5" dirty="0"/>
              <a:t>it</a:t>
            </a:r>
            <a:r>
              <a:rPr spc="-20" dirty="0"/>
              <a:t> </a:t>
            </a:r>
            <a:r>
              <a:rPr spc="-5" dirty="0"/>
              <a:t>below</a:t>
            </a:r>
          </a:p>
        </p:txBody>
      </p:sp>
      <p:sp>
        <p:nvSpPr>
          <p:cNvPr id="5" name="object 5"/>
          <p:cNvSpPr/>
          <p:nvPr/>
        </p:nvSpPr>
        <p:spPr>
          <a:xfrm>
            <a:off x="919691" y="2204487"/>
            <a:ext cx="7458075" cy="4190365"/>
          </a:xfrm>
          <a:custGeom>
            <a:avLst/>
            <a:gdLst/>
            <a:ahLst/>
            <a:cxnLst/>
            <a:rect l="l" t="t" r="r" b="b"/>
            <a:pathLst>
              <a:path w="7458075" h="4190365">
                <a:moveTo>
                  <a:pt x="0" y="0"/>
                </a:moveTo>
                <a:lnTo>
                  <a:pt x="7457542" y="0"/>
                </a:lnTo>
                <a:lnTo>
                  <a:pt x="7457542" y="4189985"/>
                </a:lnTo>
                <a:lnTo>
                  <a:pt x="0" y="4189985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F6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029" y="3117949"/>
            <a:ext cx="1768943" cy="374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250" y="361604"/>
            <a:ext cx="6820592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pc="-20" dirty="0"/>
              <a:t>Before	</a:t>
            </a:r>
            <a:r>
              <a:rPr dirty="0"/>
              <a:t>we </a:t>
            </a:r>
            <a:r>
              <a:rPr spc="-25" dirty="0"/>
              <a:t>read </a:t>
            </a:r>
            <a:r>
              <a:rPr spc="-5" dirty="0"/>
              <a:t>the</a:t>
            </a:r>
            <a:r>
              <a:rPr spc="-55" dirty="0"/>
              <a:t> </a:t>
            </a:r>
            <a:r>
              <a:rPr spc="-5" dirty="0"/>
              <a:t>book: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586" y="1960122"/>
            <a:ext cx="740854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21255" marR="5080" indent="-240919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think Egypt is mostly hot,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or 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mostly cold?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90920"/>
            <a:ext cx="9143998" cy="3200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250" y="361604"/>
            <a:ext cx="6820592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pc="-20" dirty="0"/>
              <a:t>Before	</a:t>
            </a:r>
            <a:r>
              <a:rPr dirty="0"/>
              <a:t>we </a:t>
            </a:r>
            <a:r>
              <a:rPr spc="-25" dirty="0"/>
              <a:t>read </a:t>
            </a:r>
            <a:r>
              <a:rPr spc="-5" dirty="0"/>
              <a:t>the</a:t>
            </a:r>
            <a:r>
              <a:rPr spc="-55" dirty="0"/>
              <a:t> </a:t>
            </a:r>
            <a:r>
              <a:rPr spc="-5" dirty="0"/>
              <a:t>book: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396" y="2383500"/>
            <a:ext cx="8173084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378835" marR="5080" indent="-336677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Why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think </a:t>
            </a:r>
            <a:r>
              <a:rPr sz="3600" spc="-15" dirty="0">
                <a:solidFill>
                  <a:srgbClr val="FFFFFF"/>
                </a:solidFill>
                <a:latin typeface="Book Antiqua"/>
                <a:cs typeface="Book Antiqua"/>
              </a:rPr>
              <a:t>there </a:t>
            </a:r>
            <a:r>
              <a:rPr sz="3600" spc="-2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3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pyramids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 in 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Egypt?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91211"/>
            <a:ext cx="9143998" cy="2911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250" y="361604"/>
            <a:ext cx="6820592" cy="93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pc="-20" dirty="0"/>
              <a:t>Before	</a:t>
            </a:r>
            <a:r>
              <a:rPr dirty="0"/>
              <a:t>we </a:t>
            </a:r>
            <a:r>
              <a:rPr spc="-25" dirty="0"/>
              <a:t>read </a:t>
            </a:r>
            <a:r>
              <a:rPr spc="-5" dirty="0"/>
              <a:t>the</a:t>
            </a:r>
            <a:r>
              <a:rPr spc="-55" dirty="0"/>
              <a:t> </a:t>
            </a:r>
            <a:r>
              <a:rPr spc="-5" dirty="0"/>
              <a:t>book: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034" y="2279710"/>
            <a:ext cx="7747634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890520" marR="5080" indent="-2878455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What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3600" dirty="0">
                <a:solidFill>
                  <a:srgbClr val="FFFFFF"/>
                </a:solidFill>
                <a:latin typeface="Book Antiqua"/>
                <a:cs typeface="Book Antiqua"/>
              </a:rPr>
              <a:t>you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think most Egyptians do  for</a:t>
            </a:r>
            <a:r>
              <a:rPr sz="3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Book Antiqua"/>
                <a:cs typeface="Book Antiqua"/>
              </a:rPr>
              <a:t>work?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3537" y="3710782"/>
            <a:ext cx="4379483" cy="2901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B199E787-6F62-4E62-9E6E-BF1AB4C5B0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8\lesson-8-3"/>
  <p:tag name="ISPRING_PRESENTATION_TITLE" val="ESLAO-8-3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290</Words>
  <Application>Microsoft Office PowerPoint</Application>
  <PresentationFormat>On-screen Show (4:3)</PresentationFormat>
  <Paragraphs>73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Times New Roman</vt:lpstr>
      <vt:lpstr>Office Theme</vt:lpstr>
      <vt:lpstr>PowerPoint Presentation</vt:lpstr>
      <vt:lpstr>What will we be learning  this class?</vt:lpstr>
      <vt:lpstr>Many countries have large  and beautiful attractions</vt:lpstr>
      <vt:lpstr>PowerPoint Presentation</vt:lpstr>
      <vt:lpstr>PowerPoint Presentation</vt:lpstr>
      <vt:lpstr>What do you know about  Egypt? Write it below</vt:lpstr>
      <vt:lpstr>Before we read the book:</vt:lpstr>
      <vt:lpstr>Before we read the book:</vt:lpstr>
      <vt:lpstr>Before we read the book:</vt:lpstr>
      <vt:lpstr>PowerPoint Presentation</vt:lpstr>
      <vt:lpstr>What did you like about  Egypt?</vt:lpstr>
      <vt:lpstr>PowerPoint Presentation</vt:lpstr>
      <vt:lpstr>PowerPoint Presentation</vt:lpstr>
      <vt:lpstr>Do you remember? What  words have “u_e” in them?</vt:lpstr>
      <vt:lpstr>Read about the trip to Egypt. Notice the u_e words.</vt:lpstr>
      <vt:lpstr>Let’s practice using some  u_e words in a sentence.</vt:lpstr>
      <vt:lpstr>PowerPoint Presentation</vt:lpstr>
      <vt:lpstr>PowerPoint Presentation</vt:lpstr>
      <vt:lpstr>Now it is your turn, write a  sentence using a “u_e” word</vt:lpstr>
      <vt:lpstr>Now write a sentence using two  “u_e” words!</vt:lpstr>
      <vt:lpstr>Great, that was fun. What  did we learn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ESLAO-8-3-Slides-Student</dc:title>
  <cp:lastModifiedBy>Lakshmi Priya</cp:lastModifiedBy>
  <cp:revision>3</cp:revision>
  <dcterms:created xsi:type="dcterms:W3CDTF">2018-06-27T13:04:28Z</dcterms:created>
  <dcterms:modified xsi:type="dcterms:W3CDTF">2018-06-27T13:06:56Z</dcterms:modified>
</cp:coreProperties>
</file>