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9144000" cy="6858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444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D6715-F5F8-4DBD-971A-5458FB6D2916}" type="datetimeFigureOut">
              <a:rPr lang="en-CA" smtClean="0"/>
              <a:t>2018-06-27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01BFC-7782-4B2B-BF4C-F9768F32041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4303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1BFC-7782-4B2B-BF4C-F9768F32041C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6712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1BFC-7782-4B2B-BF4C-F9768F32041C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1926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1BFC-7782-4B2B-BF4C-F9768F32041C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6491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1BFC-7782-4B2B-BF4C-F9768F32041C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5007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1BFC-7782-4B2B-BF4C-F9768F32041C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20894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1BFC-7782-4B2B-BF4C-F9768F32041C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7464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1BFC-7782-4B2B-BF4C-F9768F32041C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6346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1BFC-7782-4B2B-BF4C-F9768F32041C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0880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1BFC-7782-4B2B-BF4C-F9768F32041C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07235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1BFC-7782-4B2B-BF4C-F9768F32041C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13790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1BFC-7782-4B2B-BF4C-F9768F32041C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9893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1BFC-7782-4B2B-BF4C-F9768F32041C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14360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1BFC-7782-4B2B-BF4C-F9768F32041C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58620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1BFC-7782-4B2B-BF4C-F9768F32041C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2685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1BFC-7782-4B2B-BF4C-F9768F32041C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9043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1BFC-7782-4B2B-BF4C-F9768F32041C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816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1BFC-7782-4B2B-BF4C-F9768F32041C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4262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1BFC-7782-4B2B-BF4C-F9768F32041C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7328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1BFC-7782-4B2B-BF4C-F9768F32041C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1445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1BFC-7782-4B2B-BF4C-F9768F32041C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9962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1BFC-7782-4B2B-BF4C-F9768F32041C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8304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738279" y="409827"/>
            <a:ext cx="366744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43736" y="44067"/>
            <a:ext cx="6656527" cy="1480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075" y="2623828"/>
            <a:ext cx="7133849" cy="2758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7858" y="4409901"/>
            <a:ext cx="5099857" cy="9393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0327" y="5257800"/>
            <a:ext cx="1658388" cy="4031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72515" y="4182575"/>
            <a:ext cx="4984115" cy="1408430"/>
          </a:xfrm>
          <a:prstGeom prst="rect">
            <a:avLst/>
          </a:prstGeom>
        </p:spPr>
        <p:txBody>
          <a:bodyPr vert="horz" wrap="square" lIns="0" tIns="2863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5"/>
              </a:spcBef>
            </a:pPr>
            <a:r>
              <a:rPr sz="4800" spc="-20" dirty="0">
                <a:solidFill>
                  <a:srgbClr val="194431"/>
                </a:solidFill>
                <a:latin typeface="Book Antiqua"/>
                <a:cs typeface="Book Antiqua"/>
              </a:rPr>
              <a:t>Around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the</a:t>
            </a:r>
            <a:r>
              <a:rPr sz="4800" spc="-50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4800" spc="-95" dirty="0">
                <a:solidFill>
                  <a:srgbClr val="194431"/>
                </a:solidFill>
                <a:latin typeface="Book Antiqua"/>
                <a:cs typeface="Book Antiqua"/>
              </a:rPr>
              <a:t>World</a:t>
            </a:r>
            <a:endParaRPr sz="4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1800" spc="-5" dirty="0">
                <a:solidFill>
                  <a:srgbClr val="194431"/>
                </a:solidFill>
                <a:latin typeface="Book Antiqua"/>
                <a:cs typeface="Book Antiqua"/>
              </a:rPr>
              <a:t>Unit </a:t>
            </a:r>
            <a:r>
              <a:rPr sz="1800" dirty="0">
                <a:solidFill>
                  <a:srgbClr val="194431"/>
                </a:solidFill>
                <a:latin typeface="Book Antiqua"/>
                <a:cs typeface="Book Antiqua"/>
              </a:rPr>
              <a:t>8 </a:t>
            </a:r>
            <a:r>
              <a:rPr sz="1800" spc="-5" dirty="0">
                <a:solidFill>
                  <a:srgbClr val="194431"/>
                </a:solidFill>
                <a:latin typeface="Book Antiqua"/>
                <a:cs typeface="Book Antiqua"/>
              </a:rPr>
              <a:t>Lesson </a:t>
            </a:r>
            <a:r>
              <a:rPr sz="1800" dirty="0">
                <a:solidFill>
                  <a:srgbClr val="194431"/>
                </a:solidFill>
                <a:latin typeface="Book Antiqua"/>
                <a:cs typeface="Book Antiqua"/>
              </a:rPr>
              <a:t>4</a:t>
            </a:r>
            <a:endParaRPr sz="1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71352" y="0"/>
            <a:ext cx="6222075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34145" y="723207"/>
            <a:ext cx="3096491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29564" y="44067"/>
            <a:ext cx="6089015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569720" marR="5080" indent="-1557655">
              <a:lnSpc>
                <a:spcPts val="5700"/>
              </a:lnSpc>
              <a:spcBef>
                <a:spcPts val="340"/>
              </a:spcBef>
              <a:tabLst>
                <a:tab pos="2972435" algn="l"/>
                <a:tab pos="5699125" algn="l"/>
              </a:tabLst>
            </a:pP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G</a:t>
            </a:r>
            <a:r>
              <a:rPr sz="4800" spc="-90" dirty="0">
                <a:solidFill>
                  <a:srgbClr val="194431"/>
                </a:solidFill>
                <a:latin typeface="Book Antiqua"/>
                <a:cs typeface="Book Antiqua"/>
              </a:rPr>
              <a:t>r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ea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t w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or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k!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 Le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t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’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s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 d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o	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it  once	</a:t>
            </a:r>
            <a:r>
              <a:rPr sz="4800" spc="-25" dirty="0">
                <a:solidFill>
                  <a:srgbClr val="194431"/>
                </a:solidFill>
                <a:latin typeface="Book Antiqua"/>
                <a:cs typeface="Book Antiqua"/>
              </a:rPr>
              <a:t>more.</a:t>
            </a:r>
            <a:endParaRPr sz="4800">
              <a:latin typeface="Book Antiqua"/>
              <a:cs typeface="Book Antiqu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1450" y="2279710"/>
            <a:ext cx="7225030" cy="11201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811780" marR="5080" indent="-2799715">
              <a:lnSpc>
                <a:spcPts val="4300"/>
              </a:lnSpc>
              <a:spcBef>
                <a:spcPts val="260"/>
              </a:spcBef>
            </a:pP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Compare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the country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of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Egypt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with 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Mexico!</a:t>
            </a:r>
            <a:endParaRPr sz="36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3702" y="3680433"/>
            <a:ext cx="4120837" cy="28449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63886" y="3795704"/>
            <a:ext cx="4143589" cy="28606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8512" y="0"/>
            <a:ext cx="5943600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91145" y="723207"/>
            <a:ext cx="5382491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64849" y="44067"/>
            <a:ext cx="5817870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94640" marR="5080" indent="-282575">
              <a:lnSpc>
                <a:spcPts val="5700"/>
              </a:lnSpc>
              <a:spcBef>
                <a:spcPts val="340"/>
              </a:spcBef>
              <a:tabLst>
                <a:tab pos="2370455" algn="l"/>
                <a:tab pos="5273040" algn="l"/>
              </a:tabLst>
            </a:pP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Ho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w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d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o	you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t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rave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l	to  </a:t>
            </a:r>
            <a:r>
              <a:rPr sz="4800" spc="-25" dirty="0">
                <a:solidFill>
                  <a:srgbClr val="194431"/>
                </a:solidFill>
                <a:latin typeface="Book Antiqua"/>
                <a:cs typeface="Book Antiqua"/>
              </a:rPr>
              <a:t>different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countries?</a:t>
            </a:r>
            <a:endParaRPr sz="48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1684" y="4737499"/>
            <a:ext cx="3780073" cy="20030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36834" y="2089098"/>
            <a:ext cx="860552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88410" marR="5080" indent="-3776345">
              <a:lnSpc>
                <a:spcPct val="100000"/>
              </a:lnSpc>
              <a:spcBef>
                <a:spcPts val="100"/>
              </a:spcBef>
            </a:pP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Do </a:t>
            </a:r>
            <a:r>
              <a:rPr sz="4000" dirty="0">
                <a:solidFill>
                  <a:srgbClr val="FFFFFF"/>
                </a:solidFill>
                <a:latin typeface="Book Antiqua"/>
                <a:cs typeface="Book Antiqua"/>
              </a:rPr>
              <a:t>you take a </a:t>
            </a:r>
            <a:r>
              <a:rPr sz="4000" spc="-80" dirty="0">
                <a:solidFill>
                  <a:srgbClr val="FFFFFF"/>
                </a:solidFill>
                <a:latin typeface="Book Antiqua"/>
                <a:cs typeface="Book Antiqua"/>
              </a:rPr>
              <a:t>car, </a:t>
            </a:r>
            <a:r>
              <a:rPr sz="40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plane, </a:t>
            </a:r>
            <a:r>
              <a:rPr sz="40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train, </a:t>
            </a:r>
            <a:r>
              <a:rPr sz="4000" dirty="0">
                <a:solidFill>
                  <a:srgbClr val="FFFFFF"/>
                </a:solidFill>
                <a:latin typeface="Book Antiqua"/>
                <a:cs typeface="Book Antiqua"/>
              </a:rPr>
              <a:t>or a  </a:t>
            </a: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bus?</a:t>
            </a:r>
            <a:endParaRPr sz="4000">
              <a:latin typeface="Book Antiqua"/>
              <a:cs typeface="Book Antiqu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32059" y="3044886"/>
            <a:ext cx="5339598" cy="26697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1930" y="0"/>
            <a:ext cx="7656022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84068" y="723207"/>
            <a:ext cx="6679275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48809" y="44067"/>
            <a:ext cx="7532370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506095" marR="5080" indent="-494030">
              <a:lnSpc>
                <a:spcPts val="5700"/>
              </a:lnSpc>
              <a:spcBef>
                <a:spcPts val="340"/>
              </a:spcBef>
              <a:tabLst>
                <a:tab pos="1010285" algn="l"/>
                <a:tab pos="1989455" algn="l"/>
                <a:tab pos="4368800" algn="l"/>
                <a:tab pos="6177280" algn="l"/>
              </a:tabLst>
            </a:pPr>
            <a:r>
              <a:rPr spc="-445" dirty="0"/>
              <a:t>W</a:t>
            </a:r>
            <a:r>
              <a:rPr dirty="0"/>
              <a:t>e	a</a:t>
            </a:r>
            <a:r>
              <a:rPr spc="-90" dirty="0"/>
              <a:t>r</a:t>
            </a:r>
            <a:r>
              <a:rPr dirty="0"/>
              <a:t>e	go</a:t>
            </a:r>
            <a:r>
              <a:rPr spc="-5" dirty="0"/>
              <a:t>in</a:t>
            </a:r>
            <a:r>
              <a:rPr dirty="0"/>
              <a:t>g to	</a:t>
            </a:r>
            <a:r>
              <a:rPr spc="-90" dirty="0"/>
              <a:t>r</a:t>
            </a:r>
            <a:r>
              <a:rPr spc="-5" dirty="0"/>
              <a:t>ea</a:t>
            </a:r>
            <a:r>
              <a:rPr dirty="0"/>
              <a:t>d</a:t>
            </a:r>
            <a:r>
              <a:rPr spc="-5" dirty="0"/>
              <a:t> </a:t>
            </a:r>
            <a:r>
              <a:rPr dirty="0"/>
              <a:t>a	</a:t>
            </a:r>
            <a:r>
              <a:rPr spc="-5" dirty="0"/>
              <a:t>b</a:t>
            </a:r>
            <a:r>
              <a:rPr dirty="0"/>
              <a:t>ook  </a:t>
            </a:r>
            <a:r>
              <a:rPr spc="-5" dirty="0"/>
              <a:t>about using the</a:t>
            </a:r>
            <a:r>
              <a:rPr spc="-195" dirty="0"/>
              <a:t> </a:t>
            </a:r>
            <a:r>
              <a:rPr spc="-5" dirty="0"/>
              <a:t>Airport!</a:t>
            </a:r>
          </a:p>
        </p:txBody>
      </p:sp>
      <p:sp>
        <p:nvSpPr>
          <p:cNvPr id="5" name="object 5"/>
          <p:cNvSpPr/>
          <p:nvPr/>
        </p:nvSpPr>
        <p:spPr>
          <a:xfrm>
            <a:off x="2550492" y="1708358"/>
            <a:ext cx="3345270" cy="51496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89166" y="361604"/>
            <a:ext cx="3782291" cy="9393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00"/>
              </a:spcBef>
              <a:tabLst>
                <a:tab pos="1414145" algn="l"/>
              </a:tabLst>
            </a:pPr>
            <a:r>
              <a:rPr dirty="0"/>
              <a:t>N</a:t>
            </a:r>
            <a:r>
              <a:rPr spc="-5" dirty="0"/>
              <a:t>ic</a:t>
            </a:r>
            <a:r>
              <a:rPr dirty="0"/>
              <a:t>e	</a:t>
            </a:r>
            <a:r>
              <a:rPr spc="-90" dirty="0"/>
              <a:t>r</a:t>
            </a:r>
            <a:r>
              <a:rPr spc="-5" dirty="0"/>
              <a:t>eadin</a:t>
            </a:r>
            <a:r>
              <a:rPr dirty="0"/>
              <a:t>g!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20151" y="2421698"/>
            <a:ext cx="72066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Have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you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taken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an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airplane</a:t>
            </a:r>
            <a:r>
              <a:rPr sz="3600" spc="-4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before?</a:t>
            </a:r>
            <a:endParaRPr sz="36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27266" y="3222059"/>
            <a:ext cx="5649060" cy="36359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03814" y="361604"/>
            <a:ext cx="2169621" cy="9393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50352" y="409827"/>
            <a:ext cx="204723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</a:t>
            </a:r>
            <a:r>
              <a:rPr spc="-5" dirty="0"/>
              <a:t>view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37673" y="2135311"/>
            <a:ext cx="6783070" cy="343407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algn="ctr">
              <a:lnSpc>
                <a:spcPts val="3800"/>
              </a:lnSpc>
              <a:spcBef>
                <a:spcPts val="260"/>
              </a:spcBef>
            </a:pP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Now we will </a:t>
            </a:r>
            <a:r>
              <a:rPr sz="3200" spc="-15" dirty="0">
                <a:solidFill>
                  <a:srgbClr val="FFFFFF"/>
                </a:solidFill>
                <a:latin typeface="Book Antiqua"/>
                <a:cs typeface="Book Antiqua"/>
              </a:rPr>
              <a:t>review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our sounds</a:t>
            </a:r>
            <a:r>
              <a:rPr sz="3200" spc="-5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20" dirty="0">
                <a:solidFill>
                  <a:srgbClr val="FFFFFF"/>
                </a:solidFill>
                <a:latin typeface="Book Antiqua"/>
                <a:cs typeface="Book Antiqua"/>
              </a:rPr>
              <a:t>from 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this</a:t>
            </a:r>
            <a:r>
              <a:rPr sz="32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unit.</a:t>
            </a:r>
            <a:endParaRPr sz="32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3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3170"/>
              </a:spcBef>
            </a:pP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“Ough”</a:t>
            </a:r>
            <a:endParaRPr sz="3200">
              <a:latin typeface="Book Antiqua"/>
              <a:cs typeface="Book Antiqua"/>
            </a:endParaRPr>
          </a:p>
          <a:p>
            <a:pPr algn="ctr">
              <a:lnSpc>
                <a:spcPts val="3820"/>
              </a:lnSpc>
              <a:spcBef>
                <a:spcPts val="60"/>
              </a:spcBef>
            </a:pP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“Augh”</a:t>
            </a:r>
            <a:endParaRPr sz="3200">
              <a:latin typeface="Book Antiqua"/>
              <a:cs typeface="Book Antiqua"/>
            </a:endParaRPr>
          </a:p>
          <a:p>
            <a:pPr algn="ctr">
              <a:lnSpc>
                <a:spcPts val="3820"/>
              </a:lnSpc>
            </a:pP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“U_e”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6144" y="2798117"/>
            <a:ext cx="3161522" cy="39238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490" y="0"/>
            <a:ext cx="7772400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95006" y="723207"/>
            <a:ext cx="2003367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57935" y="44067"/>
            <a:ext cx="7654290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899410" marR="5080" indent="-2887345">
              <a:lnSpc>
                <a:spcPts val="5700"/>
              </a:lnSpc>
              <a:spcBef>
                <a:spcPts val="340"/>
              </a:spcBef>
            </a:pPr>
            <a:r>
              <a:rPr spc="-5" dirty="0"/>
              <a:t>Fill in the blanks for the U_e  </a:t>
            </a:r>
            <a:r>
              <a:rPr spc="-20" dirty="0"/>
              <a:t>words.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591063" y="2164610"/>
            <a:ext cx="1524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Book Antiqua"/>
                <a:cs typeface="Book Antiqua"/>
              </a:rPr>
              <a:t>.</a:t>
            </a:r>
            <a:endParaRPr sz="4000">
              <a:latin typeface="Book Antiqua"/>
              <a:cs typeface="Book Antiqu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1798" y="2121980"/>
            <a:ext cx="8241665" cy="18825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The Egyptian pyramids</a:t>
            </a:r>
            <a:r>
              <a:rPr sz="40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000" spc="-25" dirty="0">
                <a:solidFill>
                  <a:srgbClr val="FFFFFF"/>
                </a:solidFill>
                <a:latin typeface="Book Antiqua"/>
                <a:cs typeface="Book Antiqua"/>
              </a:rPr>
              <a:t>are</a:t>
            </a:r>
            <a:r>
              <a:rPr lang="en-CA" sz="4000" spc="-25" dirty="0">
                <a:solidFill>
                  <a:srgbClr val="FFFFFF"/>
                </a:solidFill>
                <a:latin typeface="Book Antiqua"/>
                <a:cs typeface="Book Antiqua"/>
              </a:rPr>
              <a:t> _______</a:t>
            </a:r>
            <a:endParaRPr sz="4000" dirty="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150" dirty="0">
              <a:latin typeface="Times New Roman"/>
              <a:cs typeface="Times New Roman"/>
            </a:endParaRPr>
          </a:p>
          <a:p>
            <a:pPr marL="215265">
              <a:lnSpc>
                <a:spcPct val="100000"/>
              </a:lnSpc>
              <a:tabLst>
                <a:tab pos="3949065" algn="l"/>
              </a:tabLst>
            </a:pPr>
            <a:r>
              <a:rPr sz="4000" dirty="0">
                <a:solidFill>
                  <a:srgbClr val="FFFFFF"/>
                </a:solidFill>
                <a:latin typeface="Book Antiqua"/>
                <a:cs typeface="Book Antiqua"/>
              </a:rPr>
              <a:t>I </a:t>
            </a:r>
            <a:r>
              <a:rPr sz="4000" spc="-20" dirty="0">
                <a:solidFill>
                  <a:srgbClr val="FFFFFF"/>
                </a:solidFill>
                <a:latin typeface="Book Antiqua"/>
                <a:cs typeface="Book Antiqua"/>
              </a:rPr>
              <a:t>rode</a:t>
            </a:r>
            <a:r>
              <a:rPr sz="400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lang="en-CA" sz="4000" dirty="0">
                <a:solidFill>
                  <a:srgbClr val="FFFFFF"/>
                </a:solidFill>
                <a:latin typeface="Book Antiqua"/>
                <a:cs typeface="Book Antiqua"/>
              </a:rPr>
              <a:t>a _______ </a:t>
            </a:r>
            <a:r>
              <a:rPr sz="4000" spc="-15" dirty="0">
                <a:solidFill>
                  <a:srgbClr val="FFFFFF"/>
                </a:solidFill>
                <a:latin typeface="Book Antiqua"/>
                <a:cs typeface="Book Antiqua"/>
              </a:rPr>
              <a:t>through </a:t>
            </a: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the</a:t>
            </a:r>
            <a:r>
              <a:rPr sz="4000" spc="-5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desert.</a:t>
            </a:r>
            <a:endParaRPr sz="4000" dirty="0">
              <a:latin typeface="Book Antiqua"/>
              <a:cs typeface="Book Antiqu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33653" y="3899252"/>
            <a:ext cx="4010345" cy="29587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101" y="0"/>
            <a:ext cx="8379228" cy="8562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86694" y="640079"/>
            <a:ext cx="1583574" cy="9393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3922" y="0"/>
            <a:ext cx="8255000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405504" marR="5080" indent="-3393440">
              <a:lnSpc>
                <a:spcPts val="5700"/>
              </a:lnSpc>
              <a:spcBef>
                <a:spcPts val="340"/>
              </a:spcBef>
              <a:tabLst>
                <a:tab pos="1638300" algn="l"/>
                <a:tab pos="2095500" algn="l"/>
                <a:tab pos="4561205" algn="l"/>
                <a:tab pos="6668134" algn="l"/>
              </a:tabLst>
            </a:pPr>
            <a:r>
              <a:rPr spc="-360" dirty="0"/>
              <a:t>W</a:t>
            </a:r>
            <a:r>
              <a:rPr spc="-5" dirty="0"/>
              <a:t>ri</a:t>
            </a:r>
            <a:r>
              <a:rPr dirty="0"/>
              <a:t>te	a	</a:t>
            </a:r>
            <a:r>
              <a:rPr spc="-5" dirty="0"/>
              <a:t>sen</a:t>
            </a:r>
            <a:r>
              <a:rPr dirty="0"/>
              <a:t>t</a:t>
            </a:r>
            <a:r>
              <a:rPr spc="-5" dirty="0"/>
              <a:t>enc</a:t>
            </a:r>
            <a:r>
              <a:rPr dirty="0"/>
              <a:t>e	</a:t>
            </a:r>
            <a:r>
              <a:rPr spc="-5" dirty="0"/>
              <a:t>usin</a:t>
            </a:r>
            <a:r>
              <a:rPr dirty="0"/>
              <a:t>g a	“</a:t>
            </a:r>
            <a:r>
              <a:rPr spc="-5" dirty="0"/>
              <a:t>u_</a:t>
            </a:r>
            <a:r>
              <a:rPr dirty="0"/>
              <a:t>e”  </a:t>
            </a:r>
            <a:r>
              <a:rPr spc="-25" dirty="0"/>
              <a:t>word</a:t>
            </a:r>
          </a:p>
        </p:txBody>
      </p:sp>
      <p:sp>
        <p:nvSpPr>
          <p:cNvPr id="5" name="object 5"/>
          <p:cNvSpPr/>
          <p:nvPr/>
        </p:nvSpPr>
        <p:spPr>
          <a:xfrm>
            <a:off x="765173" y="2271841"/>
            <a:ext cx="7458075" cy="2569845"/>
          </a:xfrm>
          <a:custGeom>
            <a:avLst/>
            <a:gdLst/>
            <a:ahLst/>
            <a:cxnLst/>
            <a:rect l="l" t="t" r="r" b="b"/>
            <a:pathLst>
              <a:path w="7458075" h="2569845">
                <a:moveTo>
                  <a:pt x="0" y="0"/>
                </a:moveTo>
                <a:lnTo>
                  <a:pt x="7457542" y="0"/>
                </a:lnTo>
                <a:lnTo>
                  <a:pt x="7457542" y="2569468"/>
                </a:lnTo>
                <a:lnTo>
                  <a:pt x="0" y="2569468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6C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4000500"/>
            <a:ext cx="3809998" cy="28574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1476" y="0"/>
            <a:ext cx="6550428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14352" y="723207"/>
            <a:ext cx="4164675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435100" marR="5080" indent="-1197610">
              <a:lnSpc>
                <a:spcPts val="5700"/>
              </a:lnSpc>
              <a:spcBef>
                <a:spcPts val="340"/>
              </a:spcBef>
              <a:tabLst>
                <a:tab pos="3592195" algn="l"/>
              </a:tabLst>
            </a:pPr>
            <a:r>
              <a:rPr spc="-5" dirty="0"/>
              <a:t>Fill in the blanks for the  “ough”	</a:t>
            </a:r>
            <a:r>
              <a:rPr spc="-20" dirty="0"/>
              <a:t>words.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519" y="2209965"/>
            <a:ext cx="8971915" cy="35060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4801870" algn="l"/>
              </a:tabLst>
            </a:pP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Knead</a:t>
            </a:r>
            <a:r>
              <a:rPr sz="32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 err="1">
                <a:solidFill>
                  <a:srgbClr val="FFFFFF"/>
                </a:solidFill>
                <a:latin typeface="Book Antiqua"/>
                <a:cs typeface="Book Antiqua"/>
              </a:rPr>
              <a:t>th</a:t>
            </a:r>
            <a:r>
              <a:rPr lang="en-CA" sz="3200" spc="-5" dirty="0">
                <a:solidFill>
                  <a:srgbClr val="FFFFFF"/>
                </a:solidFill>
                <a:latin typeface="Book Antiqua"/>
                <a:cs typeface="Book Antiqua"/>
              </a:rPr>
              <a:t>e ______________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to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make the </a:t>
            </a:r>
            <a:r>
              <a:rPr sz="3200" spc="-15" dirty="0">
                <a:solidFill>
                  <a:srgbClr val="FFFFFF"/>
                </a:solidFill>
                <a:latin typeface="Book Antiqua"/>
                <a:cs typeface="Book Antiqua"/>
              </a:rPr>
              <a:t>bread.</a:t>
            </a:r>
            <a:endParaRPr sz="3200" dirty="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38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3290"/>
              </a:spcBef>
              <a:tabLst>
                <a:tab pos="6611620" algn="l"/>
              </a:tabLst>
            </a:pP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He kicked</a:t>
            </a:r>
            <a:r>
              <a:rPr sz="32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the</a:t>
            </a:r>
            <a:r>
              <a:rPr sz="32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 err="1">
                <a:solidFill>
                  <a:srgbClr val="FFFFFF"/>
                </a:solidFill>
                <a:latin typeface="Book Antiqua"/>
                <a:cs typeface="Book Antiqua"/>
              </a:rPr>
              <a:t>bal</a:t>
            </a:r>
            <a:r>
              <a:rPr lang="en-CA" sz="3200" spc="-5" dirty="0">
                <a:solidFill>
                  <a:srgbClr val="FFFFFF"/>
                </a:solidFill>
                <a:latin typeface="Book Antiqua"/>
                <a:cs typeface="Book Antiqua"/>
              </a:rPr>
              <a:t>l _______________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the</a:t>
            </a:r>
            <a:r>
              <a:rPr sz="32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45" dirty="0">
                <a:solidFill>
                  <a:srgbClr val="FFFFFF"/>
                </a:solidFill>
                <a:latin typeface="Book Antiqua"/>
                <a:cs typeface="Book Antiqua"/>
              </a:rPr>
              <a:t>window.</a:t>
            </a:r>
            <a:endParaRPr sz="3200" dirty="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3800" dirty="0">
              <a:latin typeface="Times New Roman"/>
              <a:cs typeface="Times New Roman"/>
            </a:endParaRPr>
          </a:p>
          <a:p>
            <a:pPr marL="5080" algn="ctr">
              <a:lnSpc>
                <a:spcPct val="100000"/>
              </a:lnSpc>
              <a:spcBef>
                <a:spcPts val="3290"/>
              </a:spcBef>
              <a:tabLst>
                <a:tab pos="5375275" algn="l"/>
              </a:tabLst>
            </a:pP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The</a:t>
            </a:r>
            <a:r>
              <a:rPr sz="32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15" dirty="0">
                <a:solidFill>
                  <a:srgbClr val="FFFFFF"/>
                </a:solidFill>
                <a:latin typeface="Book Antiqua"/>
                <a:cs typeface="Book Antiqua"/>
              </a:rPr>
              <a:t>road</a:t>
            </a:r>
            <a:r>
              <a:rPr sz="32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dirty="0" err="1">
                <a:solidFill>
                  <a:srgbClr val="FFFFFF"/>
                </a:solidFill>
                <a:latin typeface="Book Antiqua"/>
                <a:cs typeface="Book Antiqua"/>
              </a:rPr>
              <a:t>wa</a:t>
            </a:r>
            <a:r>
              <a:rPr lang="en-CA" sz="3200" dirty="0">
                <a:solidFill>
                  <a:srgbClr val="FFFFFF"/>
                </a:solidFill>
                <a:latin typeface="Book Antiqua"/>
                <a:cs typeface="Book Antiqua"/>
              </a:rPr>
              <a:t>s _________________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and</a:t>
            </a:r>
            <a:r>
              <a:rPr sz="32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70" dirty="0">
                <a:solidFill>
                  <a:srgbClr val="FFFFFF"/>
                </a:solidFill>
                <a:latin typeface="Book Antiqua"/>
                <a:cs typeface="Book Antiqua"/>
              </a:rPr>
              <a:t>rocky.</a:t>
            </a:r>
            <a:endParaRPr sz="3200" dirty="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31692" y="1149831"/>
            <a:ext cx="1956478" cy="6945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8269" y="5743330"/>
            <a:ext cx="1588600" cy="11146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1476" y="0"/>
            <a:ext cx="6550428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26821" y="723207"/>
            <a:ext cx="4139737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449070" marR="5080" indent="-1211580">
              <a:lnSpc>
                <a:spcPts val="5700"/>
              </a:lnSpc>
              <a:spcBef>
                <a:spcPts val="340"/>
              </a:spcBef>
              <a:tabLst>
                <a:tab pos="3578225" algn="l"/>
              </a:tabLst>
            </a:pPr>
            <a:r>
              <a:rPr spc="-5" dirty="0"/>
              <a:t>Fill in the blanks for the  “augh”	</a:t>
            </a:r>
            <a:r>
              <a:rPr spc="-20" dirty="0"/>
              <a:t>words.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42407" y="2209965"/>
            <a:ext cx="8879205" cy="35060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8853170" algn="l"/>
              </a:tabLst>
            </a:pP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My </a:t>
            </a:r>
            <a:r>
              <a:rPr sz="3200" spc="-15" dirty="0">
                <a:solidFill>
                  <a:srgbClr val="FFFFFF"/>
                </a:solidFill>
                <a:latin typeface="Book Antiqua"/>
                <a:cs typeface="Book Antiqua"/>
              </a:rPr>
              <a:t>brother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is </a:t>
            </a:r>
            <a:r>
              <a:rPr sz="3200" spc="-65" dirty="0">
                <a:solidFill>
                  <a:srgbClr val="FFFFFF"/>
                </a:solidFill>
                <a:latin typeface="Book Antiqua"/>
                <a:cs typeface="Book Antiqua"/>
              </a:rPr>
              <a:t>funny,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he makes</a:t>
            </a:r>
            <a:r>
              <a:rPr sz="3200" spc="4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m</a:t>
            </a:r>
            <a:r>
              <a:rPr lang="en-CA" sz="3200" spc="-5" dirty="0">
                <a:solidFill>
                  <a:srgbClr val="FFFFFF"/>
                </a:solidFill>
                <a:latin typeface="Book Antiqua"/>
                <a:cs typeface="Book Antiqua"/>
              </a:rPr>
              <a:t>e _____________</a:t>
            </a:r>
            <a:endParaRPr sz="3200" dirty="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3800" dirty="0">
              <a:latin typeface="Times New Roman"/>
              <a:cs typeface="Times New Roman"/>
            </a:endParaRPr>
          </a:p>
          <a:p>
            <a:pPr marL="18415" algn="ctr">
              <a:lnSpc>
                <a:spcPct val="100000"/>
              </a:lnSpc>
              <a:spcBef>
                <a:spcPts val="3290"/>
              </a:spcBef>
              <a:tabLst>
                <a:tab pos="6463665" algn="l"/>
              </a:tabLst>
            </a:pPr>
            <a:r>
              <a:rPr sz="3200" spc="-150" dirty="0">
                <a:solidFill>
                  <a:srgbClr val="FFFFFF"/>
                </a:solidFill>
                <a:latin typeface="Book Antiqua"/>
                <a:cs typeface="Book Antiqua"/>
              </a:rPr>
              <a:t>We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went</a:t>
            </a:r>
            <a:r>
              <a:rPr sz="3200" spc="14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fishing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an</a:t>
            </a:r>
            <a:r>
              <a:rPr lang="en-CA" sz="3200" dirty="0">
                <a:solidFill>
                  <a:srgbClr val="FFFFFF"/>
                </a:solidFill>
                <a:latin typeface="Book Antiqua"/>
                <a:cs typeface="Book Antiqua"/>
              </a:rPr>
              <a:t>d _______________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a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 fish!</a:t>
            </a:r>
            <a:endParaRPr sz="3200" dirty="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3800" dirty="0">
              <a:latin typeface="Times New Roman"/>
              <a:cs typeface="Times New Roman"/>
            </a:endParaRPr>
          </a:p>
          <a:p>
            <a:pPr marL="20320" algn="ctr">
              <a:lnSpc>
                <a:spcPct val="100000"/>
              </a:lnSpc>
              <a:spcBef>
                <a:spcPts val="3290"/>
              </a:spcBef>
              <a:tabLst>
                <a:tab pos="6582409" algn="l"/>
              </a:tabLst>
            </a:pP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She is</a:t>
            </a:r>
            <a:r>
              <a:rPr sz="3200" spc="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her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25" dirty="0">
                <a:solidFill>
                  <a:srgbClr val="FFFFFF"/>
                </a:solidFill>
                <a:latin typeface="Book Antiqua"/>
                <a:cs typeface="Book Antiqua"/>
              </a:rPr>
              <a:t>father’</a:t>
            </a:r>
            <a:r>
              <a:rPr lang="en-CA" sz="3200" spc="25" dirty="0">
                <a:solidFill>
                  <a:srgbClr val="FFFFFF"/>
                </a:solidFill>
                <a:latin typeface="Book Antiqua"/>
                <a:cs typeface="Book Antiqua"/>
              </a:rPr>
              <a:t>s __________________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.</a:t>
            </a:r>
            <a:endParaRPr sz="3200" dirty="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78698" y="643573"/>
            <a:ext cx="2065300" cy="17070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9090" y="0"/>
            <a:ext cx="7082443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24643" y="723207"/>
            <a:ext cx="5523806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7367" y="44067"/>
            <a:ext cx="6953250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791845" marR="5080" indent="-779780">
              <a:lnSpc>
                <a:spcPts val="5700"/>
              </a:lnSpc>
              <a:spcBef>
                <a:spcPts val="340"/>
              </a:spcBef>
              <a:tabLst>
                <a:tab pos="1807845" algn="l"/>
                <a:tab pos="5471795" algn="l"/>
              </a:tabLst>
            </a:pPr>
            <a:r>
              <a:rPr dirty="0"/>
              <a:t>G</a:t>
            </a:r>
            <a:r>
              <a:rPr spc="-90" dirty="0"/>
              <a:t>r</a:t>
            </a:r>
            <a:r>
              <a:rPr spc="-5" dirty="0"/>
              <a:t>ea</a:t>
            </a:r>
            <a:r>
              <a:rPr dirty="0"/>
              <a:t>t,	t</a:t>
            </a:r>
            <a:r>
              <a:rPr spc="-5" dirty="0"/>
              <a:t>ha</a:t>
            </a:r>
            <a:r>
              <a:rPr dirty="0"/>
              <a:t>t was</a:t>
            </a:r>
            <a:r>
              <a:rPr spc="-5" dirty="0"/>
              <a:t> fun</a:t>
            </a:r>
            <a:r>
              <a:rPr dirty="0"/>
              <a:t>.	What  </a:t>
            </a:r>
            <a:r>
              <a:rPr spc="-5" dirty="0"/>
              <a:t>did </a:t>
            </a:r>
            <a:r>
              <a:rPr dirty="0"/>
              <a:t>we </a:t>
            </a:r>
            <a:r>
              <a:rPr spc="-5" dirty="0"/>
              <a:t>learn</a:t>
            </a:r>
            <a:r>
              <a:rPr spc="-30" dirty="0"/>
              <a:t> </a:t>
            </a:r>
            <a:r>
              <a:rPr spc="-5" dirty="0"/>
              <a:t>today?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66026" y="2369555"/>
            <a:ext cx="5822315" cy="33045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92100" marR="5080" indent="-279400">
              <a:lnSpc>
                <a:spcPts val="4300"/>
              </a:lnSpc>
              <a:spcBef>
                <a:spcPts val="260"/>
              </a:spcBef>
              <a:buFont typeface="Arial"/>
              <a:buChar char="•"/>
              <a:tabLst>
                <a:tab pos="298450" algn="l"/>
              </a:tabLst>
            </a:pP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review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of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France,</a:t>
            </a:r>
            <a:r>
              <a:rPr sz="3600" spc="-26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Mexico 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and</a:t>
            </a:r>
            <a:r>
              <a:rPr sz="36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Egypt</a:t>
            </a:r>
            <a:endParaRPr sz="3600">
              <a:latin typeface="Book Antiqua"/>
              <a:cs typeface="Book Antiqua"/>
            </a:endParaRPr>
          </a:p>
          <a:p>
            <a:pPr marL="292100" indent="-279400">
              <a:lnSpc>
                <a:spcPts val="4150"/>
              </a:lnSpc>
              <a:buFont typeface="Arial"/>
              <a:buChar char="•"/>
              <a:tabLst>
                <a:tab pos="298450" algn="l"/>
              </a:tabLst>
            </a:pP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Learning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to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compare</a:t>
            </a:r>
            <a:endParaRPr sz="3600">
              <a:latin typeface="Book Antiqua"/>
              <a:cs typeface="Book Antiqua"/>
            </a:endParaRPr>
          </a:p>
          <a:p>
            <a:pPr marL="292100" indent="-279400">
              <a:lnSpc>
                <a:spcPts val="4300"/>
              </a:lnSpc>
              <a:buFont typeface="Arial"/>
              <a:buChar char="•"/>
              <a:tabLst>
                <a:tab pos="298450" algn="l"/>
              </a:tabLst>
            </a:pP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Reading about the</a:t>
            </a:r>
            <a:r>
              <a:rPr sz="3600" spc="-15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Airport</a:t>
            </a:r>
            <a:endParaRPr sz="3600">
              <a:latin typeface="Book Antiqua"/>
              <a:cs typeface="Book Antiqua"/>
            </a:endParaRPr>
          </a:p>
          <a:p>
            <a:pPr marL="292100" marR="466725" indent="-279400">
              <a:lnSpc>
                <a:spcPts val="4300"/>
              </a:lnSpc>
              <a:spcBef>
                <a:spcPts val="150"/>
              </a:spcBef>
              <a:buFont typeface="Arial"/>
              <a:buChar char="•"/>
              <a:tabLst>
                <a:tab pos="298450" algn="l"/>
              </a:tabLst>
            </a:pP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review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of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“ough”,  “augh”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and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“u_e”</a:t>
            </a:r>
            <a:r>
              <a:rPr sz="3600" spc="-6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words</a:t>
            </a:r>
            <a:endParaRPr sz="36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58426" y="2129962"/>
            <a:ext cx="3685571" cy="28574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3905" y="0"/>
            <a:ext cx="6945283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71305" y="723207"/>
            <a:ext cx="2830483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66572" y="44067"/>
            <a:ext cx="6814820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065655" marR="5080" indent="-2053589">
              <a:lnSpc>
                <a:spcPts val="5700"/>
              </a:lnSpc>
              <a:spcBef>
                <a:spcPts val="340"/>
              </a:spcBef>
              <a:tabLst>
                <a:tab pos="4560570" algn="l"/>
              </a:tabLst>
            </a:pPr>
            <a:r>
              <a:rPr dirty="0"/>
              <a:t>What will we </a:t>
            </a:r>
            <a:r>
              <a:rPr spc="-5" dirty="0"/>
              <a:t>b</a:t>
            </a:r>
            <a:r>
              <a:rPr dirty="0"/>
              <a:t>e	</a:t>
            </a:r>
            <a:r>
              <a:rPr spc="-5" dirty="0"/>
              <a:t>learning  this</a:t>
            </a:r>
            <a:r>
              <a:rPr spc="-15" dirty="0"/>
              <a:t> </a:t>
            </a:r>
            <a:r>
              <a:rPr spc="-5" dirty="0"/>
              <a:t>class?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883410" marR="57150" indent="-279400">
              <a:lnSpc>
                <a:spcPts val="4300"/>
              </a:lnSpc>
              <a:spcBef>
                <a:spcPts val="260"/>
              </a:spcBef>
              <a:buFont typeface="Arial"/>
              <a:buChar char="•"/>
              <a:tabLst>
                <a:tab pos="1889760" algn="l"/>
              </a:tabLst>
            </a:pPr>
            <a:r>
              <a:rPr spc="-5" dirty="0"/>
              <a:t>Comparing countries </a:t>
            </a:r>
            <a:r>
              <a:rPr dirty="0"/>
              <a:t>as a  </a:t>
            </a:r>
            <a:r>
              <a:rPr spc="-15" dirty="0"/>
              <a:t>review</a:t>
            </a:r>
          </a:p>
          <a:p>
            <a:pPr marL="1883410" marR="5080" indent="-279400">
              <a:lnSpc>
                <a:spcPts val="4300"/>
              </a:lnSpc>
              <a:buFont typeface="Arial"/>
              <a:buChar char="•"/>
              <a:tabLst>
                <a:tab pos="1889760" algn="l"/>
              </a:tabLst>
            </a:pPr>
            <a:r>
              <a:rPr dirty="0"/>
              <a:t>A </a:t>
            </a:r>
            <a:r>
              <a:rPr spc="-15" dirty="0"/>
              <a:t>review </a:t>
            </a:r>
            <a:r>
              <a:rPr dirty="0"/>
              <a:t>of </a:t>
            </a:r>
            <a:r>
              <a:rPr spc="-5" dirty="0"/>
              <a:t>the “ough”  “augh” </a:t>
            </a:r>
            <a:r>
              <a:rPr dirty="0"/>
              <a:t>and </a:t>
            </a:r>
            <a:r>
              <a:rPr spc="-5" dirty="0"/>
              <a:t>“u_e”</a:t>
            </a:r>
            <a:r>
              <a:rPr spc="-50" dirty="0"/>
              <a:t> </a:t>
            </a:r>
            <a:r>
              <a:rPr spc="-5" dirty="0"/>
              <a:t>sounds</a:t>
            </a:r>
          </a:p>
          <a:p>
            <a:pPr marL="1883410" indent="-279400">
              <a:lnSpc>
                <a:spcPts val="4160"/>
              </a:lnSpc>
              <a:buFont typeface="Arial"/>
              <a:buChar char="•"/>
              <a:tabLst>
                <a:tab pos="1889760" algn="l"/>
              </a:tabLst>
            </a:pPr>
            <a:r>
              <a:rPr spc="-5" dirty="0"/>
              <a:t>Reading about </a:t>
            </a:r>
            <a:r>
              <a:rPr spc="-55" dirty="0"/>
              <a:t>Travel!</a:t>
            </a:r>
          </a:p>
        </p:txBody>
      </p:sp>
      <p:sp>
        <p:nvSpPr>
          <p:cNvPr id="6" name="object 6"/>
          <p:cNvSpPr/>
          <p:nvPr/>
        </p:nvSpPr>
        <p:spPr>
          <a:xfrm>
            <a:off x="0" y="1880579"/>
            <a:ext cx="2795943" cy="36899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8715" y="2199752"/>
            <a:ext cx="5781040" cy="1200785"/>
          </a:xfrm>
          <a:custGeom>
            <a:avLst/>
            <a:gdLst/>
            <a:ahLst/>
            <a:cxnLst/>
            <a:rect l="l" t="t" r="r" b="b"/>
            <a:pathLst>
              <a:path w="5781040" h="1200785">
                <a:moveTo>
                  <a:pt x="0" y="0"/>
                </a:moveTo>
                <a:lnTo>
                  <a:pt x="5780919" y="0"/>
                </a:lnTo>
                <a:lnTo>
                  <a:pt x="5780919" y="1200327"/>
                </a:lnTo>
                <a:lnTo>
                  <a:pt x="0" y="120032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95546" y="2232773"/>
            <a:ext cx="4433570" cy="1115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Book Antiqua"/>
                <a:cs typeface="Book Antiqua"/>
              </a:rPr>
              <a:t>Let’s look </a:t>
            </a:r>
            <a:r>
              <a:rPr sz="2400" dirty="0">
                <a:latin typeface="Book Antiqua"/>
                <a:cs typeface="Book Antiqua"/>
              </a:rPr>
              <a:t>at </a:t>
            </a:r>
            <a:r>
              <a:rPr sz="2400" spc="-5" dirty="0">
                <a:latin typeface="Book Antiqua"/>
                <a:cs typeface="Book Antiqua"/>
              </a:rPr>
              <a:t>the homework</a:t>
            </a:r>
            <a:r>
              <a:rPr sz="2400" spc="-40" dirty="0">
                <a:latin typeface="Book Antiqua"/>
                <a:cs typeface="Book Antiqua"/>
              </a:rPr>
              <a:t> </a:t>
            </a:r>
            <a:r>
              <a:rPr sz="2400" spc="-60" dirty="0">
                <a:latin typeface="Book Antiqua"/>
                <a:cs typeface="Book Antiqua"/>
              </a:rPr>
              <a:t>now.</a:t>
            </a:r>
            <a:endParaRPr sz="24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24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spc="-5" dirty="0">
                <a:latin typeface="Book Antiqua"/>
                <a:cs typeface="Book Antiqua"/>
              </a:rPr>
              <a:t>Do </a:t>
            </a:r>
            <a:r>
              <a:rPr sz="2400" dirty="0">
                <a:latin typeface="Book Antiqua"/>
                <a:cs typeface="Book Antiqua"/>
              </a:rPr>
              <a:t>you </a:t>
            </a:r>
            <a:r>
              <a:rPr sz="2400" spc="-5" dirty="0">
                <a:latin typeface="Book Antiqua"/>
                <a:cs typeface="Book Antiqua"/>
              </a:rPr>
              <a:t>have </a:t>
            </a:r>
            <a:r>
              <a:rPr sz="2400" dirty="0">
                <a:latin typeface="Book Antiqua"/>
                <a:cs typeface="Book Antiqua"/>
              </a:rPr>
              <a:t>any</a:t>
            </a:r>
            <a:r>
              <a:rPr sz="2400" spc="-35" dirty="0">
                <a:latin typeface="Book Antiqua"/>
                <a:cs typeface="Book Antiqua"/>
              </a:rPr>
              <a:t> </a:t>
            </a:r>
            <a:r>
              <a:rPr sz="2400" spc="-5" dirty="0">
                <a:latin typeface="Book Antiqua"/>
                <a:cs typeface="Book Antiqua"/>
              </a:rPr>
              <a:t>questions?</a:t>
            </a:r>
            <a:endParaRPr sz="24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13916" y="1"/>
            <a:ext cx="3630081" cy="6857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561171" y="601205"/>
            <a:ext cx="4877435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Thank </a:t>
            </a:r>
            <a:r>
              <a:rPr sz="4000" dirty="0">
                <a:solidFill>
                  <a:srgbClr val="FFFFFF"/>
                </a:solidFill>
                <a:latin typeface="Book Antiqua"/>
                <a:cs typeface="Book Antiqua"/>
              </a:rPr>
              <a:t>you </a:t>
            </a: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for </a:t>
            </a:r>
            <a:r>
              <a:rPr sz="4000" dirty="0">
                <a:solidFill>
                  <a:srgbClr val="FFFFFF"/>
                </a:solidFill>
                <a:latin typeface="Book Antiqua"/>
                <a:cs typeface="Book Antiqua"/>
              </a:rPr>
              <a:t>a</a:t>
            </a:r>
            <a:r>
              <a:rPr sz="4000" spc="-7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000" spc="-20" dirty="0">
                <a:solidFill>
                  <a:srgbClr val="FFFFFF"/>
                </a:solidFill>
                <a:latin typeface="Book Antiqua"/>
                <a:cs typeface="Book Antiqua"/>
              </a:rPr>
              <a:t>great  </a:t>
            </a: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class</a:t>
            </a:r>
            <a:r>
              <a:rPr sz="40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000" spc="-75" dirty="0">
                <a:solidFill>
                  <a:srgbClr val="FFFFFF"/>
                </a:solidFill>
                <a:latin typeface="Book Antiqua"/>
                <a:cs typeface="Book Antiqua"/>
              </a:rPr>
              <a:t>today.</a:t>
            </a:r>
            <a:endParaRPr sz="4000">
              <a:latin typeface="Book Antiqua"/>
              <a:cs typeface="Book Antiqua"/>
            </a:endParaRPr>
          </a:p>
          <a:p>
            <a:pPr marL="130810" marR="123189" algn="ctr">
              <a:lnSpc>
                <a:spcPct val="100000"/>
              </a:lnSpc>
            </a:pPr>
            <a:r>
              <a:rPr sz="4000" spc="-185" dirty="0">
                <a:solidFill>
                  <a:srgbClr val="FFFFFF"/>
                </a:solidFill>
                <a:latin typeface="Book Antiqua"/>
                <a:cs typeface="Book Antiqua"/>
              </a:rPr>
              <a:t>We </a:t>
            </a:r>
            <a:r>
              <a:rPr sz="4000" dirty="0">
                <a:solidFill>
                  <a:srgbClr val="FFFFFF"/>
                </a:solidFill>
                <a:latin typeface="Book Antiqua"/>
                <a:cs typeface="Book Antiqua"/>
              </a:rPr>
              <a:t>will </a:t>
            </a: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see </a:t>
            </a:r>
            <a:r>
              <a:rPr sz="4000" dirty="0">
                <a:solidFill>
                  <a:srgbClr val="FFFFFF"/>
                </a:solidFill>
                <a:latin typeface="Book Antiqua"/>
                <a:cs typeface="Book Antiqua"/>
              </a:rPr>
              <a:t>you </a:t>
            </a:r>
            <a:r>
              <a:rPr sz="4000" spc="-5" dirty="0">
                <a:solidFill>
                  <a:srgbClr val="FFFFFF"/>
                </a:solidFill>
                <a:latin typeface="Book Antiqua"/>
                <a:cs typeface="Book Antiqua"/>
              </a:rPr>
              <a:t>next  time!</a:t>
            </a:r>
            <a:endParaRPr sz="4000">
              <a:latin typeface="Book Antiqua"/>
              <a:cs typeface="Book Antiqu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0609" y="2148439"/>
            <a:ext cx="4972216" cy="45164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6374" y="0"/>
            <a:ext cx="6945283" cy="8478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12" y="635923"/>
            <a:ext cx="9135685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7951" y="0"/>
            <a:ext cx="9070975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indent="1122045">
              <a:lnSpc>
                <a:spcPts val="5700"/>
              </a:lnSpc>
              <a:spcBef>
                <a:spcPts val="340"/>
              </a:spcBef>
              <a:tabLst>
                <a:tab pos="2091689" algn="l"/>
                <a:tab pos="4105910" algn="l"/>
              </a:tabLst>
            </a:pPr>
            <a:r>
              <a:rPr spc="-5" dirty="0"/>
              <a:t>Do	</a:t>
            </a:r>
            <a:r>
              <a:rPr dirty="0"/>
              <a:t>you </a:t>
            </a:r>
            <a:r>
              <a:rPr spc="-15" dirty="0"/>
              <a:t>remember? </a:t>
            </a:r>
            <a:r>
              <a:rPr dirty="0"/>
              <a:t>What  </a:t>
            </a:r>
            <a:r>
              <a:rPr spc="-5" dirty="0"/>
              <a:t>countries</a:t>
            </a:r>
            <a:r>
              <a:rPr dirty="0"/>
              <a:t> </a:t>
            </a:r>
            <a:r>
              <a:rPr spc="-5" dirty="0"/>
              <a:t>have	</a:t>
            </a:r>
            <a:r>
              <a:rPr dirty="0"/>
              <a:t>we </a:t>
            </a:r>
            <a:r>
              <a:rPr spc="-5" dirty="0"/>
              <a:t>learned</a:t>
            </a:r>
            <a:r>
              <a:rPr spc="-75" dirty="0"/>
              <a:t> </a:t>
            </a:r>
            <a:r>
              <a:rPr spc="-5" dirty="0"/>
              <a:t>about?</a:t>
            </a:r>
          </a:p>
        </p:txBody>
      </p:sp>
      <p:sp>
        <p:nvSpPr>
          <p:cNvPr id="5" name="object 5"/>
          <p:cNvSpPr/>
          <p:nvPr/>
        </p:nvSpPr>
        <p:spPr>
          <a:xfrm>
            <a:off x="369596" y="1643979"/>
            <a:ext cx="4638939" cy="32026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04980" y="1643978"/>
            <a:ext cx="4939018" cy="41631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09913" y="4049965"/>
            <a:ext cx="3039929" cy="21966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3167" y="5058294"/>
            <a:ext cx="8420792" cy="8894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2421" y="5719155"/>
            <a:ext cx="5818908" cy="876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56105" y="5097989"/>
            <a:ext cx="8280400" cy="135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5240"/>
              </a:lnSpc>
              <a:spcBef>
                <a:spcPts val="100"/>
              </a:spcBef>
              <a:tabLst>
                <a:tab pos="5897880" algn="l"/>
              </a:tabLst>
            </a:pP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What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special</a:t>
            </a:r>
            <a:r>
              <a:rPr sz="4400" spc="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things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30" dirty="0">
                <a:solidFill>
                  <a:srgbClr val="FFFFFF"/>
                </a:solidFill>
                <a:latin typeface="Book Antiqua"/>
                <a:cs typeface="Book Antiqua"/>
              </a:rPr>
              <a:t>are	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in</a:t>
            </a:r>
            <a:r>
              <a:rPr sz="4400" spc="-7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Egypt?</a:t>
            </a:r>
            <a:endParaRPr sz="4400">
              <a:latin typeface="Book Antiqua"/>
              <a:cs typeface="Book Antiqua"/>
            </a:endParaRPr>
          </a:p>
          <a:p>
            <a:pPr algn="ctr">
              <a:lnSpc>
                <a:spcPts val="5240"/>
              </a:lnSpc>
              <a:tabLst>
                <a:tab pos="2271395" algn="l"/>
                <a:tab pos="4137025" algn="l"/>
              </a:tabLst>
            </a:pP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What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do	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we</a:t>
            </a:r>
            <a:r>
              <a:rPr sz="4400" spc="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call	them?</a:t>
            </a:r>
            <a:endParaRPr sz="44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37854" y="211975"/>
            <a:ext cx="5968537" cy="41937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6371" y="4322618"/>
            <a:ext cx="4916977" cy="8894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18061" y="4983479"/>
            <a:ext cx="6949440" cy="8894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2585" y="5656810"/>
            <a:ext cx="5237017" cy="8769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70046" y="4362983"/>
            <a:ext cx="6807834" cy="2029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9335">
              <a:lnSpc>
                <a:spcPts val="5240"/>
              </a:lnSpc>
              <a:spcBef>
                <a:spcPts val="100"/>
              </a:spcBef>
              <a:tabLst>
                <a:tab pos="1906270" algn="l"/>
              </a:tabLst>
            </a:pP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Do	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you</a:t>
            </a:r>
            <a:r>
              <a:rPr sz="4400" spc="-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15" dirty="0">
                <a:solidFill>
                  <a:srgbClr val="FFFFFF"/>
                </a:solidFill>
                <a:latin typeface="Book Antiqua"/>
                <a:cs typeface="Book Antiqua"/>
              </a:rPr>
              <a:t>remember?</a:t>
            </a:r>
            <a:endParaRPr sz="4400">
              <a:latin typeface="Book Antiqua"/>
              <a:cs typeface="Book Antiqua"/>
            </a:endParaRPr>
          </a:p>
          <a:p>
            <a:pPr marL="12065" marR="5080" algn="ctr">
              <a:lnSpc>
                <a:spcPts val="5300"/>
              </a:lnSpc>
              <a:spcBef>
                <a:spcPts val="120"/>
              </a:spcBef>
              <a:tabLst>
                <a:tab pos="1056005" algn="l"/>
                <a:tab pos="1682750" algn="l"/>
                <a:tab pos="3644900" algn="l"/>
                <a:tab pos="5708015" algn="l"/>
              </a:tabLst>
            </a:pP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What k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ind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s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of	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fo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od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 d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o	t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hey  like	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to	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eat in</a:t>
            </a:r>
            <a:r>
              <a:rPr sz="4400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France?</a:t>
            </a:r>
            <a:endParaRPr sz="44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11679" y="112222"/>
            <a:ext cx="4979323" cy="41854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6371" y="4131424"/>
            <a:ext cx="4916977" cy="8894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59378" y="4788130"/>
            <a:ext cx="6683432" cy="8811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92086" y="5461461"/>
            <a:ext cx="2805545" cy="8811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09654" y="6134792"/>
            <a:ext cx="170410" cy="7232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04153" y="4170876"/>
            <a:ext cx="6539230" cy="2029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95350">
              <a:lnSpc>
                <a:spcPts val="5240"/>
              </a:lnSpc>
              <a:spcBef>
                <a:spcPts val="100"/>
              </a:spcBef>
              <a:tabLst>
                <a:tab pos="1772285" algn="l"/>
              </a:tabLst>
            </a:pP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Do	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you</a:t>
            </a:r>
            <a:r>
              <a:rPr sz="4400" spc="-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15" dirty="0">
                <a:solidFill>
                  <a:srgbClr val="FFFFFF"/>
                </a:solidFill>
                <a:latin typeface="Book Antiqua"/>
                <a:cs typeface="Book Antiqua"/>
              </a:rPr>
              <a:t>remember?</a:t>
            </a:r>
            <a:endParaRPr sz="4400">
              <a:latin typeface="Book Antiqua"/>
              <a:cs typeface="Book Antiqua"/>
            </a:endParaRPr>
          </a:p>
          <a:p>
            <a:pPr marL="12065" marR="5080" algn="ctr">
              <a:lnSpc>
                <a:spcPts val="5300"/>
              </a:lnSpc>
              <a:spcBef>
                <a:spcPts val="120"/>
              </a:spcBef>
              <a:tabLst>
                <a:tab pos="1056005" algn="l"/>
                <a:tab pos="1682750" algn="l"/>
                <a:tab pos="2284095" algn="l"/>
              </a:tabLst>
            </a:pP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What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do	people in</a:t>
            </a:r>
            <a:r>
              <a:rPr sz="4400" spc="-7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Mexico  like	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to	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eat?</a:t>
            </a:r>
            <a:endParaRPr sz="4400">
              <a:latin typeface="Book Antiqua"/>
              <a:cs typeface="Book Antiqu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714105" y="116377"/>
            <a:ext cx="4089861" cy="40566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6414" y="361604"/>
            <a:ext cx="6284421" cy="9393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16483" y="1072341"/>
            <a:ext cx="2589414" cy="141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94589" y="409827"/>
            <a:ext cx="61588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Now we will</a:t>
            </a:r>
            <a:r>
              <a:rPr sz="4800" spc="-95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4800" u="heavy" spc="-15" dirty="0">
                <a:solidFill>
                  <a:srgbClr val="194431"/>
                </a:solidFill>
                <a:uFill>
                  <a:solidFill>
                    <a:srgbClr val="1E5440"/>
                  </a:solidFill>
                </a:uFill>
                <a:latin typeface="Book Antiqua"/>
                <a:cs typeface="Book Antiqua"/>
              </a:rPr>
              <a:t>compare.</a:t>
            </a:r>
            <a:endParaRPr sz="4800">
              <a:latin typeface="Book Antiqua"/>
              <a:cs typeface="Book Antiqu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18249" y="1958680"/>
            <a:ext cx="6729095" cy="9956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79705" marR="5080" indent="-167640">
              <a:lnSpc>
                <a:spcPts val="3800"/>
              </a:lnSpc>
              <a:spcBef>
                <a:spcPts val="260"/>
              </a:spcBef>
            </a:pPr>
            <a:r>
              <a:rPr sz="3200" spc="-150" dirty="0">
                <a:solidFill>
                  <a:srgbClr val="FFFFFF"/>
                </a:solidFill>
                <a:latin typeface="Book Antiqua"/>
                <a:cs typeface="Book Antiqua"/>
              </a:rPr>
              <a:t>To </a:t>
            </a:r>
            <a:r>
              <a:rPr sz="3200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 Antiqua"/>
                <a:cs typeface="Book Antiqua"/>
              </a:rPr>
              <a:t>compare</a:t>
            </a:r>
            <a:r>
              <a:rPr sz="32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is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to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see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what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is </a:t>
            </a:r>
            <a:r>
              <a:rPr sz="32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 Antiqua"/>
                <a:cs typeface="Book Antiqua"/>
              </a:rPr>
              <a:t>the same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 about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two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people, places,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or</a:t>
            </a:r>
            <a:r>
              <a:rPr sz="320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things.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78976" y="3446952"/>
            <a:ext cx="2438095" cy="34110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26964" y="3577539"/>
            <a:ext cx="2464452" cy="32804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87483" y="0"/>
            <a:ext cx="5802283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04851" y="723207"/>
            <a:ext cx="6350923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46414" y="1433945"/>
            <a:ext cx="2423160" cy="137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04851" y="723207"/>
            <a:ext cx="6350923" cy="9351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60806" y="44067"/>
            <a:ext cx="6226175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indent="275590">
              <a:lnSpc>
                <a:spcPts val="5700"/>
              </a:lnSpc>
              <a:spcBef>
                <a:spcPts val="340"/>
              </a:spcBef>
              <a:tabLst>
                <a:tab pos="4047490" algn="l"/>
              </a:tabLst>
            </a:pPr>
            <a:r>
              <a:rPr dirty="0"/>
              <a:t>For </a:t>
            </a:r>
            <a:r>
              <a:rPr spc="-5" dirty="0"/>
              <a:t>example, </a:t>
            </a:r>
            <a:r>
              <a:rPr dirty="0"/>
              <a:t>we will  </a:t>
            </a:r>
            <a:r>
              <a:rPr u="heavy" spc="-5" dirty="0">
                <a:uFill>
                  <a:solidFill>
                    <a:srgbClr val="1E5440"/>
                  </a:solidFill>
                </a:uFill>
              </a:rPr>
              <a:t>c</a:t>
            </a:r>
            <a:r>
              <a:rPr u="heavy" dirty="0">
                <a:uFill>
                  <a:solidFill>
                    <a:srgbClr val="1E5440"/>
                  </a:solidFill>
                </a:uFill>
              </a:rPr>
              <a:t>o</a:t>
            </a:r>
            <a:r>
              <a:rPr u="heavy" spc="-5" dirty="0">
                <a:uFill>
                  <a:solidFill>
                    <a:srgbClr val="1E5440"/>
                  </a:solidFill>
                </a:uFill>
              </a:rPr>
              <a:t>m</a:t>
            </a:r>
            <a:r>
              <a:rPr u="heavy" dirty="0">
                <a:uFill>
                  <a:solidFill>
                    <a:srgbClr val="1E5440"/>
                  </a:solidFill>
                </a:uFill>
              </a:rPr>
              <a:t>pa</a:t>
            </a:r>
            <a:r>
              <a:rPr u="heavy" spc="-90" dirty="0">
                <a:uFill>
                  <a:solidFill>
                    <a:srgbClr val="1E5440"/>
                  </a:solidFill>
                </a:uFill>
              </a:rPr>
              <a:t>r</a:t>
            </a:r>
            <a:r>
              <a:rPr u="heavy" dirty="0">
                <a:uFill>
                  <a:solidFill>
                    <a:srgbClr val="1E5440"/>
                  </a:solidFill>
                </a:uFill>
              </a:rPr>
              <a:t>e</a:t>
            </a:r>
            <a:r>
              <a:rPr spc="-5" dirty="0"/>
              <a:t> </a:t>
            </a:r>
            <a:r>
              <a:rPr dirty="0"/>
              <a:t>t</a:t>
            </a:r>
            <a:r>
              <a:rPr spc="-5" dirty="0"/>
              <a:t>hes</a:t>
            </a:r>
            <a:r>
              <a:rPr dirty="0"/>
              <a:t>e	</a:t>
            </a:r>
            <a:r>
              <a:rPr spc="-5" dirty="0"/>
              <a:t>flo</a:t>
            </a:r>
            <a:r>
              <a:rPr dirty="0"/>
              <a:t>wer</a:t>
            </a:r>
            <a:r>
              <a:rPr spc="-5" dirty="0"/>
              <a:t>s</a:t>
            </a:r>
            <a:r>
              <a:rPr dirty="0"/>
              <a:t>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139466" y="1960122"/>
            <a:ext cx="4688840" cy="1120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31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Both </a:t>
            </a:r>
            <a:r>
              <a:rPr sz="3600" spc="-25" dirty="0">
                <a:solidFill>
                  <a:srgbClr val="FFFFFF"/>
                </a:solidFill>
                <a:latin typeface="Book Antiqua"/>
                <a:cs typeface="Book Antiqua"/>
              </a:rPr>
              <a:t>are</a:t>
            </a: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tall.</a:t>
            </a:r>
            <a:endParaRPr sz="3600">
              <a:latin typeface="Book Antiqua"/>
              <a:cs typeface="Book Antiqua"/>
            </a:endParaRPr>
          </a:p>
          <a:p>
            <a:pPr algn="ctr">
              <a:lnSpc>
                <a:spcPts val="4310"/>
              </a:lnSpc>
            </a:pP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Both have </a:t>
            </a: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green</a:t>
            </a:r>
            <a:r>
              <a:rPr sz="3600" spc="-6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stems.</a:t>
            </a:r>
            <a:endParaRPr sz="3600">
              <a:latin typeface="Book Antiqua"/>
              <a:cs typeface="Book Antiqu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78976" y="3446952"/>
            <a:ext cx="2438095" cy="34110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26964" y="3577539"/>
            <a:ext cx="2464452" cy="32804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8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27316" y="706581"/>
            <a:ext cx="2439785" cy="141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3998" cy="935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20486" y="723207"/>
            <a:ext cx="5519651" cy="9351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268" y="44067"/>
            <a:ext cx="9128125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877060" marR="5080" indent="-1864995">
              <a:lnSpc>
                <a:spcPts val="5700"/>
              </a:lnSpc>
              <a:spcBef>
                <a:spcPts val="340"/>
              </a:spcBef>
              <a:tabLst>
                <a:tab pos="3992879" algn="l"/>
              </a:tabLst>
            </a:pP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Can you </a:t>
            </a:r>
            <a:r>
              <a:rPr sz="4800" u="heavy" spc="-15" dirty="0">
                <a:solidFill>
                  <a:srgbClr val="194431"/>
                </a:solidFill>
                <a:uFill>
                  <a:solidFill>
                    <a:srgbClr val="1E5440"/>
                  </a:solidFill>
                </a:uFill>
                <a:latin typeface="Book Antiqua"/>
                <a:cs typeface="Book Antiqua"/>
              </a:rPr>
              <a:t>compare</a:t>
            </a:r>
            <a:r>
              <a:rPr sz="4800" spc="-15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the countries 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of 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Mexico	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and</a:t>
            </a:r>
            <a:r>
              <a:rPr sz="4800" spc="-15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France?</a:t>
            </a:r>
            <a:endParaRPr sz="4800">
              <a:latin typeface="Book Antiqua"/>
              <a:cs typeface="Book Antiqu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1874" y="2081134"/>
            <a:ext cx="8303895" cy="11201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668270" marR="5080" indent="-2656205">
              <a:lnSpc>
                <a:spcPts val="4300"/>
              </a:lnSpc>
              <a:spcBef>
                <a:spcPts val="260"/>
              </a:spcBef>
            </a:pP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What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is the same,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or </a:t>
            </a:r>
            <a:r>
              <a:rPr sz="3600" spc="-40" dirty="0">
                <a:solidFill>
                  <a:srgbClr val="FFFFFF"/>
                </a:solidFill>
                <a:latin typeface="Book Antiqua"/>
                <a:cs typeface="Book Antiqua"/>
              </a:rPr>
              <a:t>similar,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between the 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two</a:t>
            </a:r>
            <a:r>
              <a:rPr sz="36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countries?</a:t>
            </a:r>
            <a:endParaRPr sz="3600">
              <a:latin typeface="Book Antiqua"/>
              <a:cs typeface="Book Antiqu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6328" y="3704814"/>
            <a:ext cx="3486900" cy="24073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74023" y="3444983"/>
            <a:ext cx="3865509" cy="31653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RATE_QUIZZES" val="0"/>
  <p:tag name="ISPRING_SCORM_PASSING_SCORE" val="100.000000"/>
  <p:tag name="ISPRING_ULTRA_SCORM_COURSE_ID" val="B279DA50-4700-4777-80B4-6356F25CBED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Beth\eslao-nc\stage-1\unit-8\lesson-8-4"/>
  <p:tag name="ISPRING_PRESENTATION_TITLE" val="ESLAO-8-4-Slides-Student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343</Words>
  <Application>Microsoft Office PowerPoint</Application>
  <PresentationFormat>On-screen Show (4:3)</PresentationFormat>
  <Paragraphs>82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Book Antiqua</vt:lpstr>
      <vt:lpstr>Calibri</vt:lpstr>
      <vt:lpstr>Times New Roman</vt:lpstr>
      <vt:lpstr>Office Theme</vt:lpstr>
      <vt:lpstr>PowerPoint Presentation</vt:lpstr>
      <vt:lpstr>What will we be learning  this class?</vt:lpstr>
      <vt:lpstr>Do you remember? What  countries have we learned about?</vt:lpstr>
      <vt:lpstr>PowerPoint Presentation</vt:lpstr>
      <vt:lpstr>PowerPoint Presentation</vt:lpstr>
      <vt:lpstr>PowerPoint Presentation</vt:lpstr>
      <vt:lpstr>PowerPoint Presentation</vt:lpstr>
      <vt:lpstr>For example, we will  compare these flowers.</vt:lpstr>
      <vt:lpstr>PowerPoint Presentation</vt:lpstr>
      <vt:lpstr>PowerPoint Presentation</vt:lpstr>
      <vt:lpstr>PowerPoint Presentation</vt:lpstr>
      <vt:lpstr>We are going to read a book  about using the Airport!</vt:lpstr>
      <vt:lpstr>Nice reading!</vt:lpstr>
      <vt:lpstr>Review</vt:lpstr>
      <vt:lpstr>Fill in the blanks for the U_e  words.</vt:lpstr>
      <vt:lpstr>Write a sentence using a “u_e”  word</vt:lpstr>
      <vt:lpstr>Fill in the blanks for the  “ough” words.</vt:lpstr>
      <vt:lpstr>Fill in the blanks for the  “augh” words.</vt:lpstr>
      <vt:lpstr>Great, that was fun. What  did we learn today?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ESLAO-8-4-Slides-Student</dc:title>
  <cp:lastModifiedBy>Lakshmi Priya</cp:lastModifiedBy>
  <cp:revision>3</cp:revision>
  <dcterms:created xsi:type="dcterms:W3CDTF">2018-06-27T13:08:25Z</dcterms:created>
  <dcterms:modified xsi:type="dcterms:W3CDTF">2018-06-27T13:12:13Z</dcterms:modified>
</cp:coreProperties>
</file>