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96" r:id="rId11"/>
    <p:sldId id="297" r:id="rId12"/>
    <p:sldId id="295" r:id="rId13"/>
    <p:sldId id="298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10" r:id="rId22"/>
    <p:sldId id="311" r:id="rId23"/>
    <p:sldId id="312" r:id="rId24"/>
    <p:sldId id="309" r:id="rId25"/>
    <p:sldId id="276" r:id="rId26"/>
    <p:sldId id="278" r:id="rId27"/>
    <p:sldId id="299" r:id="rId28"/>
    <p:sldId id="284" r:id="rId29"/>
    <p:sldId id="313" r:id="rId30"/>
    <p:sldId id="314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5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17-08-10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17-08-10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t>17-08-10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5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Around the World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Unit 8 Lesson </a:t>
            </a:r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220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5982" y="79468"/>
            <a:ext cx="9454972" cy="1417638"/>
          </a:xfrm>
        </p:spPr>
        <p:txBody>
          <a:bodyPr/>
          <a:lstStyle/>
          <a:p>
            <a:r>
              <a:rPr lang="en-US" dirty="0" smtClean="0"/>
              <a:t>Can you </a:t>
            </a:r>
            <a:r>
              <a:rPr lang="en-US" u="sng" dirty="0" smtClean="0"/>
              <a:t>compare</a:t>
            </a:r>
            <a:r>
              <a:rPr lang="en-US" dirty="0" smtClean="0"/>
              <a:t> the countries of Mexico and France?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2017" y="2048115"/>
            <a:ext cx="8517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What is the same, or similar, between the two countries?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5" name="Picture Placeholder 3"/>
          <p:cNvPicPr>
            <a:picLocks noChangeAspect="1"/>
          </p:cNvPicPr>
          <p:nvPr/>
        </p:nvPicPr>
        <p:blipFill>
          <a:blip r:embed="rId2"/>
          <a:srcRect t="434" b="434"/>
          <a:stretch>
            <a:fillRect/>
          </a:stretch>
        </p:blipFill>
        <p:spPr>
          <a:xfrm rot="21414040">
            <a:off x="824101" y="3794325"/>
            <a:ext cx="3371356" cy="2228284"/>
          </a:xfrm>
          <a:prstGeom prst="rect">
            <a:avLst/>
          </a:prstGeom>
        </p:spPr>
      </p:pic>
      <p:pic>
        <p:nvPicPr>
          <p:cNvPr id="6" name="Picture Placeholder 5"/>
          <p:cNvPicPr>
            <a:picLocks noChangeAspect="1"/>
          </p:cNvPicPr>
          <p:nvPr/>
        </p:nvPicPr>
        <p:blipFill>
          <a:blip r:embed="rId3"/>
          <a:srcRect l="9591" r="9591"/>
          <a:stretch>
            <a:fillRect/>
          </a:stretch>
        </p:blipFill>
        <p:spPr>
          <a:xfrm rot="957817">
            <a:off x="5130203" y="3861099"/>
            <a:ext cx="3353152" cy="233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work! Let’s do it once more.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2017" y="2246690"/>
            <a:ext cx="8517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Compare the country of Egypt with Mexico!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5" name="Picture Placeholder 4"/>
          <p:cNvPicPr>
            <a:picLocks noChangeAspect="1"/>
          </p:cNvPicPr>
          <p:nvPr/>
        </p:nvPicPr>
        <p:blipFill>
          <a:blip r:embed="rId2"/>
          <a:srcRect l="12172" r="12172"/>
          <a:stretch>
            <a:fillRect/>
          </a:stretch>
        </p:blipFill>
        <p:spPr>
          <a:xfrm rot="21414040">
            <a:off x="501979" y="3786217"/>
            <a:ext cx="3984286" cy="2633398"/>
          </a:xfrm>
          <a:prstGeom prst="rect">
            <a:avLst/>
          </a:prstGeom>
        </p:spPr>
      </p:pic>
      <p:pic>
        <p:nvPicPr>
          <p:cNvPr id="6" name="Picture Placeholder 3"/>
          <p:cNvPicPr>
            <a:picLocks noChangeAspect="1"/>
          </p:cNvPicPr>
          <p:nvPr/>
        </p:nvPicPr>
        <p:blipFill>
          <a:blip r:embed="rId3"/>
          <a:srcRect t="434" b="434"/>
          <a:stretch>
            <a:fillRect/>
          </a:stretch>
        </p:blipFill>
        <p:spPr>
          <a:xfrm rot="21414040">
            <a:off x="4332540" y="3902072"/>
            <a:ext cx="4006284" cy="264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64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392" y="79468"/>
            <a:ext cx="9307642" cy="1417638"/>
          </a:xfrm>
        </p:spPr>
        <p:txBody>
          <a:bodyPr/>
          <a:lstStyle/>
          <a:p>
            <a:r>
              <a:rPr lang="en-US" dirty="0" smtClean="0"/>
              <a:t>Great answers! </a:t>
            </a:r>
            <a:r>
              <a:rPr lang="en-US" dirty="0" smtClean="0"/>
              <a:t>You are great at </a:t>
            </a:r>
            <a:r>
              <a:rPr lang="en-US" u="sng" dirty="0" smtClean="0"/>
              <a:t>comparing.</a:t>
            </a:r>
            <a:endParaRPr lang="en-US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9" b="96995" l="4288" r="9659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915" y="2031909"/>
            <a:ext cx="7328337" cy="338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86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travel to different countries?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85" y="4737499"/>
            <a:ext cx="3780074" cy="20030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685" y="2056077"/>
            <a:ext cx="88503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Do you take a car, a plane, a train, or a bus?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059" y="3044886"/>
            <a:ext cx="5339600" cy="266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55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871" y="79468"/>
            <a:ext cx="8700132" cy="1417638"/>
          </a:xfrm>
        </p:spPr>
        <p:txBody>
          <a:bodyPr/>
          <a:lstStyle/>
          <a:p>
            <a:r>
              <a:rPr lang="en-US" dirty="0" smtClean="0"/>
              <a:t>We are going to read a book about using the Airport!</a:t>
            </a:r>
            <a:endParaRPr lang="en-US" dirty="0"/>
          </a:p>
        </p:txBody>
      </p:sp>
      <p:pic>
        <p:nvPicPr>
          <p:cNvPr id="3" name="Picture 2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93" y="1708358"/>
            <a:ext cx="3345271" cy="514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56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086" y="0"/>
            <a:ext cx="4727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41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097" y="0"/>
            <a:ext cx="4753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72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088" y="0"/>
            <a:ext cx="4820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20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83" y="0"/>
            <a:ext cx="4840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59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10" y="0"/>
            <a:ext cx="4832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89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we be learning this class?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17905" y="2590808"/>
            <a:ext cx="67470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Comparing countries as a review</a:t>
            </a:r>
            <a:endParaRPr lang="en-US" sz="3600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A </a:t>
            </a:r>
            <a:r>
              <a:rPr lang="en-US" sz="3600" dirty="0">
                <a:solidFill>
                  <a:schemeClr val="bg1"/>
                </a:solidFill>
              </a:rPr>
              <a:t>review of </a:t>
            </a:r>
            <a:r>
              <a:rPr lang="en-US" sz="3600" dirty="0" smtClean="0">
                <a:solidFill>
                  <a:schemeClr val="bg1"/>
                </a:solidFill>
              </a:rPr>
              <a:t>the “</a:t>
            </a:r>
            <a:r>
              <a:rPr lang="en-US" sz="3600" dirty="0" err="1" smtClean="0">
                <a:solidFill>
                  <a:schemeClr val="bg1"/>
                </a:solidFill>
              </a:rPr>
              <a:t>ough</a:t>
            </a:r>
            <a:r>
              <a:rPr lang="en-US" sz="3600" dirty="0" smtClean="0">
                <a:solidFill>
                  <a:schemeClr val="bg1"/>
                </a:solidFill>
              </a:rPr>
              <a:t>” “</a:t>
            </a:r>
            <a:r>
              <a:rPr lang="en-US" sz="3600" dirty="0" err="1" smtClean="0">
                <a:solidFill>
                  <a:schemeClr val="bg1"/>
                </a:solidFill>
              </a:rPr>
              <a:t>augh</a:t>
            </a:r>
            <a:r>
              <a:rPr lang="en-US" sz="3600" dirty="0" smtClean="0">
                <a:solidFill>
                  <a:schemeClr val="bg1"/>
                </a:solidFill>
              </a:rPr>
              <a:t>” and “</a:t>
            </a:r>
            <a:r>
              <a:rPr lang="en-US" sz="3600" dirty="0" err="1" smtClean="0">
                <a:solidFill>
                  <a:schemeClr val="bg1"/>
                </a:solidFill>
              </a:rPr>
              <a:t>u_e</a:t>
            </a:r>
            <a:r>
              <a:rPr lang="en-US" sz="3600" dirty="0" smtClean="0">
                <a:solidFill>
                  <a:schemeClr val="bg1"/>
                </a:solidFill>
              </a:rPr>
              <a:t>” sounds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Reading about Travel!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78" b="97531" l="2648" r="98167">
                        <a14:foregroundMark x1="81263" y1="18673" x2="81263" y2="18673"/>
                        <a14:foregroundMark x1="82281" y1="23148" x2="82281" y2="23148"/>
                        <a14:foregroundMark x1="82281" y1="27006" x2="82281" y2="27006"/>
                        <a14:foregroundMark x1="84318" y1="26235" x2="84318" y2="262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80578"/>
            <a:ext cx="2795944" cy="368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97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49" y="0"/>
            <a:ext cx="4776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95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910" y="0"/>
            <a:ext cx="480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26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460" y="0"/>
            <a:ext cx="4777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99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957" y="0"/>
            <a:ext cx="4782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23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043" y="0"/>
            <a:ext cx="4784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73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Nice reading!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41412" y="2388678"/>
            <a:ext cx="7435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Have you taken an airplane before?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267" y="3222059"/>
            <a:ext cx="5649061" cy="363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38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75392" y="2102292"/>
            <a:ext cx="71018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Now we will review our sounds from this unit.</a:t>
            </a:r>
            <a:r>
              <a:rPr lang="en-US" sz="3200" dirty="0" smtClean="0">
                <a:solidFill>
                  <a:srgbClr val="FFFFFF"/>
                </a:solidFill>
              </a:rPr>
              <a:t/>
            </a:r>
            <a:br>
              <a:rPr lang="en-US" sz="3200" dirty="0" smtClean="0">
                <a:solidFill>
                  <a:srgbClr val="FFFFFF"/>
                </a:solidFill>
              </a:rPr>
            </a:br>
            <a:r>
              <a:rPr lang="en-US" sz="3200" dirty="0" smtClean="0">
                <a:solidFill>
                  <a:srgbClr val="FFFFFF"/>
                </a:solidFill>
              </a:rPr>
              <a:t/>
            </a:r>
            <a:br>
              <a:rPr lang="en-US" sz="3200" dirty="0" smtClean="0">
                <a:solidFill>
                  <a:srgbClr val="FFFFFF"/>
                </a:solidFill>
              </a:rPr>
            </a:br>
            <a:endParaRPr lang="en-US" sz="3200" dirty="0" smtClean="0">
              <a:solidFill>
                <a:srgbClr val="FFFFFF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“</a:t>
            </a:r>
            <a:r>
              <a:rPr lang="en-US" sz="3200" dirty="0" err="1" smtClean="0">
                <a:solidFill>
                  <a:srgbClr val="FFFFFF"/>
                </a:solidFill>
              </a:rPr>
              <a:t>Ough</a:t>
            </a:r>
            <a:r>
              <a:rPr lang="en-US" sz="3200" dirty="0" smtClean="0">
                <a:solidFill>
                  <a:srgbClr val="FFFFFF"/>
                </a:solidFill>
              </a:rPr>
              <a:t>”</a:t>
            </a:r>
            <a:br>
              <a:rPr lang="en-US" sz="3200" dirty="0" smtClean="0">
                <a:solidFill>
                  <a:srgbClr val="FFFFFF"/>
                </a:solidFill>
              </a:rPr>
            </a:br>
            <a:r>
              <a:rPr lang="en-US" sz="3200" dirty="0" smtClean="0">
                <a:solidFill>
                  <a:srgbClr val="FFFFFF"/>
                </a:solidFill>
              </a:rPr>
              <a:t>“</a:t>
            </a:r>
            <a:r>
              <a:rPr lang="en-US" sz="3200" dirty="0" err="1" smtClean="0">
                <a:solidFill>
                  <a:srgbClr val="FFFFFF"/>
                </a:solidFill>
              </a:rPr>
              <a:t>Augh</a:t>
            </a:r>
            <a:r>
              <a:rPr lang="en-US" sz="3200" dirty="0" smtClean="0">
                <a:solidFill>
                  <a:srgbClr val="FFFFFF"/>
                </a:solidFill>
              </a:rPr>
              <a:t>” </a:t>
            </a:r>
            <a:br>
              <a:rPr lang="en-US" sz="3200" dirty="0" smtClean="0">
                <a:solidFill>
                  <a:srgbClr val="FFFFFF"/>
                </a:solidFill>
              </a:rPr>
            </a:br>
            <a:r>
              <a:rPr lang="en-US" sz="3200" dirty="0" smtClean="0">
                <a:solidFill>
                  <a:srgbClr val="FFFFFF"/>
                </a:solidFill>
              </a:rPr>
              <a:t>“</a:t>
            </a:r>
            <a:r>
              <a:rPr lang="en-US" sz="3200" dirty="0" err="1" smtClean="0">
                <a:solidFill>
                  <a:srgbClr val="FFFFFF"/>
                </a:solidFill>
              </a:rPr>
              <a:t>U_e</a:t>
            </a:r>
            <a:r>
              <a:rPr lang="en-US" sz="3200" dirty="0" smtClean="0">
                <a:solidFill>
                  <a:srgbClr val="FFFFFF"/>
                </a:solidFill>
              </a:rPr>
              <a:t>”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27" b="96319" l="761" r="96447">
                        <a14:foregroundMark x1="35025" y1="70757" x2="35025" y2="70757"/>
                        <a14:foregroundMark x1="35279" y1="78732" x2="35279" y2="78732"/>
                        <a14:foregroundMark x1="39848" y1="66667" x2="39848" y2="66667"/>
                        <a14:foregroundMark x1="35279" y1="63395" x2="35279" y2="63395"/>
                        <a14:foregroundMark x1="39086" y1="8998" x2="39086" y2="8998"/>
                        <a14:foregroundMark x1="30457" y1="11861" x2="30457" y2="118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145" y="2798117"/>
            <a:ext cx="3161523" cy="392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10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400" y="79468"/>
            <a:ext cx="8212771" cy="1417638"/>
          </a:xfrm>
        </p:spPr>
        <p:txBody>
          <a:bodyPr/>
          <a:lstStyle/>
          <a:p>
            <a:r>
              <a:rPr lang="en-US" dirty="0" smtClean="0"/>
              <a:t>Fill in the blanks for the </a:t>
            </a:r>
            <a:r>
              <a:rPr lang="en-US" dirty="0" err="1" smtClean="0"/>
              <a:t>U_e</a:t>
            </a:r>
            <a:r>
              <a:rPr lang="en-US" dirty="0" smtClean="0"/>
              <a:t> words.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6729" y="2131591"/>
            <a:ext cx="868133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The Egyptian pyramids are </a:t>
            </a:r>
            <a:r>
              <a:rPr lang="en-US" sz="4000" u="sng" dirty="0" smtClean="0">
                <a:solidFill>
                  <a:srgbClr val="FFFFFF"/>
                </a:solidFill>
              </a:rPr>
              <a:t>________</a:t>
            </a:r>
            <a:r>
              <a:rPr lang="en-US" sz="4000" dirty="0" smtClean="0">
                <a:solidFill>
                  <a:srgbClr val="FFFFFF"/>
                </a:solidFill>
              </a:rPr>
              <a:t>.</a:t>
            </a:r>
            <a:endParaRPr lang="en-US" sz="4000" dirty="0" smtClean="0">
              <a:solidFill>
                <a:srgbClr val="FFFFFF"/>
              </a:solidFill>
            </a:endParaRPr>
          </a:p>
          <a:p>
            <a:pPr algn="ctr"/>
            <a:endParaRPr lang="en-US" sz="4000" dirty="0" smtClean="0">
              <a:solidFill>
                <a:srgbClr val="FFFFFF"/>
              </a:solidFill>
            </a:endParaRPr>
          </a:p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I </a:t>
            </a:r>
            <a:r>
              <a:rPr lang="en-US" sz="4000" dirty="0" smtClean="0">
                <a:solidFill>
                  <a:srgbClr val="FFFFFF"/>
                </a:solidFill>
              </a:rPr>
              <a:t>rode a </a:t>
            </a:r>
            <a:r>
              <a:rPr lang="en-US" sz="4000" u="sng" dirty="0" smtClean="0">
                <a:solidFill>
                  <a:srgbClr val="FFFFFF"/>
                </a:solidFill>
              </a:rPr>
              <a:t>_______</a:t>
            </a:r>
            <a:r>
              <a:rPr lang="en-US" sz="4000" dirty="0" smtClean="0">
                <a:solidFill>
                  <a:srgbClr val="FFFFFF"/>
                </a:solidFill>
              </a:rPr>
              <a:t> </a:t>
            </a:r>
            <a:r>
              <a:rPr lang="en-US" sz="4000" dirty="0" smtClean="0">
                <a:solidFill>
                  <a:srgbClr val="FFFFFF"/>
                </a:solidFill>
              </a:rPr>
              <a:t>through the </a:t>
            </a:r>
            <a:r>
              <a:rPr lang="en-US" sz="4000" dirty="0" smtClean="0">
                <a:solidFill>
                  <a:srgbClr val="FFFFFF"/>
                </a:solidFill>
              </a:rPr>
              <a:t>desert.</a:t>
            </a:r>
            <a:endParaRPr lang="en-US" sz="4000" dirty="0" smtClean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0" b="96844" l="0" r="9753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3654" y="3899252"/>
            <a:ext cx="4010346" cy="313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50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6305" y="0"/>
            <a:ext cx="9350305" cy="1417638"/>
          </a:xfrm>
        </p:spPr>
        <p:txBody>
          <a:bodyPr/>
          <a:lstStyle/>
          <a:p>
            <a:r>
              <a:rPr lang="en-US" dirty="0" smtClean="0"/>
              <a:t>W</a:t>
            </a:r>
            <a:r>
              <a:rPr lang="en-US" dirty="0" smtClean="0"/>
              <a:t>rite </a:t>
            </a:r>
            <a:r>
              <a:rPr lang="en-US" dirty="0" smtClean="0"/>
              <a:t>a sentence using a “</a:t>
            </a:r>
            <a:r>
              <a:rPr lang="en-US" dirty="0" err="1" smtClean="0"/>
              <a:t>u_e</a:t>
            </a:r>
            <a:r>
              <a:rPr lang="en-US" dirty="0" smtClean="0"/>
              <a:t>” word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5174" y="2271841"/>
            <a:ext cx="7457545" cy="2569469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0500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602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400" y="79468"/>
            <a:ext cx="8212771" cy="1417638"/>
          </a:xfrm>
        </p:spPr>
        <p:txBody>
          <a:bodyPr/>
          <a:lstStyle/>
          <a:p>
            <a:r>
              <a:rPr lang="en-US" dirty="0" smtClean="0"/>
              <a:t>Fill in the blanks for the “</a:t>
            </a:r>
            <a:r>
              <a:rPr lang="en-US" dirty="0" err="1" smtClean="0"/>
              <a:t>ough</a:t>
            </a:r>
            <a:r>
              <a:rPr lang="en-US" dirty="0" smtClean="0"/>
              <a:t>”</a:t>
            </a:r>
            <a:r>
              <a:rPr lang="en-US" dirty="0" smtClean="0"/>
              <a:t> words.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21320" y="2176945"/>
            <a:ext cx="9218389" cy="5016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Knead the ______________ to make the </a:t>
            </a:r>
            <a:r>
              <a:rPr lang="en-US" sz="3200" dirty="0" smtClean="0">
                <a:solidFill>
                  <a:srgbClr val="FFFFFF"/>
                </a:solidFill>
              </a:rPr>
              <a:t>bread.</a:t>
            </a:r>
          </a:p>
          <a:p>
            <a:pPr algn="ctr"/>
            <a:endParaRPr lang="en-US" sz="3200" dirty="0" smtClean="0">
              <a:solidFill>
                <a:srgbClr val="FFFFFF"/>
              </a:solidFill>
            </a:endParaRPr>
          </a:p>
          <a:p>
            <a:pPr algn="ctr"/>
            <a:endParaRPr lang="en-US" sz="3200" dirty="0">
              <a:solidFill>
                <a:srgbClr val="FFFFFF"/>
              </a:solidFill>
            </a:endParaRPr>
          </a:p>
          <a:p>
            <a:pPr algn="ctr"/>
            <a:r>
              <a:rPr lang="en-US" sz="3200" dirty="0">
                <a:solidFill>
                  <a:srgbClr val="FFFFFF"/>
                </a:solidFill>
              </a:rPr>
              <a:t>He kicked the ball ________________ the window</a:t>
            </a:r>
            <a:r>
              <a:rPr lang="en-US" sz="3200" dirty="0" smtClean="0">
                <a:solidFill>
                  <a:srgbClr val="FFFFFF"/>
                </a:solidFill>
              </a:rPr>
              <a:t>.</a:t>
            </a:r>
          </a:p>
          <a:p>
            <a:pPr algn="ctr"/>
            <a:endParaRPr lang="en-US" sz="3200" dirty="0">
              <a:solidFill>
                <a:srgbClr val="FFFFFF"/>
              </a:solidFill>
            </a:endParaRPr>
          </a:p>
          <a:p>
            <a:pPr algn="ctr"/>
            <a:endParaRPr lang="en-US" sz="3200" dirty="0" smtClean="0">
              <a:solidFill>
                <a:srgbClr val="FFFFFF"/>
              </a:solidFill>
            </a:endParaRPr>
          </a:p>
          <a:p>
            <a:pPr algn="ctr"/>
            <a:r>
              <a:rPr lang="en-US" sz="3200" dirty="0">
                <a:solidFill>
                  <a:srgbClr val="FFFFFF"/>
                </a:solidFill>
              </a:rPr>
              <a:t>The road was ______________ and rocky.</a:t>
            </a:r>
            <a:br>
              <a:rPr lang="en-US" sz="3200" dirty="0">
                <a:solidFill>
                  <a:srgbClr val="FFFFFF"/>
                </a:solidFill>
              </a:rPr>
            </a:br>
            <a:endParaRPr lang="en-US" sz="3200" dirty="0">
              <a:solidFill>
                <a:srgbClr val="FFFFFF"/>
              </a:solidFill>
            </a:endParaRPr>
          </a:p>
          <a:p>
            <a:pPr algn="ctr"/>
            <a:endParaRPr lang="en-US" sz="3200" dirty="0">
              <a:solidFill>
                <a:srgbClr val="FFFFFF"/>
              </a:solidFill>
            </a:endParaRPr>
          </a:p>
          <a:p>
            <a:pPr algn="ctr"/>
            <a:endParaRPr lang="en-US" sz="3200" dirty="0" smtClean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692" y="1149831"/>
            <a:ext cx="1956479" cy="694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70" y="5743331"/>
            <a:ext cx="1588601" cy="11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12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6080" y="-7363"/>
            <a:ext cx="9453625" cy="1417638"/>
          </a:xfrm>
        </p:spPr>
        <p:txBody>
          <a:bodyPr/>
          <a:lstStyle/>
          <a:p>
            <a:r>
              <a:rPr lang="en-US" dirty="0" smtClean="0"/>
              <a:t>Do you remember? What countries have we learned about?</a:t>
            </a:r>
            <a:endParaRPr lang="en-US" u="sng" dirty="0"/>
          </a:p>
        </p:txBody>
      </p:sp>
      <p:pic>
        <p:nvPicPr>
          <p:cNvPr id="10" name="Picture Placeholder 3"/>
          <p:cNvPicPr>
            <a:picLocks noChangeAspect="1"/>
          </p:cNvPicPr>
          <p:nvPr/>
        </p:nvPicPr>
        <p:blipFill>
          <a:blip r:embed="rId2"/>
          <a:srcRect t="101" b="101"/>
          <a:stretch>
            <a:fillRect/>
          </a:stretch>
        </p:blipFill>
        <p:spPr>
          <a:xfrm rot="21414040">
            <a:off x="446457" y="1763062"/>
            <a:ext cx="4485219" cy="2964487"/>
          </a:xfrm>
          <a:prstGeom prst="rect">
            <a:avLst/>
          </a:prstGeom>
        </p:spPr>
      </p:pic>
      <p:pic>
        <p:nvPicPr>
          <p:cNvPr id="11" name="Picture Placeholder 6"/>
          <p:cNvPicPr>
            <a:picLocks noChangeAspect="1"/>
          </p:cNvPicPr>
          <p:nvPr/>
        </p:nvPicPr>
        <p:blipFill>
          <a:blip r:embed="rId3"/>
          <a:srcRect l="7443" r="7443"/>
          <a:stretch>
            <a:fillRect/>
          </a:stretch>
        </p:blipFill>
        <p:spPr>
          <a:xfrm rot="1340078">
            <a:off x="4574835" y="2337770"/>
            <a:ext cx="4199312" cy="2775518"/>
          </a:xfrm>
          <a:prstGeom prst="rect">
            <a:avLst/>
          </a:prstGeom>
        </p:spPr>
      </p:pic>
      <p:pic>
        <p:nvPicPr>
          <p:cNvPr id="12" name="Picture Placeholder 5"/>
          <p:cNvPicPr>
            <a:picLocks noChangeAspect="1"/>
          </p:cNvPicPr>
          <p:nvPr/>
        </p:nvPicPr>
        <p:blipFill>
          <a:blip r:embed="rId4"/>
          <a:srcRect l="9591" r="9591"/>
          <a:stretch>
            <a:fillRect/>
          </a:stretch>
        </p:blipFill>
        <p:spPr>
          <a:xfrm rot="21414752">
            <a:off x="2862765" y="4127503"/>
            <a:ext cx="2934226" cy="204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08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400" y="79468"/>
            <a:ext cx="8212771" cy="1417638"/>
          </a:xfrm>
        </p:spPr>
        <p:txBody>
          <a:bodyPr/>
          <a:lstStyle/>
          <a:p>
            <a:r>
              <a:rPr lang="en-US" dirty="0" smtClean="0"/>
              <a:t>Fill in the blanks for the “</a:t>
            </a:r>
            <a:r>
              <a:rPr lang="en-US" dirty="0" err="1"/>
              <a:t>a</a:t>
            </a:r>
            <a:r>
              <a:rPr lang="en-US" dirty="0" err="1" smtClean="0"/>
              <a:t>ugh</a:t>
            </a:r>
            <a:r>
              <a:rPr lang="en-US" dirty="0" smtClean="0"/>
              <a:t>”</a:t>
            </a:r>
            <a:r>
              <a:rPr lang="en-US" dirty="0" smtClean="0"/>
              <a:t> words.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567" y="2176945"/>
            <a:ext cx="9124614" cy="5386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My brother is funny, he makes me _____________</a:t>
            </a:r>
          </a:p>
          <a:p>
            <a:pPr algn="ctr"/>
            <a:endParaRPr lang="en-US" sz="3200" dirty="0" smtClean="0">
              <a:solidFill>
                <a:srgbClr val="FFFFFF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/>
            </a:r>
            <a:br>
              <a:rPr lang="en-US" sz="3200" dirty="0" smtClean="0">
                <a:solidFill>
                  <a:srgbClr val="FFFFFF"/>
                </a:solidFill>
              </a:rPr>
            </a:br>
            <a:r>
              <a:rPr lang="en-US" sz="3200" dirty="0" smtClean="0">
                <a:solidFill>
                  <a:srgbClr val="FFFFFF"/>
                </a:solidFill>
              </a:rPr>
              <a:t>We </a:t>
            </a:r>
            <a:r>
              <a:rPr lang="en-US" sz="3200" dirty="0">
                <a:solidFill>
                  <a:srgbClr val="FFFFFF"/>
                </a:solidFill>
              </a:rPr>
              <a:t>went fishing and _____________ a fish</a:t>
            </a:r>
            <a:r>
              <a:rPr lang="en-US" sz="3200" dirty="0" smtClean="0">
                <a:solidFill>
                  <a:srgbClr val="FFFFFF"/>
                </a:solidFill>
              </a:rPr>
              <a:t>!</a:t>
            </a:r>
            <a:br>
              <a:rPr lang="en-US" sz="3200" dirty="0" smtClean="0">
                <a:solidFill>
                  <a:srgbClr val="FFFFFF"/>
                </a:solidFill>
              </a:rPr>
            </a:br>
            <a:endParaRPr lang="en-US" sz="3200" dirty="0" smtClean="0">
              <a:solidFill>
                <a:srgbClr val="FFFFFF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/>
            </a:r>
            <a:br>
              <a:rPr lang="en-US" sz="3200" dirty="0" smtClean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She is her father’s ________________.</a:t>
            </a:r>
            <a:r>
              <a:rPr lang="en-US" sz="2400" dirty="0">
                <a:solidFill>
                  <a:srgbClr val="FFFFFF"/>
                </a:solidFill>
              </a:rPr>
              <a:t/>
            </a:r>
            <a:br>
              <a:rPr lang="en-US" sz="2400" dirty="0">
                <a:solidFill>
                  <a:srgbClr val="FFFFFF"/>
                </a:solidFill>
              </a:rPr>
            </a:br>
            <a:endParaRPr lang="en-US" sz="2400" dirty="0">
              <a:solidFill>
                <a:srgbClr val="FFFFFF"/>
              </a:solidFill>
            </a:endParaRPr>
          </a:p>
          <a:p>
            <a:pPr algn="ctr"/>
            <a:endParaRPr lang="en-US" sz="3200" dirty="0">
              <a:solidFill>
                <a:srgbClr val="FFFFFF"/>
              </a:solidFill>
            </a:endParaRPr>
          </a:p>
          <a:p>
            <a:pPr algn="ctr"/>
            <a:endParaRPr lang="en-US" sz="3200" dirty="0">
              <a:solidFill>
                <a:srgbClr val="FFFFFF"/>
              </a:solidFill>
            </a:endParaRPr>
          </a:p>
          <a:p>
            <a:pPr algn="ctr"/>
            <a:endParaRPr lang="en-US" sz="3200" dirty="0" smtClean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46" b="99548" l="0" r="99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8699" y="643573"/>
            <a:ext cx="2317283" cy="170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525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Great, that was fun. What did we learn today?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87287" y="2336535"/>
            <a:ext cx="60868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A review of France, Mexico and Egypt</a:t>
            </a:r>
            <a:endParaRPr lang="en-US" sz="3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Learning </a:t>
            </a:r>
            <a:r>
              <a:rPr lang="en-US" sz="3600" dirty="0" smtClean="0">
                <a:solidFill>
                  <a:schemeClr val="bg1"/>
                </a:solidFill>
              </a:rPr>
              <a:t>to compare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Reading about the Airport</a:t>
            </a:r>
            <a:endParaRPr lang="en-US" sz="3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 review of </a:t>
            </a:r>
            <a:r>
              <a:rPr lang="en-US" sz="3600" dirty="0" smtClean="0">
                <a:solidFill>
                  <a:schemeClr val="bg1"/>
                </a:solidFill>
              </a:rPr>
              <a:t>“</a:t>
            </a:r>
            <a:r>
              <a:rPr lang="en-US" sz="3600" dirty="0" err="1" smtClean="0">
                <a:solidFill>
                  <a:schemeClr val="bg1"/>
                </a:solidFill>
              </a:rPr>
              <a:t>ough</a:t>
            </a:r>
            <a:r>
              <a:rPr lang="en-US" sz="3600" dirty="0" smtClean="0">
                <a:solidFill>
                  <a:schemeClr val="bg1"/>
                </a:solidFill>
              </a:rPr>
              <a:t>”, </a:t>
            </a:r>
            <a:r>
              <a:rPr lang="en-US" sz="3600" dirty="0" smtClean="0">
                <a:solidFill>
                  <a:schemeClr val="bg1"/>
                </a:solidFill>
              </a:rPr>
              <a:t>“</a:t>
            </a:r>
            <a:r>
              <a:rPr lang="en-US" sz="3600" dirty="0" err="1" smtClean="0">
                <a:solidFill>
                  <a:schemeClr val="bg1"/>
                </a:solidFill>
              </a:rPr>
              <a:t>augh</a:t>
            </a:r>
            <a:r>
              <a:rPr lang="en-US" sz="3600" dirty="0" smtClean="0">
                <a:solidFill>
                  <a:schemeClr val="bg1"/>
                </a:solidFill>
              </a:rPr>
              <a:t>” and </a:t>
            </a:r>
            <a:r>
              <a:rPr lang="en-US" sz="3600" dirty="0" smtClean="0">
                <a:solidFill>
                  <a:schemeClr val="bg1"/>
                </a:solidFill>
              </a:rPr>
              <a:t>“</a:t>
            </a:r>
            <a:r>
              <a:rPr lang="en-US" sz="3600" dirty="0" err="1" smtClean="0">
                <a:solidFill>
                  <a:schemeClr val="bg1"/>
                </a:solidFill>
              </a:rPr>
              <a:t>u_e</a:t>
            </a:r>
            <a:r>
              <a:rPr lang="en-US" sz="3600" dirty="0" smtClean="0">
                <a:solidFill>
                  <a:schemeClr val="bg1"/>
                </a:solidFill>
              </a:rPr>
              <a:t>” </a:t>
            </a:r>
            <a:r>
              <a:rPr lang="en-US" sz="3600" dirty="0">
                <a:solidFill>
                  <a:schemeClr val="bg1"/>
                </a:solidFill>
              </a:rPr>
              <a:t>words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427" y="2129962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43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8716" y="2199753"/>
            <a:ext cx="5780921" cy="1200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Let’s look at the homework now.</a:t>
            </a:r>
          </a:p>
          <a:p>
            <a:pPr algn="ctr"/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Do you have any questions?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917" y="0"/>
            <a:ext cx="3630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482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6895" y="568185"/>
            <a:ext cx="59394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Thank you for a great class today.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We will see you next time!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09" y="2148439"/>
            <a:ext cx="4972217" cy="451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84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758955"/>
            <a:ext cx="3250360" cy="1631950"/>
          </a:xfrm>
        </p:spPr>
        <p:txBody>
          <a:bodyPr/>
          <a:lstStyle/>
          <a:p>
            <a:r>
              <a:rPr lang="en-US" dirty="0" smtClean="0"/>
              <a:t>You are right!</a:t>
            </a:r>
            <a:br>
              <a:rPr lang="en-US" dirty="0" smtClean="0"/>
            </a:br>
            <a:r>
              <a:rPr lang="en-US" dirty="0" smtClean="0"/>
              <a:t>France,</a:t>
            </a:r>
            <a:br>
              <a:rPr lang="en-US" dirty="0" smtClean="0"/>
            </a:br>
            <a:r>
              <a:rPr lang="en-US" dirty="0" smtClean="0"/>
              <a:t>Mexico and Egypt.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 dirty="0" smtClean="0"/>
          </a:p>
          <a:p>
            <a:r>
              <a:rPr lang="en-US" sz="2800" dirty="0" smtClean="0"/>
              <a:t>What </a:t>
            </a:r>
            <a:r>
              <a:rPr lang="en-US" sz="2800" dirty="0" smtClean="0"/>
              <a:t>country did you like the best? Why?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6" b="95639" l="2886" r="98494">
                        <a14:foregroundMark x1="19573" y1="27726" x2="19573" y2="27726"/>
                        <a14:foregroundMark x1="17189" y1="19938" x2="17189" y2="19938"/>
                        <a14:foregroundMark x1="50816" y1="20872" x2="50816" y2="20872"/>
                        <a14:foregroundMark x1="58846" y1="21028" x2="58846" y2="21028"/>
                        <a14:foregroundMark x1="50816" y1="22741" x2="50816" y2="22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331" y="4221958"/>
            <a:ext cx="2746872" cy="2212662"/>
          </a:xfrm>
          <a:prstGeom prst="rect">
            <a:avLst/>
          </a:prstGeom>
        </p:spPr>
      </p:pic>
      <p:pic>
        <p:nvPicPr>
          <p:cNvPr id="11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2115" r="2115"/>
          <a:stretch>
            <a:fillRect/>
          </a:stretch>
        </p:blipFill>
        <p:spPr>
          <a:xfrm rot="307655">
            <a:off x="4082874" y="3187732"/>
            <a:ext cx="4141140" cy="2881378"/>
          </a:xfrm>
        </p:spPr>
      </p:pic>
      <p:pic>
        <p:nvPicPr>
          <p:cNvPr id="12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9591" r="9591"/>
          <a:stretch>
            <a:fillRect/>
          </a:stretch>
        </p:blipFill>
        <p:spPr>
          <a:xfrm rot="21414752">
            <a:off x="4623469" y="338031"/>
            <a:ext cx="4141140" cy="2881378"/>
          </a:xfrm>
        </p:spPr>
      </p:pic>
    </p:spTree>
    <p:extLst>
      <p:ext uri="{BB962C8B-B14F-4D97-AF65-F5344CB8AC3E}">
        <p14:creationId xmlns:p14="http://schemas.microsoft.com/office/powerpoint/2010/main" val="566957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85" y="5397391"/>
            <a:ext cx="8685011" cy="1100138"/>
          </a:xfrm>
        </p:spPr>
        <p:txBody>
          <a:bodyPr/>
          <a:lstStyle/>
          <a:p>
            <a:r>
              <a:rPr lang="en-US" dirty="0" smtClean="0"/>
              <a:t>What special things are in Egypt? What do we call them?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1" b="1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1739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5332945"/>
            <a:ext cx="7612063" cy="1100138"/>
          </a:xfrm>
        </p:spPr>
        <p:txBody>
          <a:bodyPr/>
          <a:lstStyle/>
          <a:p>
            <a:r>
              <a:rPr lang="en-US" dirty="0" smtClean="0"/>
              <a:t>Do you remember?</a:t>
            </a:r>
            <a:br>
              <a:rPr lang="en-US" dirty="0" smtClean="0"/>
            </a:br>
            <a:r>
              <a:rPr lang="en-US" dirty="0" smtClean="0"/>
              <a:t>What kinds of food do they like to eat in France?</a:t>
            </a:r>
            <a:endParaRPr lang="en-US" dirty="0"/>
          </a:p>
        </p:txBody>
      </p:sp>
      <p:pic>
        <p:nvPicPr>
          <p:cNvPr id="9" name="Picture Placeholder 8" descr="raz_lk29_france_clr (dragged).pdf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" t="7237" r="51648" b="47643"/>
          <a:stretch/>
        </p:blipFill>
        <p:spPr>
          <a:xfrm rot="21414040">
            <a:off x="2252219" y="324366"/>
            <a:ext cx="4501442" cy="36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31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5811398"/>
            <a:ext cx="7612063" cy="1100138"/>
          </a:xfrm>
        </p:spPr>
        <p:txBody>
          <a:bodyPr/>
          <a:lstStyle/>
          <a:p>
            <a:r>
              <a:rPr lang="en-US" dirty="0" smtClean="0"/>
              <a:t>Do you remember?</a:t>
            </a:r>
            <a:br>
              <a:rPr lang="en-US" dirty="0" smtClean="0"/>
            </a:br>
            <a:r>
              <a:rPr lang="en-US" dirty="0" smtClean="0"/>
              <a:t>What do people in Mexico like to eat?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Placeholder 5" descr="raz_lj37_mexico_clr (dragged).pdf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0" t="32294" r="51524" b="13153"/>
          <a:stretch/>
        </p:blipFill>
        <p:spPr>
          <a:xfrm rot="21414040">
            <a:off x="2948617" y="304381"/>
            <a:ext cx="3623016" cy="359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65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we will </a:t>
            </a:r>
            <a:r>
              <a:rPr lang="en-US" u="sng" dirty="0" smtClean="0"/>
              <a:t>compare.</a:t>
            </a:r>
            <a:endParaRPr lang="en-US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982930" y="1925660"/>
            <a:ext cx="7394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To </a:t>
            </a:r>
            <a:r>
              <a:rPr lang="en-US" sz="3200" u="sng" dirty="0" smtClean="0">
                <a:solidFill>
                  <a:schemeClr val="bg1"/>
                </a:solidFill>
              </a:rPr>
              <a:t>compare</a:t>
            </a:r>
            <a:r>
              <a:rPr lang="en-US" sz="3200" dirty="0" smtClean="0">
                <a:solidFill>
                  <a:schemeClr val="bg1"/>
                </a:solidFill>
              </a:rPr>
              <a:t> is to see what is </a:t>
            </a:r>
            <a:r>
              <a:rPr lang="en-US" sz="3200" u="sng" dirty="0" smtClean="0">
                <a:solidFill>
                  <a:schemeClr val="bg1"/>
                </a:solidFill>
              </a:rPr>
              <a:t>the same</a:t>
            </a:r>
            <a:r>
              <a:rPr lang="en-US" sz="3200" dirty="0" smtClean="0">
                <a:solidFill>
                  <a:schemeClr val="bg1"/>
                </a:solidFill>
              </a:rPr>
              <a:t> about two people, places, or things.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976" y="3446952"/>
            <a:ext cx="2438097" cy="3411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965" y="3577539"/>
            <a:ext cx="2464453" cy="328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68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example, we will </a:t>
            </a:r>
            <a:r>
              <a:rPr lang="en-US" u="sng" dirty="0" smtClean="0"/>
              <a:t>compare</a:t>
            </a:r>
            <a:r>
              <a:rPr lang="en-US" dirty="0" smtClean="0"/>
              <a:t> these flowers.</a:t>
            </a:r>
            <a:endParaRPr lang="en-US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222017" y="1927102"/>
            <a:ext cx="8517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Both are tall.</a:t>
            </a:r>
          </a:p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Both have green stems.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976" y="3446952"/>
            <a:ext cx="2438097" cy="3411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965" y="3577539"/>
            <a:ext cx="2464453" cy="328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997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454</TotalTime>
  <Words>382</Words>
  <Application>Microsoft Macintosh PowerPoint</Application>
  <PresentationFormat>On-screen Show (4:3)</PresentationFormat>
  <Paragraphs>59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Habitat</vt:lpstr>
      <vt:lpstr>Around the World</vt:lpstr>
      <vt:lpstr>What will we be learning this class?</vt:lpstr>
      <vt:lpstr>Do you remember? What countries have we learned about?</vt:lpstr>
      <vt:lpstr>You are right! France, Mexico and Egypt.</vt:lpstr>
      <vt:lpstr>What special things are in Egypt? What do we call them?</vt:lpstr>
      <vt:lpstr>Do you remember? What kinds of food do they like to eat in France?</vt:lpstr>
      <vt:lpstr>Do you remember? What do people in Mexico like to eat? </vt:lpstr>
      <vt:lpstr>Now we will compare.</vt:lpstr>
      <vt:lpstr>For example, we will compare these flowers.</vt:lpstr>
      <vt:lpstr>Can you compare the countries of Mexico and France?</vt:lpstr>
      <vt:lpstr>Great work! Let’s do it once more.</vt:lpstr>
      <vt:lpstr>Great answers! You are great at comparing.</vt:lpstr>
      <vt:lpstr>How do you travel to different countries?</vt:lpstr>
      <vt:lpstr>We are going to read a book about using the Airport!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Nice reading!</vt:lpstr>
      <vt:lpstr>Review</vt:lpstr>
      <vt:lpstr>Fill in the blanks for the U_e words.</vt:lpstr>
      <vt:lpstr>Write a sentence using a “u_e” word</vt:lpstr>
      <vt:lpstr>Fill in the blanks for the “ough” words.</vt:lpstr>
      <vt:lpstr>Fill in the blanks for the “augh” words.</vt:lpstr>
      <vt:lpstr>Great, that was fun. What did we learn today?</vt:lpstr>
      <vt:lpstr>PowerPoint Presentation</vt:lpstr>
      <vt:lpstr>PowerPoint Presentation</vt:lpstr>
    </vt:vector>
  </TitlesOfParts>
  <Company>Vandilay Industries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Around the World</dc:title>
  <dc:creator>Marissa Quintigliani</dc:creator>
  <cp:lastModifiedBy>Marissa Quintigliani</cp:lastModifiedBy>
  <cp:revision>32</cp:revision>
  <dcterms:created xsi:type="dcterms:W3CDTF">2017-08-03T14:31:16Z</dcterms:created>
  <dcterms:modified xsi:type="dcterms:W3CDTF">2017-08-10T16:28:45Z</dcterms:modified>
</cp:coreProperties>
</file>