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9144000" cy="6858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701E9-19B3-4422-9588-1DA570E1BCF3}" type="datetimeFigureOut">
              <a:rPr lang="en-CA" smtClean="0"/>
              <a:t>2018-06-27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D5AF3-DE01-4143-84FD-DE97F4E778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031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4560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7294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6997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8720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7663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3765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149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65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9980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5694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6627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1131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83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2683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6149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184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2412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816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2772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5AF3-DE01-4143-84FD-DE97F4E7784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144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40220" y="409827"/>
            <a:ext cx="3263559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626821" y="361604"/>
            <a:ext cx="3923606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4092" y="44067"/>
            <a:ext cx="7015814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9443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08090" y="2135311"/>
            <a:ext cx="6927818" cy="2456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adinga-z.com/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858" y="4409901"/>
            <a:ext cx="5099857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0327" y="5257800"/>
            <a:ext cx="1658388" cy="403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2515" y="4182575"/>
            <a:ext cx="4984115" cy="140843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sz="4800" spc="-20" dirty="0">
                <a:solidFill>
                  <a:srgbClr val="194431"/>
                </a:solidFill>
                <a:latin typeface="Book Antiqua"/>
                <a:cs typeface="Book Antiqua"/>
              </a:rPr>
              <a:t>Around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the</a:t>
            </a:r>
            <a:r>
              <a:rPr sz="4800" spc="-5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95" dirty="0">
                <a:solidFill>
                  <a:srgbClr val="194431"/>
                </a:solidFill>
                <a:latin typeface="Book Antiqua"/>
                <a:cs typeface="Book Antiqua"/>
              </a:rPr>
              <a:t>World</a:t>
            </a:r>
            <a:endParaRPr sz="48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Unit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8 </a:t>
            </a:r>
            <a:r>
              <a:rPr sz="1800" spc="-5" dirty="0">
                <a:solidFill>
                  <a:srgbClr val="194431"/>
                </a:solidFill>
                <a:latin typeface="Book Antiqua"/>
                <a:cs typeface="Book Antiqua"/>
              </a:rPr>
              <a:t>Lesson </a:t>
            </a:r>
            <a:r>
              <a:rPr sz="1800" dirty="0">
                <a:solidFill>
                  <a:srgbClr val="194431"/>
                </a:solidFill>
                <a:latin typeface="Book Antiqua"/>
                <a:cs typeface="Book Antiqua"/>
              </a:rPr>
              <a:t>5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0283" y="0"/>
            <a:ext cx="67166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37559" y="723207"/>
            <a:ext cx="2485505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77896" y="44067"/>
            <a:ext cx="6591934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123440" marR="5080" indent="-2111375">
              <a:lnSpc>
                <a:spcPts val="5700"/>
              </a:lnSpc>
              <a:spcBef>
                <a:spcPts val="340"/>
              </a:spcBef>
              <a:tabLst>
                <a:tab pos="5037455" algn="l"/>
              </a:tabLst>
            </a:pPr>
            <a:r>
              <a:rPr dirty="0"/>
              <a:t>What </a:t>
            </a:r>
            <a:r>
              <a:rPr spc="-5" dirty="0"/>
              <a:t>di</a:t>
            </a:r>
            <a:r>
              <a:rPr dirty="0"/>
              <a:t>d</a:t>
            </a:r>
            <a:r>
              <a:rPr spc="-5" dirty="0"/>
              <a:t> </a:t>
            </a:r>
            <a:r>
              <a:rPr dirty="0"/>
              <a:t>you</a:t>
            </a:r>
            <a:r>
              <a:rPr spc="-5" dirty="0"/>
              <a:t> li</a:t>
            </a:r>
            <a:r>
              <a:rPr dirty="0"/>
              <a:t>ke	abo</a:t>
            </a:r>
            <a:r>
              <a:rPr spc="-5" dirty="0"/>
              <a:t>ut  Canada?</a:t>
            </a:r>
          </a:p>
        </p:txBody>
      </p:sp>
      <p:sp>
        <p:nvSpPr>
          <p:cNvPr id="5" name="object 5"/>
          <p:cNvSpPr/>
          <p:nvPr/>
        </p:nvSpPr>
        <p:spPr>
          <a:xfrm>
            <a:off x="765173" y="2116890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7"/>
                </a:lnTo>
                <a:lnTo>
                  <a:pt x="0" y="256946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06063" y="3818153"/>
            <a:ext cx="3278137" cy="29037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3814" y="361604"/>
            <a:ext cx="2169621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0352" y="409827"/>
            <a:ext cx="204723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</a:t>
            </a:r>
            <a:r>
              <a:rPr spc="-5" dirty="0"/>
              <a:t>view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00"/>
              </a:spcBef>
            </a:pPr>
            <a:r>
              <a:rPr dirty="0"/>
              <a:t>Now </a:t>
            </a:r>
            <a:r>
              <a:rPr spc="-5" dirty="0"/>
              <a:t>that </a:t>
            </a:r>
            <a:r>
              <a:rPr dirty="0"/>
              <a:t>you </a:t>
            </a:r>
            <a:r>
              <a:rPr spc="-5" dirty="0"/>
              <a:t>have </a:t>
            </a:r>
            <a:r>
              <a:rPr spc="-20" dirty="0"/>
              <a:t>read </a:t>
            </a:r>
            <a:r>
              <a:rPr spc="-5" dirty="0"/>
              <a:t>the</a:t>
            </a:r>
            <a:r>
              <a:rPr spc="-20" dirty="0"/>
              <a:t> </a:t>
            </a:r>
            <a:r>
              <a:rPr spc="-5" dirty="0"/>
              <a:t>book…</a:t>
            </a:r>
          </a:p>
          <a:p>
            <a:pPr marL="0">
              <a:lnSpc>
                <a:spcPct val="100000"/>
              </a:lnSpc>
              <a:spcBef>
                <a:spcPts val="20"/>
              </a:spcBef>
            </a:pPr>
            <a:endParaRPr sz="3250">
              <a:latin typeface="Times New Roman"/>
              <a:cs typeface="Times New Roman"/>
            </a:endParaRPr>
          </a:p>
          <a:p>
            <a:pPr marL="775970">
              <a:lnSpc>
                <a:spcPct val="100000"/>
              </a:lnSpc>
            </a:pPr>
            <a:r>
              <a:rPr dirty="0"/>
              <a:t>What </a:t>
            </a:r>
            <a:r>
              <a:rPr spc="-5" dirty="0"/>
              <a:t>animals live in</a:t>
            </a:r>
            <a:r>
              <a:rPr spc="-15" dirty="0"/>
              <a:t> </a:t>
            </a:r>
            <a:r>
              <a:rPr spc="-5" dirty="0"/>
              <a:t>Canada?</a:t>
            </a:r>
          </a:p>
          <a:p>
            <a:pPr marL="12700" marR="5080" algn="ctr">
              <a:lnSpc>
                <a:spcPts val="3800"/>
              </a:lnSpc>
              <a:spcBef>
                <a:spcPts val="220"/>
              </a:spcBef>
            </a:pPr>
            <a:r>
              <a:rPr spc="-5" dirty="0"/>
              <a:t>Do </a:t>
            </a:r>
            <a:r>
              <a:rPr spc="-20" dirty="0"/>
              <a:t>more </a:t>
            </a:r>
            <a:r>
              <a:rPr spc="-5" dirty="0"/>
              <a:t>people live in the North </a:t>
            </a:r>
            <a:r>
              <a:rPr dirty="0"/>
              <a:t>or </a:t>
            </a:r>
            <a:r>
              <a:rPr spc="-5" dirty="0"/>
              <a:t>in  the</a:t>
            </a:r>
            <a:r>
              <a:rPr spc="-10" dirty="0"/>
              <a:t> </a:t>
            </a:r>
            <a:r>
              <a:rPr spc="-5" dirty="0"/>
              <a:t>South?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2828" y="361604"/>
            <a:ext cx="3374967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Great</a:t>
            </a:r>
            <a:r>
              <a:rPr spc="-80" dirty="0"/>
              <a:t> </a:t>
            </a:r>
            <a:r>
              <a:rPr spc="-5" dirty="0"/>
              <a:t>work!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96960" y="2193710"/>
            <a:ext cx="58775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Book Antiqua"/>
                <a:cs typeface="Book Antiqua"/>
              </a:rPr>
              <a:t>Now we will </a:t>
            </a:r>
            <a:r>
              <a:rPr sz="28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the “i_e”</a:t>
            </a:r>
            <a:r>
              <a:rPr sz="28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Book Antiqua"/>
                <a:cs typeface="Book Antiqua"/>
              </a:rPr>
              <a:t>sound!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81156" y="2683910"/>
            <a:ext cx="3136720" cy="41740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2422" y="0"/>
            <a:ext cx="5752406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78875" y="723207"/>
            <a:ext cx="2219497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0545" y="44067"/>
            <a:ext cx="562673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776095" marR="5080" indent="-1764030">
              <a:lnSpc>
                <a:spcPts val="5700"/>
              </a:lnSpc>
              <a:spcBef>
                <a:spcPts val="340"/>
              </a:spcBef>
              <a:tabLst>
                <a:tab pos="5077460" algn="l"/>
              </a:tabLst>
            </a:pPr>
            <a:r>
              <a:rPr spc="-5" dirty="0"/>
              <a:t>L</a:t>
            </a:r>
            <a:r>
              <a:rPr dirty="0"/>
              <a:t>ook at t</a:t>
            </a:r>
            <a:r>
              <a:rPr spc="-5" dirty="0"/>
              <a:t>hi</a:t>
            </a:r>
            <a:r>
              <a:rPr dirty="0"/>
              <a:t>s</a:t>
            </a:r>
            <a:r>
              <a:rPr spc="-5" dirty="0"/>
              <a:t> </a:t>
            </a:r>
            <a:r>
              <a:rPr dirty="0"/>
              <a:t>p</a:t>
            </a:r>
            <a:r>
              <a:rPr spc="-5" dirty="0"/>
              <a:t>ho</a:t>
            </a:r>
            <a:r>
              <a:rPr dirty="0"/>
              <a:t>to	of  </a:t>
            </a:r>
            <a:r>
              <a:rPr spc="-5" dirty="0"/>
              <a:t>Canada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9391" y="1832093"/>
            <a:ext cx="7493634" cy="1497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What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i_e </a:t>
            </a:r>
            <a:r>
              <a:rPr sz="3200" spc="-20" dirty="0">
                <a:solidFill>
                  <a:srgbClr val="FFFFFF"/>
                </a:solidFill>
                <a:latin typeface="Book Antiqua"/>
                <a:cs typeface="Book Antiqua"/>
              </a:rPr>
              <a:t>word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would fit in the</a:t>
            </a:r>
            <a:r>
              <a:rPr sz="32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sentence?</a:t>
            </a:r>
            <a:endParaRPr sz="3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438140" algn="l"/>
              </a:tabLst>
            </a:pPr>
            <a:r>
              <a:rPr sz="3200" spc="-15" dirty="0">
                <a:solidFill>
                  <a:srgbClr val="FFFFFF"/>
                </a:solidFill>
                <a:latin typeface="Book Antiqua"/>
                <a:cs typeface="Book Antiqua"/>
              </a:rPr>
              <a:t>There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 lots</a:t>
            </a:r>
            <a:r>
              <a:rPr sz="32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of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col</a:t>
            </a:r>
            <a:r>
              <a:rPr lang="en-CA" sz="3200" spc="-5" dirty="0">
                <a:solidFill>
                  <a:srgbClr val="FFFFFF"/>
                </a:solidFill>
                <a:latin typeface="Book Antiqua"/>
                <a:cs typeface="Book Antiqua"/>
              </a:rPr>
              <a:t>d _________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r>
              <a:rPr sz="3200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Canada.</a:t>
            </a:r>
            <a:endParaRPr sz="32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4560" y="3701352"/>
            <a:ext cx="7687199" cy="30148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32814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74767" y="723207"/>
            <a:ext cx="561109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7019" y="44067"/>
            <a:ext cx="681355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75640" marR="5080" indent="-663575">
              <a:lnSpc>
                <a:spcPts val="5700"/>
              </a:lnSpc>
              <a:spcBef>
                <a:spcPts val="340"/>
              </a:spcBef>
              <a:tabLst>
                <a:tab pos="3671570" algn="l"/>
                <a:tab pos="3729354" algn="l"/>
              </a:tabLst>
            </a:pPr>
            <a:r>
              <a:rPr spc="-5" dirty="0"/>
              <a:t>Let’s</a:t>
            </a:r>
            <a:r>
              <a:rPr spc="5" dirty="0"/>
              <a:t> </a:t>
            </a:r>
            <a:r>
              <a:rPr spc="-5" dirty="0"/>
              <a:t>practice		using</a:t>
            </a:r>
            <a:r>
              <a:rPr spc="-85" dirty="0"/>
              <a:t> </a:t>
            </a:r>
            <a:r>
              <a:rPr spc="-5" dirty="0"/>
              <a:t>some  </a:t>
            </a:r>
            <a:r>
              <a:rPr spc="-20" dirty="0"/>
              <a:t>words</a:t>
            </a:r>
            <a:r>
              <a:rPr spc="-5" dirty="0"/>
              <a:t> in </a:t>
            </a:r>
            <a:r>
              <a:rPr dirty="0"/>
              <a:t>a	</a:t>
            </a:r>
            <a:r>
              <a:rPr spc="-5" dirty="0"/>
              <a:t>sentence.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10068" y="2494974"/>
            <a:ext cx="8383270" cy="35060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68334" algn="l"/>
              </a:tabLst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When I p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la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y a ga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me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, I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li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ke to </a:t>
            </a:r>
            <a:r>
              <a:rPr sz="3200" spc="-60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dirty="0" err="1">
                <a:solidFill>
                  <a:srgbClr val="FFFFFF"/>
                </a:solidFill>
                <a:latin typeface="Book Antiqua"/>
                <a:cs typeface="Book Antiqua"/>
              </a:rPr>
              <a:t>t</a:t>
            </a:r>
            <a:r>
              <a:rPr sz="3200" spc="-5" dirty="0" err="1">
                <a:solidFill>
                  <a:srgbClr val="FFFFFF"/>
                </a:solidFill>
                <a:latin typeface="Book Antiqua"/>
                <a:cs typeface="Book Antiqua"/>
              </a:rPr>
              <a:t>h</a:t>
            </a:r>
            <a:r>
              <a:rPr lang="en-CA" sz="3200" spc="-5" dirty="0">
                <a:solidFill>
                  <a:srgbClr val="FFFFFF"/>
                </a:solidFill>
                <a:latin typeface="Book Antiqua"/>
                <a:cs typeface="Book Antiqua"/>
              </a:rPr>
              <a:t>e ________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3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 dirty="0">
              <a:latin typeface="Times New Roman"/>
              <a:cs typeface="Times New Roman"/>
            </a:endParaRPr>
          </a:p>
          <a:p>
            <a:pPr marL="736600">
              <a:lnSpc>
                <a:spcPct val="100000"/>
              </a:lnSpc>
              <a:spcBef>
                <a:spcPts val="3290"/>
              </a:spcBef>
              <a:tabLst>
                <a:tab pos="8039100" algn="l"/>
              </a:tabLst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I am good at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 riding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m</a:t>
            </a:r>
            <a:r>
              <a:rPr lang="en-CA" sz="3200" spc="-5" dirty="0">
                <a:solidFill>
                  <a:srgbClr val="FFFFFF"/>
                </a:solidFill>
                <a:latin typeface="Book Antiqua"/>
                <a:cs typeface="Book Antiqua"/>
              </a:rPr>
              <a:t>y ________________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3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3800" dirty="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3290"/>
              </a:spcBef>
              <a:tabLst>
                <a:tab pos="8252459" algn="l"/>
              </a:tabLst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When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it is </a:t>
            </a:r>
            <a:r>
              <a:rPr sz="3200" spc="-60" dirty="0">
                <a:solidFill>
                  <a:srgbClr val="FFFFFF"/>
                </a:solidFill>
                <a:latin typeface="Book Antiqua"/>
                <a:cs typeface="Book Antiqua"/>
              </a:rPr>
              <a:t>windy,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I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like 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to</a:t>
            </a:r>
            <a:r>
              <a:rPr sz="3200" spc="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fly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en-CA" sz="3200" dirty="0">
                <a:solidFill>
                  <a:srgbClr val="FFFFFF"/>
                </a:solidFill>
                <a:latin typeface="Book Antiqua"/>
                <a:cs typeface="Book Antiqua"/>
              </a:rPr>
              <a:t>a _____________</a:t>
            </a: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32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24066" y="601079"/>
            <a:ext cx="1577007" cy="1792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189942"/>
            <a:ext cx="1379043" cy="15212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5428" y="0"/>
            <a:ext cx="750223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28752" y="723207"/>
            <a:ext cx="2119745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5734" y="44067"/>
            <a:ext cx="7376159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701290" marR="5080" indent="-2689225">
              <a:lnSpc>
                <a:spcPts val="5700"/>
              </a:lnSpc>
              <a:spcBef>
                <a:spcPts val="340"/>
              </a:spcBef>
              <a:tabLst>
                <a:tab pos="4090670" algn="l"/>
                <a:tab pos="4902200" algn="l"/>
                <a:tab pos="5590540" algn="l"/>
              </a:tabLst>
            </a:pPr>
            <a:r>
              <a:rPr dirty="0"/>
              <a:t>Can you</a:t>
            </a:r>
            <a:r>
              <a:rPr spc="-5" dirty="0"/>
              <a:t> name	</a:t>
            </a:r>
            <a:r>
              <a:rPr dirty="0"/>
              <a:t>all	of	</a:t>
            </a:r>
            <a:r>
              <a:rPr spc="-5" dirty="0"/>
              <a:t>the</a:t>
            </a:r>
            <a:r>
              <a:rPr spc="-90" dirty="0"/>
              <a:t> </a:t>
            </a:r>
            <a:r>
              <a:rPr spc="-5" dirty="0"/>
              <a:t>i_e  </a:t>
            </a:r>
            <a:r>
              <a:rPr spc="-20" dirty="0"/>
              <a:t>words?</a:t>
            </a:r>
          </a:p>
        </p:txBody>
      </p:sp>
      <p:sp>
        <p:nvSpPr>
          <p:cNvPr id="5" name="object 5"/>
          <p:cNvSpPr/>
          <p:nvPr/>
        </p:nvSpPr>
        <p:spPr>
          <a:xfrm>
            <a:off x="250902" y="2494506"/>
            <a:ext cx="1850818" cy="18508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01721" y="4199214"/>
            <a:ext cx="1577007" cy="1792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9630" y="1783833"/>
            <a:ext cx="3698487" cy="2095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12812" y="4199214"/>
            <a:ext cx="2459375" cy="26587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78058" y="1497106"/>
            <a:ext cx="2500991" cy="2500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61880" y="3998098"/>
            <a:ext cx="1793486" cy="17934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674" y="5020006"/>
            <a:ext cx="1505604" cy="15631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4152" y="0"/>
            <a:ext cx="7136475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74767" y="723207"/>
            <a:ext cx="5611091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777875" marR="5080" indent="-762635">
              <a:lnSpc>
                <a:spcPts val="5700"/>
              </a:lnSpc>
              <a:spcBef>
                <a:spcPts val="340"/>
              </a:spcBef>
              <a:tabLst>
                <a:tab pos="1414780" algn="l"/>
                <a:tab pos="3726179" algn="l"/>
                <a:tab pos="3774440" algn="l"/>
                <a:tab pos="5607050" algn="l"/>
              </a:tabLst>
            </a:pPr>
            <a:r>
              <a:rPr dirty="0"/>
              <a:t>N</a:t>
            </a:r>
            <a:r>
              <a:rPr spc="-5" dirty="0"/>
              <a:t>ic</a:t>
            </a:r>
            <a:r>
              <a:rPr dirty="0"/>
              <a:t>e	jo</a:t>
            </a:r>
            <a:r>
              <a:rPr spc="-5" dirty="0"/>
              <a:t>b</a:t>
            </a:r>
            <a:r>
              <a:rPr dirty="0"/>
              <a:t>!</a:t>
            </a:r>
            <a:r>
              <a:rPr spc="-5" dirty="0"/>
              <a:t> Us</a:t>
            </a:r>
            <a:r>
              <a:rPr dirty="0"/>
              <a:t>e	two</a:t>
            </a:r>
            <a:r>
              <a:rPr spc="-5" dirty="0"/>
              <a:t> </a:t>
            </a:r>
            <a:r>
              <a:rPr dirty="0"/>
              <a:t>of	t</a:t>
            </a:r>
            <a:r>
              <a:rPr spc="-5" dirty="0"/>
              <a:t>hes</a:t>
            </a:r>
            <a:r>
              <a:rPr dirty="0"/>
              <a:t>e  </a:t>
            </a:r>
            <a:r>
              <a:rPr spc="-20" dirty="0"/>
              <a:t>words</a:t>
            </a:r>
            <a:r>
              <a:rPr spc="-5" dirty="0"/>
              <a:t> in </a:t>
            </a:r>
            <a:r>
              <a:rPr dirty="0"/>
              <a:t>a		</a:t>
            </a:r>
            <a:r>
              <a:rPr spc="-5" dirty="0"/>
              <a:t>sentence.</a:t>
            </a:r>
          </a:p>
        </p:txBody>
      </p:sp>
      <p:sp>
        <p:nvSpPr>
          <p:cNvPr id="5" name="object 5"/>
          <p:cNvSpPr/>
          <p:nvPr/>
        </p:nvSpPr>
        <p:spPr>
          <a:xfrm>
            <a:off x="250902" y="2494506"/>
            <a:ext cx="1850818" cy="18508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01721" y="4199214"/>
            <a:ext cx="1577007" cy="1792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49630" y="1783833"/>
            <a:ext cx="3698487" cy="2095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12812" y="4199214"/>
            <a:ext cx="2459375" cy="26587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78058" y="1497106"/>
            <a:ext cx="2500991" cy="2500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61880" y="3998098"/>
            <a:ext cx="1793486" cy="17934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674" y="5020006"/>
            <a:ext cx="1505604" cy="15631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6167" y="0"/>
            <a:ext cx="6068291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64428" y="706581"/>
            <a:ext cx="2410691" cy="141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6167" y="0"/>
            <a:ext cx="6068291" cy="935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53443" y="723207"/>
            <a:ext cx="1853737" cy="9351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658110" marR="5080" indent="-2108200">
              <a:lnSpc>
                <a:spcPts val="5700"/>
              </a:lnSpc>
              <a:spcBef>
                <a:spcPts val="340"/>
              </a:spcBef>
            </a:pPr>
            <a:r>
              <a:rPr spc="-5" dirty="0"/>
              <a:t>List </a:t>
            </a:r>
            <a:r>
              <a:rPr spc="-20" dirty="0"/>
              <a:t>three </a:t>
            </a:r>
            <a:r>
              <a:rPr u="heavy" spc="-25" dirty="0">
                <a:uFill>
                  <a:solidFill>
                    <a:srgbClr val="1E5440"/>
                  </a:solidFill>
                </a:uFill>
              </a:rPr>
              <a:t>different</a:t>
            </a:r>
            <a:r>
              <a:rPr spc="-25" dirty="0"/>
              <a:t> </a:t>
            </a:r>
            <a:r>
              <a:rPr spc="-5" dirty="0"/>
              <a:t>i_e  </a:t>
            </a:r>
            <a:r>
              <a:rPr spc="-20" dirty="0"/>
              <a:t>words</a:t>
            </a:r>
          </a:p>
        </p:txBody>
      </p:sp>
      <p:sp>
        <p:nvSpPr>
          <p:cNvPr id="7" name="object 7"/>
          <p:cNvSpPr/>
          <p:nvPr/>
        </p:nvSpPr>
        <p:spPr>
          <a:xfrm>
            <a:off x="765173" y="2271841"/>
            <a:ext cx="7458075" cy="2569845"/>
          </a:xfrm>
          <a:custGeom>
            <a:avLst/>
            <a:gdLst/>
            <a:ahLst/>
            <a:cxnLst/>
            <a:rect l="l" t="t" r="r" b="b"/>
            <a:pathLst>
              <a:path w="7458075" h="2569845">
                <a:moveTo>
                  <a:pt x="0" y="0"/>
                </a:moveTo>
                <a:lnTo>
                  <a:pt x="7457542" y="0"/>
                </a:lnTo>
                <a:lnTo>
                  <a:pt x="7457542" y="2569468"/>
                </a:lnTo>
                <a:lnTo>
                  <a:pt x="0" y="256946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6C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75741" y="3250416"/>
            <a:ext cx="2438459" cy="36075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5345" y="0"/>
            <a:ext cx="6754091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0814" y="723207"/>
            <a:ext cx="4443152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362075" marR="5080" indent="-1155065">
              <a:lnSpc>
                <a:spcPts val="5700"/>
              </a:lnSpc>
              <a:spcBef>
                <a:spcPts val="340"/>
              </a:spcBef>
            </a:pPr>
            <a:r>
              <a:rPr spc="-140" dirty="0"/>
              <a:t>Very </a:t>
            </a:r>
            <a:r>
              <a:rPr dirty="0"/>
              <a:t>good </a:t>
            </a:r>
            <a:r>
              <a:rPr spc="-5" dirty="0"/>
              <a:t>job! </a:t>
            </a:r>
            <a:r>
              <a:rPr dirty="0"/>
              <a:t>What </a:t>
            </a:r>
            <a:r>
              <a:rPr spc="-5" dirty="0"/>
              <a:t>did  </a:t>
            </a:r>
            <a:r>
              <a:rPr dirty="0"/>
              <a:t>we </a:t>
            </a:r>
            <a:r>
              <a:rPr spc="-5" dirty="0"/>
              <a:t>learn</a:t>
            </a:r>
            <a:r>
              <a:rPr spc="-20" dirty="0"/>
              <a:t> </a:t>
            </a:r>
            <a:r>
              <a:rPr spc="-5" dirty="0"/>
              <a:t>today?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11732" y="2369555"/>
            <a:ext cx="5198110" cy="1666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431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look into</a:t>
            </a:r>
            <a:r>
              <a:rPr sz="3600" spc="-2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Canada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00"/>
              </a:lnSpc>
              <a:buFont typeface="Arial"/>
              <a:buChar char="•"/>
              <a:tabLst>
                <a:tab pos="298450" algn="l"/>
              </a:tabLst>
            </a:pP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Practicing</a:t>
            </a:r>
            <a:r>
              <a:rPr sz="3600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Book Antiqua"/>
                <a:cs typeface="Book Antiqua"/>
              </a:rPr>
              <a:t>Predictions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10"/>
              </a:lnSpc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“i_e”</a:t>
            </a:r>
            <a:r>
              <a:rPr sz="3600" spc="-2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words</a:t>
            </a:r>
            <a:endParaRPr sz="3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62016" y="884468"/>
            <a:ext cx="5781040" cy="1200785"/>
          </a:xfrm>
          <a:custGeom>
            <a:avLst/>
            <a:gdLst/>
            <a:ahLst/>
            <a:cxnLst/>
            <a:rect l="l" t="t" r="r" b="b"/>
            <a:pathLst>
              <a:path w="5781040" h="1200785">
                <a:moveTo>
                  <a:pt x="0" y="0"/>
                </a:moveTo>
                <a:lnTo>
                  <a:pt x="5780919" y="0"/>
                </a:lnTo>
                <a:lnTo>
                  <a:pt x="5780919" y="1200327"/>
                </a:lnTo>
                <a:lnTo>
                  <a:pt x="0" y="12003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38846" y="917488"/>
            <a:ext cx="4433570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Book Antiqua"/>
                <a:cs typeface="Book Antiqua"/>
              </a:rPr>
              <a:t>Let’s look </a:t>
            </a:r>
            <a:r>
              <a:rPr sz="2400" dirty="0">
                <a:latin typeface="Book Antiqua"/>
                <a:cs typeface="Book Antiqua"/>
              </a:rPr>
              <a:t>at </a:t>
            </a:r>
            <a:r>
              <a:rPr sz="2400" spc="-5" dirty="0">
                <a:latin typeface="Book Antiqua"/>
                <a:cs typeface="Book Antiqua"/>
              </a:rPr>
              <a:t>the homework</a:t>
            </a:r>
            <a:r>
              <a:rPr sz="2400" spc="-40" dirty="0">
                <a:latin typeface="Book Antiqua"/>
                <a:cs typeface="Book Antiqua"/>
              </a:rPr>
              <a:t> </a:t>
            </a:r>
            <a:r>
              <a:rPr sz="2400" spc="-60" dirty="0">
                <a:latin typeface="Book Antiqua"/>
                <a:cs typeface="Book Antiqua"/>
              </a:rPr>
              <a:t>now.</a:t>
            </a:r>
            <a:endParaRPr sz="24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latin typeface="Book Antiqua"/>
                <a:cs typeface="Book Antiqua"/>
              </a:rPr>
              <a:t>Do </a:t>
            </a:r>
            <a:r>
              <a:rPr sz="2400" dirty="0">
                <a:latin typeface="Book Antiqua"/>
                <a:cs typeface="Book Antiqua"/>
              </a:rPr>
              <a:t>you </a:t>
            </a:r>
            <a:r>
              <a:rPr sz="2400" spc="-5" dirty="0">
                <a:latin typeface="Book Antiqua"/>
                <a:cs typeface="Book Antiqua"/>
              </a:rPr>
              <a:t>have </a:t>
            </a:r>
            <a:r>
              <a:rPr sz="2400" dirty="0">
                <a:latin typeface="Book Antiqua"/>
                <a:cs typeface="Book Antiqua"/>
              </a:rPr>
              <a:t>any</a:t>
            </a:r>
            <a:r>
              <a:rPr sz="2400" spc="-35" dirty="0">
                <a:latin typeface="Book Antiqua"/>
                <a:cs typeface="Book Antiqua"/>
              </a:rPr>
              <a:t> </a:t>
            </a:r>
            <a:r>
              <a:rPr sz="2400" spc="-5" dirty="0">
                <a:latin typeface="Book Antiqua"/>
                <a:cs typeface="Book Antiqua"/>
              </a:rPr>
              <a:t>questions?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3175" y="2192141"/>
            <a:ext cx="4290990" cy="43785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3905" y="0"/>
            <a:ext cx="6945283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1305" y="723207"/>
            <a:ext cx="2830483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6572" y="44067"/>
            <a:ext cx="6814820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65655" marR="5080" indent="-2053589">
              <a:lnSpc>
                <a:spcPts val="5700"/>
              </a:lnSpc>
              <a:spcBef>
                <a:spcPts val="340"/>
              </a:spcBef>
              <a:tabLst>
                <a:tab pos="4560570" algn="l"/>
              </a:tabLst>
            </a:pPr>
            <a:r>
              <a:rPr dirty="0"/>
              <a:t>What will we </a:t>
            </a:r>
            <a:r>
              <a:rPr spc="-5" dirty="0"/>
              <a:t>b</a:t>
            </a:r>
            <a:r>
              <a:rPr dirty="0"/>
              <a:t>e	</a:t>
            </a:r>
            <a:r>
              <a:rPr spc="-5" dirty="0"/>
              <a:t>learning  this</a:t>
            </a:r>
            <a:r>
              <a:rPr spc="-15" dirty="0"/>
              <a:t> </a:t>
            </a:r>
            <a:r>
              <a:rPr spc="-5" dirty="0"/>
              <a:t>class?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09325" y="2141598"/>
            <a:ext cx="5934710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431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look into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new</a:t>
            </a:r>
            <a:r>
              <a:rPr sz="3600" spc="-2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country</a:t>
            </a:r>
            <a:endParaRPr sz="3600">
              <a:latin typeface="Book Antiqua"/>
              <a:cs typeface="Book Antiqua"/>
            </a:endParaRPr>
          </a:p>
          <a:p>
            <a:pPr marL="298450" indent="-285750">
              <a:lnSpc>
                <a:spcPts val="4310"/>
              </a:lnSpc>
              <a:buFont typeface="Arial"/>
              <a:buChar char="•"/>
              <a:tabLst>
                <a:tab pos="298450" algn="l"/>
              </a:tabLst>
            </a:pP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3600" spc="-15" dirty="0">
                <a:solidFill>
                  <a:srgbClr val="FFFFFF"/>
                </a:solidFill>
                <a:latin typeface="Book Antiqua"/>
                <a:cs typeface="Book Antiqua"/>
              </a:rPr>
              <a:t>review </a:t>
            </a:r>
            <a:r>
              <a:rPr sz="360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the “i_e”</a:t>
            </a:r>
            <a:r>
              <a:rPr sz="3600" spc="-254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Book Antiqua"/>
                <a:cs typeface="Book Antiqua"/>
              </a:rPr>
              <a:t>sound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91034" y="3410714"/>
            <a:ext cx="2082241" cy="32720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93095" y="2130840"/>
            <a:ext cx="408305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</a:rPr>
              <a:t>Thank </a:t>
            </a:r>
            <a:r>
              <a:rPr sz="4000" dirty="0">
                <a:solidFill>
                  <a:srgbClr val="FFFFFF"/>
                </a:solidFill>
              </a:rPr>
              <a:t>you </a:t>
            </a:r>
            <a:r>
              <a:rPr sz="4000" spc="-5" dirty="0">
                <a:solidFill>
                  <a:srgbClr val="FFFFFF"/>
                </a:solidFill>
              </a:rPr>
              <a:t>for </a:t>
            </a:r>
            <a:r>
              <a:rPr sz="4000" dirty="0">
                <a:solidFill>
                  <a:srgbClr val="FFFFFF"/>
                </a:solidFill>
              </a:rPr>
              <a:t>a  </a:t>
            </a:r>
            <a:r>
              <a:rPr sz="4000" spc="-20" dirty="0">
                <a:solidFill>
                  <a:srgbClr val="FFFFFF"/>
                </a:solidFill>
              </a:rPr>
              <a:t>great </a:t>
            </a:r>
            <a:r>
              <a:rPr sz="4000" spc="-5" dirty="0">
                <a:solidFill>
                  <a:srgbClr val="FFFFFF"/>
                </a:solidFill>
              </a:rPr>
              <a:t>class </a:t>
            </a:r>
            <a:r>
              <a:rPr sz="4000" spc="-75" dirty="0">
                <a:solidFill>
                  <a:srgbClr val="FFFFFF"/>
                </a:solidFill>
              </a:rPr>
              <a:t>today.  </a:t>
            </a:r>
            <a:r>
              <a:rPr sz="4000" spc="-80" dirty="0">
                <a:solidFill>
                  <a:srgbClr val="FFFFFF"/>
                </a:solidFill>
              </a:rPr>
              <a:t>We’ll </a:t>
            </a:r>
            <a:r>
              <a:rPr sz="4000" spc="-5" dirty="0">
                <a:solidFill>
                  <a:srgbClr val="FFFFFF"/>
                </a:solidFill>
              </a:rPr>
              <a:t>see </a:t>
            </a:r>
            <a:r>
              <a:rPr sz="4000" dirty="0">
                <a:solidFill>
                  <a:srgbClr val="FFFFFF"/>
                </a:solidFill>
              </a:rPr>
              <a:t>you </a:t>
            </a:r>
            <a:r>
              <a:rPr sz="4000" spc="-5" dirty="0">
                <a:solidFill>
                  <a:srgbClr val="FFFFFF"/>
                </a:solidFill>
              </a:rPr>
              <a:t>next  time!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0" y="136063"/>
            <a:ext cx="4723128" cy="59691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1436" y="0"/>
            <a:ext cx="6970222" cy="935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87483" y="723207"/>
            <a:ext cx="5789814" cy="935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1214" y="44067"/>
            <a:ext cx="6825615" cy="14808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93725" marR="5080" indent="-581660">
              <a:lnSpc>
                <a:spcPts val="5700"/>
              </a:lnSpc>
              <a:spcBef>
                <a:spcPts val="340"/>
              </a:spcBef>
              <a:tabLst>
                <a:tab pos="1810385" algn="l"/>
                <a:tab pos="4758690" algn="l"/>
              </a:tabLst>
            </a:pPr>
            <a:r>
              <a:rPr sz="4800" spc="-445" dirty="0">
                <a:solidFill>
                  <a:srgbClr val="194431"/>
                </a:solidFill>
                <a:latin typeface="Book Antiqua"/>
                <a:cs typeface="Book Antiqua"/>
              </a:rPr>
              <a:t>T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d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ay we will 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b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e	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lo</a:t>
            </a:r>
            <a:r>
              <a:rPr sz="4800" dirty="0">
                <a:solidFill>
                  <a:srgbClr val="194431"/>
                </a:solidFill>
                <a:latin typeface="Book Antiqua"/>
                <a:cs typeface="Book Antiqua"/>
              </a:rPr>
              <a:t>ok</a:t>
            </a:r>
            <a:r>
              <a:rPr sz="4800" spc="-5" dirty="0">
                <a:solidFill>
                  <a:srgbClr val="194431"/>
                </a:solidFill>
                <a:latin typeface="Book Antiqua"/>
                <a:cs typeface="Book Antiqua"/>
              </a:rPr>
              <a:t>ing  into	another</a:t>
            </a:r>
            <a:r>
              <a:rPr sz="4800" spc="-2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4800" spc="-70" dirty="0">
                <a:solidFill>
                  <a:srgbClr val="194431"/>
                </a:solidFill>
                <a:latin typeface="Book Antiqua"/>
                <a:cs typeface="Book Antiqua"/>
              </a:rPr>
              <a:t>country.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67443" y="2385752"/>
            <a:ext cx="6421582" cy="673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10005" y="2425049"/>
            <a:ext cx="63017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Book Antiqua"/>
                <a:cs typeface="Book Antiqua"/>
              </a:rPr>
              <a:t>Can you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guess which country it</a:t>
            </a:r>
            <a:r>
              <a:rPr sz="3200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Book Antiqua"/>
                <a:cs typeface="Book Antiqua"/>
              </a:rPr>
              <a:t>is?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69999" y="3619546"/>
            <a:ext cx="6603998" cy="2539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3207" y="814646"/>
            <a:ext cx="3042457" cy="719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12668" y="1363286"/>
            <a:ext cx="1263534" cy="719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1749" y="857251"/>
            <a:ext cx="2931160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903605" marR="5080" indent="-891540">
              <a:lnSpc>
                <a:spcPts val="4300"/>
              </a:lnSpc>
              <a:spcBef>
                <a:spcPts val="260"/>
              </a:spcBef>
            </a:pPr>
            <a:r>
              <a:rPr sz="3600" spc="-20" dirty="0">
                <a:solidFill>
                  <a:srgbClr val="194431"/>
                </a:solidFill>
                <a:latin typeface="Book Antiqua"/>
                <a:cs typeface="Book Antiqua"/>
              </a:rPr>
              <a:t>Here </a:t>
            </a:r>
            <a:r>
              <a:rPr sz="3600" spc="-25" dirty="0">
                <a:solidFill>
                  <a:srgbClr val="194431"/>
                </a:solidFill>
                <a:latin typeface="Book Antiqua"/>
                <a:cs typeface="Book Antiqua"/>
              </a:rPr>
              <a:t>are</a:t>
            </a:r>
            <a:r>
              <a:rPr sz="3600" spc="-55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3600" spc="-5" dirty="0">
                <a:solidFill>
                  <a:srgbClr val="194431"/>
                </a:solidFill>
                <a:latin typeface="Book Antiqua"/>
                <a:cs typeface="Book Antiqua"/>
              </a:rPr>
              <a:t>some  hints:</a:t>
            </a:r>
            <a:endParaRPr sz="360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86246" y="2078181"/>
            <a:ext cx="124690" cy="581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8309" y="2497974"/>
            <a:ext cx="2448097" cy="6608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16825" y="3005050"/>
            <a:ext cx="1255221" cy="5860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63390" y="2612708"/>
            <a:ext cx="2347595" cy="8839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607060" marR="5080" indent="-594995">
              <a:lnSpc>
                <a:spcPct val="101200"/>
              </a:lnSpc>
              <a:spcBef>
                <a:spcPts val="60"/>
              </a:spcBef>
            </a:pP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It is cold in</a:t>
            </a:r>
            <a:r>
              <a:rPr sz="2800" spc="-70" dirty="0">
                <a:solidFill>
                  <a:srgbClr val="194431"/>
                </a:solidFill>
                <a:latin typeface="Book Antiqua"/>
                <a:cs typeface="Book Antiqua"/>
              </a:rPr>
              <a:t> </a:t>
            </a:r>
            <a:r>
              <a:rPr sz="2800" spc="-5" dirty="0">
                <a:solidFill>
                  <a:srgbClr val="194431"/>
                </a:solidFill>
                <a:latin typeface="Book Antiqua"/>
                <a:cs typeface="Book Antiqua"/>
              </a:rPr>
              <a:t>the  winter!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09900" y="133003"/>
            <a:ext cx="4571998" cy="33708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07228" y="2909455"/>
            <a:ext cx="4667595" cy="35121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5512" y="4692534"/>
            <a:ext cx="8308569" cy="87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3568" y="5353396"/>
            <a:ext cx="2032462" cy="8894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7224" y="4733014"/>
            <a:ext cx="8157845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46425" marR="5080" indent="-3134360">
              <a:lnSpc>
                <a:spcPts val="5200"/>
              </a:lnSpc>
              <a:spcBef>
                <a:spcPts val="340"/>
              </a:spcBef>
              <a:tabLst>
                <a:tab pos="5503545" algn="l"/>
                <a:tab pos="6713855" algn="l"/>
              </a:tabLst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Mo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t p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eo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p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l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who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 liv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e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he</a:t>
            </a:r>
            <a:r>
              <a:rPr sz="4400" spc="-80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e	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p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eak  English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1308" y="4991792"/>
            <a:ext cx="4867102" cy="87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12475" y="5032537"/>
            <a:ext cx="47231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It has</a:t>
            </a:r>
            <a:r>
              <a:rPr sz="4400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mountains…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2094" y="4962698"/>
            <a:ext cx="6845531" cy="87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18750" y="5003338"/>
            <a:ext cx="6710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61310" algn="l"/>
              </a:tabLst>
            </a:pP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And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it</a:t>
            </a:r>
            <a:r>
              <a:rPr sz="4400" spc="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also	has flat</a:t>
            </a:r>
            <a:r>
              <a:rPr sz="4400" spc="-7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lands…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8432" y="4601093"/>
            <a:ext cx="7252854" cy="893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52702" y="5261955"/>
            <a:ext cx="1296785" cy="87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19296" y="4642999"/>
            <a:ext cx="7109459" cy="13563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988310" marR="5080" indent="-2976245">
              <a:lnSpc>
                <a:spcPts val="5200"/>
              </a:lnSpc>
              <a:spcBef>
                <a:spcPts val="340"/>
              </a:spcBef>
            </a:pP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Can you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guess </a:t>
            </a:r>
            <a:r>
              <a:rPr sz="4400" dirty="0">
                <a:solidFill>
                  <a:srgbClr val="FFFFFF"/>
                </a:solidFill>
                <a:latin typeface="Book Antiqua"/>
                <a:cs typeface="Book Antiqua"/>
              </a:rPr>
              <a:t>what</a:t>
            </a:r>
            <a:r>
              <a:rPr sz="4400" spc="-8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Book Antiqua"/>
                <a:cs typeface="Book Antiqua"/>
              </a:rPr>
              <a:t>country  it is?</a:t>
            </a:r>
            <a:endParaRPr sz="4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854" y="211975"/>
            <a:ext cx="5968537" cy="4193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5095" y="409827"/>
            <a:ext cx="37979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Let’s find</a:t>
            </a:r>
            <a:r>
              <a:rPr spc="-75" dirty="0"/>
              <a:t> </a:t>
            </a:r>
            <a:r>
              <a:rPr spc="-5" dirty="0"/>
              <a:t>out!</a:t>
            </a:r>
          </a:p>
        </p:txBody>
      </p:sp>
      <p:sp>
        <p:nvSpPr>
          <p:cNvPr id="3" name="object 3"/>
          <p:cNvSpPr/>
          <p:nvPr/>
        </p:nvSpPr>
        <p:spPr>
          <a:xfrm>
            <a:off x="440574" y="2589414"/>
            <a:ext cx="3528752" cy="939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2796" y="3312621"/>
            <a:ext cx="3312622" cy="939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54974" y="4048297"/>
            <a:ext cx="1699952" cy="9393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9996" y="4775661"/>
            <a:ext cx="2385752" cy="9351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6383" y="2636299"/>
            <a:ext cx="3412490" cy="29413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 algn="ctr">
              <a:lnSpc>
                <a:spcPct val="99500"/>
              </a:lnSpc>
              <a:spcBef>
                <a:spcPts val="125"/>
              </a:spcBef>
              <a:tabLst>
                <a:tab pos="1010285" algn="l"/>
                <a:tab pos="1820545" algn="l"/>
              </a:tabLst>
            </a:pPr>
            <a:r>
              <a:rPr sz="4800" spc="-225" dirty="0">
                <a:solidFill>
                  <a:srgbClr val="FFFFFF"/>
                </a:solidFill>
                <a:latin typeface="Book Antiqua"/>
                <a:cs typeface="Book Antiqua"/>
              </a:rPr>
              <a:t>We	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will</a:t>
            </a:r>
            <a:r>
              <a:rPr sz="4800" spc="-9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now  </a:t>
            </a:r>
            <a:r>
              <a:rPr sz="4800" spc="-25" dirty="0">
                <a:solidFill>
                  <a:srgbClr val="FFFFFF"/>
                </a:solidFill>
                <a:latin typeface="Book Antiqua"/>
                <a:cs typeface="Book Antiqua"/>
              </a:rPr>
              <a:t>read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4800" dirty="0">
                <a:solidFill>
                  <a:srgbClr val="FFFFFF"/>
                </a:solidFill>
                <a:latin typeface="Book Antiqua"/>
                <a:cs typeface="Book Antiqua"/>
              </a:rPr>
              <a:t>a	</a:t>
            </a:r>
            <a:r>
              <a:rPr sz="4800" spc="-5" dirty="0">
                <a:solidFill>
                  <a:srgbClr val="FFFFFF"/>
                </a:solidFill>
                <a:latin typeface="Book Antiqua"/>
                <a:cs typeface="Book Antiqua"/>
              </a:rPr>
              <a:t>book  about  Canada!</a:t>
            </a:r>
            <a:endParaRPr sz="48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73450" y="1289511"/>
            <a:ext cx="3303785" cy="54497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221921" y="6279221"/>
            <a:ext cx="1102995" cy="22796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wrap="square" lIns="0" tIns="3111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245"/>
              </a:spcBef>
            </a:pPr>
            <a:r>
              <a:rPr sz="850" spc="10" dirty="0">
                <a:solidFill>
                  <a:srgbClr val="231F20"/>
                </a:solidFill>
                <a:latin typeface="Calibri"/>
                <a:cs typeface="Calibri"/>
                <a:hlinkClick r:id="rId8"/>
              </a:rPr>
              <a:t>www.readinga-z.com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71513" y="1305092"/>
            <a:ext cx="0" cy="5429885"/>
          </a:xfrm>
          <a:custGeom>
            <a:avLst/>
            <a:gdLst/>
            <a:ahLst/>
            <a:cxnLst/>
            <a:rect l="l" t="t" r="r" b="b"/>
            <a:pathLst>
              <a:path h="5429884">
                <a:moveTo>
                  <a:pt x="0" y="0"/>
                </a:moveTo>
                <a:lnTo>
                  <a:pt x="0" y="5429688"/>
                </a:lnTo>
              </a:path>
            </a:pathLst>
          </a:custGeom>
          <a:ln w="4452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71513" y="12917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4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71513" y="67414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45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21930" y="5929522"/>
            <a:ext cx="1102995" cy="21209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wrap="square" lIns="0" tIns="34290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270"/>
              </a:spcBef>
            </a:pP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Written </a:t>
            </a:r>
            <a:r>
              <a:rPr sz="700" spc="30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700" spc="15" dirty="0">
                <a:solidFill>
                  <a:srgbClr val="231F20"/>
                </a:solidFill>
                <a:latin typeface="Calibri"/>
                <a:cs typeface="Calibri"/>
              </a:rPr>
              <a:t>Will</a:t>
            </a:r>
            <a:r>
              <a:rPr sz="700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55" dirty="0">
                <a:solidFill>
                  <a:srgbClr val="231F20"/>
                </a:solidFill>
                <a:latin typeface="Calibri"/>
                <a:cs typeface="Calibri"/>
              </a:rPr>
              <a:t>Angelo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94052" y="1610080"/>
            <a:ext cx="1985645" cy="204470"/>
          </a:xfrm>
          <a:custGeom>
            <a:avLst/>
            <a:gdLst/>
            <a:ahLst/>
            <a:cxnLst/>
            <a:rect l="l" t="t" r="r" b="b"/>
            <a:pathLst>
              <a:path w="1985645" h="204469">
                <a:moveTo>
                  <a:pt x="1896264" y="0"/>
                </a:moveTo>
                <a:lnTo>
                  <a:pt x="89048" y="0"/>
                </a:lnTo>
                <a:lnTo>
                  <a:pt x="75134" y="1391"/>
                </a:lnTo>
                <a:lnTo>
                  <a:pt x="44524" y="11131"/>
                </a:lnTo>
                <a:lnTo>
                  <a:pt x="13913" y="37567"/>
                </a:lnTo>
                <a:lnTo>
                  <a:pt x="0" y="89048"/>
                </a:lnTo>
                <a:lnTo>
                  <a:pt x="0" y="114881"/>
                </a:lnTo>
                <a:lnTo>
                  <a:pt x="1391" y="128795"/>
                </a:lnTo>
                <a:lnTo>
                  <a:pt x="11131" y="159405"/>
                </a:lnTo>
                <a:lnTo>
                  <a:pt x="37567" y="190015"/>
                </a:lnTo>
                <a:lnTo>
                  <a:pt x="89048" y="203928"/>
                </a:lnTo>
                <a:lnTo>
                  <a:pt x="1896264" y="203928"/>
                </a:lnTo>
                <a:lnTo>
                  <a:pt x="1910178" y="202537"/>
                </a:lnTo>
                <a:lnTo>
                  <a:pt x="1940789" y="192798"/>
                </a:lnTo>
                <a:lnTo>
                  <a:pt x="1971399" y="166362"/>
                </a:lnTo>
                <a:lnTo>
                  <a:pt x="1985313" y="114881"/>
                </a:lnTo>
                <a:lnTo>
                  <a:pt x="1985313" y="89048"/>
                </a:lnTo>
                <a:lnTo>
                  <a:pt x="1983922" y="75134"/>
                </a:lnTo>
                <a:lnTo>
                  <a:pt x="1974182" y="44524"/>
                </a:lnTo>
                <a:lnTo>
                  <a:pt x="1947746" y="13913"/>
                </a:lnTo>
                <a:lnTo>
                  <a:pt x="1896264" y="0"/>
                </a:lnTo>
                <a:close/>
              </a:path>
            </a:pathLst>
          </a:custGeom>
          <a:solidFill>
            <a:srgbClr val="16B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084500" y="1605627"/>
            <a:ext cx="1396365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0"/>
              </a:lnSpc>
            </a:pPr>
            <a:r>
              <a:rPr sz="1300" spc="75" dirty="0">
                <a:solidFill>
                  <a:srgbClr val="FFFFFF"/>
                </a:solidFill>
                <a:latin typeface="Calibri"/>
                <a:cs typeface="Calibri"/>
              </a:rPr>
              <a:t>LEVELED </a:t>
            </a:r>
            <a:r>
              <a:rPr sz="1300" spc="55" dirty="0">
                <a:solidFill>
                  <a:srgbClr val="FFFFFF"/>
                </a:solidFill>
                <a:latin typeface="Calibri"/>
                <a:cs typeface="Calibri"/>
              </a:rPr>
              <a:t>BOOK </a:t>
            </a:r>
            <a:r>
              <a:rPr sz="1300" spc="-145" dirty="0">
                <a:solidFill>
                  <a:srgbClr val="FFFFFF"/>
                </a:solidFill>
                <a:latin typeface="Calibri"/>
                <a:cs typeface="Calibri"/>
              </a:rPr>
              <a:t>•</a:t>
            </a:r>
            <a:r>
              <a:rPr sz="13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63397" y="1578852"/>
            <a:ext cx="2026285" cy="208915"/>
          </a:xfrm>
          <a:custGeom>
            <a:avLst/>
            <a:gdLst/>
            <a:ahLst/>
            <a:cxnLst/>
            <a:rect l="l" t="t" r="r" b="b"/>
            <a:pathLst>
              <a:path w="2026284" h="208914">
                <a:moveTo>
                  <a:pt x="0" y="0"/>
                </a:moveTo>
                <a:lnTo>
                  <a:pt x="2026017" y="0"/>
                </a:lnTo>
                <a:lnTo>
                  <a:pt x="2026017" y="208371"/>
                </a:lnTo>
                <a:lnTo>
                  <a:pt x="0" y="2083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82631" y="1633349"/>
            <a:ext cx="2026285" cy="189865"/>
          </a:xfrm>
          <a:custGeom>
            <a:avLst/>
            <a:gdLst/>
            <a:ahLst/>
            <a:cxnLst/>
            <a:rect l="l" t="t" r="r" b="b"/>
            <a:pathLst>
              <a:path w="2026284" h="189864">
                <a:moveTo>
                  <a:pt x="0" y="0"/>
                </a:moveTo>
                <a:lnTo>
                  <a:pt x="2026017" y="0"/>
                </a:lnTo>
                <a:lnTo>
                  <a:pt x="2026017" y="189494"/>
                </a:lnTo>
                <a:lnTo>
                  <a:pt x="0" y="189494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25626" y="5244834"/>
            <a:ext cx="734110" cy="7309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53175" y="2512848"/>
            <a:ext cx="1728470" cy="509905"/>
          </a:xfrm>
          <a:custGeom>
            <a:avLst/>
            <a:gdLst/>
            <a:ahLst/>
            <a:cxnLst/>
            <a:rect l="l" t="t" r="r" b="b"/>
            <a:pathLst>
              <a:path w="1728470" h="509905">
                <a:moveTo>
                  <a:pt x="0" y="0"/>
                </a:moveTo>
                <a:lnTo>
                  <a:pt x="1727884" y="0"/>
                </a:lnTo>
                <a:lnTo>
                  <a:pt x="1727884" y="509709"/>
                </a:lnTo>
                <a:lnTo>
                  <a:pt x="0" y="509709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924012" y="2366754"/>
            <a:ext cx="1743075" cy="720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550" b="1" spc="-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550" b="1" spc="-1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550" b="1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550" b="1" spc="-1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4550" b="1" spc="-6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550" b="1" spc="-1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4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E3852A4F-6DF6-45C5-AFB5-AFD9E060D6D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8\lesson-8-5"/>
  <p:tag name="ISPRING_PRESENTATION_TITLE" val="ESLAO-8-5-Slides-Student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280</Words>
  <Application>Microsoft Office PowerPoint</Application>
  <PresentationFormat>On-screen Show (4:3)</PresentationFormat>
  <Paragraphs>68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Book Antiqua</vt:lpstr>
      <vt:lpstr>Calibri</vt:lpstr>
      <vt:lpstr>Times New Roman</vt:lpstr>
      <vt:lpstr>Office Theme</vt:lpstr>
      <vt:lpstr>PowerPoint Presentation</vt:lpstr>
      <vt:lpstr>What will we be learning  this class?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find out!</vt:lpstr>
      <vt:lpstr>What did you like about  Canada?</vt:lpstr>
      <vt:lpstr>Review</vt:lpstr>
      <vt:lpstr>Great work!</vt:lpstr>
      <vt:lpstr>Look at this photo of  Canada</vt:lpstr>
      <vt:lpstr>Let’s practice  using some  words in a sentence.</vt:lpstr>
      <vt:lpstr>Can you name all of the i_e  words?</vt:lpstr>
      <vt:lpstr>Nice job! Use two of these  words in a  sentence.</vt:lpstr>
      <vt:lpstr>List three different i_e  words</vt:lpstr>
      <vt:lpstr>Very good job! What did  we learn today?</vt:lpstr>
      <vt:lpstr>PowerPoint Presentation</vt:lpstr>
      <vt:lpstr>Thank you for a  great class today.  We’ll see you next 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ESLAO-8-5-Slides-Student</dc:title>
  <cp:lastModifiedBy>Lakshmi Priya</cp:lastModifiedBy>
  <cp:revision>3</cp:revision>
  <dcterms:created xsi:type="dcterms:W3CDTF">2018-06-27T13:13:26Z</dcterms:created>
  <dcterms:modified xsi:type="dcterms:W3CDTF">2018-06-27T13:15:43Z</dcterms:modified>
</cp:coreProperties>
</file>