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8A95C-6101-4CFA-9D11-345A46773EC8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50296-E0F6-4024-B1F3-E64AE598C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48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355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648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67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586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899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696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028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79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98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4986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34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845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655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650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87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21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51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30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48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50296-E0F6-4024-B1F3-E64AE598C21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26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0220" y="409827"/>
            <a:ext cx="326355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26821" y="361604"/>
            <a:ext cx="3923606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9456" y="44067"/>
            <a:ext cx="7065086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1691" y="2135311"/>
            <a:ext cx="6460617" cy="2456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g"/><Relationship Id="rId7" Type="http://schemas.openxmlformats.org/officeDocument/2006/relationships/hyperlink" Target="http://www.readinga-z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658388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6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095" y="409827"/>
            <a:ext cx="3797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Let’s find</a:t>
            </a:r>
            <a:r>
              <a:rPr spc="-75" dirty="0"/>
              <a:t> </a:t>
            </a:r>
            <a:r>
              <a:rPr spc="-5" dirty="0"/>
              <a:t>out!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41862" y="2861541"/>
            <a:ext cx="3466465" cy="2217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6670" algn="just">
              <a:lnSpc>
                <a:spcPct val="99800"/>
              </a:lnSpc>
              <a:spcBef>
                <a:spcPts val="110"/>
              </a:spcBef>
            </a:pPr>
            <a:r>
              <a:rPr sz="4800" spc="-225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now  </a:t>
            </a:r>
            <a:r>
              <a:rPr sz="4800" spc="-25" dirty="0">
                <a:solidFill>
                  <a:srgbClr val="FFFFFF"/>
                </a:solidFill>
                <a:latin typeface="Book Antiqua"/>
                <a:cs typeface="Book Antiqua"/>
              </a:rPr>
              <a:t>read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book  about</a:t>
            </a:r>
            <a:r>
              <a:rPr sz="48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Brazil!</a:t>
            </a:r>
            <a:endParaRPr sz="48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15963" y="1970897"/>
            <a:ext cx="2504709" cy="4288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47443" y="5920382"/>
            <a:ext cx="822389" cy="131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32970" y="5078961"/>
            <a:ext cx="577691" cy="577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87897" y="2223164"/>
            <a:ext cx="1562735" cy="160655"/>
          </a:xfrm>
          <a:custGeom>
            <a:avLst/>
            <a:gdLst/>
            <a:ahLst/>
            <a:cxnLst/>
            <a:rect l="l" t="t" r="r" b="b"/>
            <a:pathLst>
              <a:path w="1562734" h="160655">
                <a:moveTo>
                  <a:pt x="1492220" y="0"/>
                </a:moveTo>
                <a:lnTo>
                  <a:pt x="70074" y="0"/>
                </a:lnTo>
                <a:lnTo>
                  <a:pt x="59125" y="1094"/>
                </a:lnTo>
                <a:lnTo>
                  <a:pt x="35037" y="8759"/>
                </a:lnTo>
                <a:lnTo>
                  <a:pt x="10949" y="29562"/>
                </a:lnTo>
                <a:lnTo>
                  <a:pt x="0" y="70073"/>
                </a:lnTo>
                <a:lnTo>
                  <a:pt x="0" y="90402"/>
                </a:lnTo>
                <a:lnTo>
                  <a:pt x="1094" y="101351"/>
                </a:lnTo>
                <a:lnTo>
                  <a:pt x="8759" y="125439"/>
                </a:lnTo>
                <a:lnTo>
                  <a:pt x="29562" y="149526"/>
                </a:lnTo>
                <a:lnTo>
                  <a:pt x="70074" y="160475"/>
                </a:lnTo>
                <a:lnTo>
                  <a:pt x="1492220" y="160475"/>
                </a:lnTo>
                <a:lnTo>
                  <a:pt x="1503169" y="159381"/>
                </a:lnTo>
                <a:lnTo>
                  <a:pt x="1527257" y="151716"/>
                </a:lnTo>
                <a:lnTo>
                  <a:pt x="1551345" y="130913"/>
                </a:lnTo>
                <a:lnTo>
                  <a:pt x="1562294" y="90402"/>
                </a:lnTo>
                <a:lnTo>
                  <a:pt x="1562294" y="70073"/>
                </a:lnTo>
                <a:lnTo>
                  <a:pt x="1561199" y="59124"/>
                </a:lnTo>
                <a:lnTo>
                  <a:pt x="1553535" y="35036"/>
                </a:lnTo>
                <a:lnTo>
                  <a:pt x="1532732" y="10948"/>
                </a:lnTo>
                <a:lnTo>
                  <a:pt x="1492220" y="0"/>
                </a:lnTo>
                <a:close/>
              </a:path>
            </a:pathLst>
          </a:custGeom>
          <a:solidFill>
            <a:srgbClr val="16B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16459" y="2219659"/>
            <a:ext cx="1098550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0"/>
              </a:lnSpc>
            </a:pPr>
            <a:r>
              <a:rPr sz="1050" spc="50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050" spc="25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050" spc="-130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0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84517" y="2215407"/>
            <a:ext cx="1569720" cy="25400"/>
          </a:xfrm>
          <a:custGeom>
            <a:avLst/>
            <a:gdLst/>
            <a:ahLst/>
            <a:cxnLst/>
            <a:rect l="l" t="t" r="r" b="b"/>
            <a:pathLst>
              <a:path w="1569720" h="25400">
                <a:moveTo>
                  <a:pt x="0" y="25227"/>
                </a:moveTo>
                <a:lnTo>
                  <a:pt x="1569659" y="25227"/>
                </a:lnTo>
                <a:lnTo>
                  <a:pt x="1569659" y="0"/>
                </a:lnTo>
                <a:lnTo>
                  <a:pt x="0" y="0"/>
                </a:lnTo>
                <a:lnTo>
                  <a:pt x="0" y="25227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84517" y="2240634"/>
            <a:ext cx="1569720" cy="150495"/>
          </a:xfrm>
          <a:custGeom>
            <a:avLst/>
            <a:gdLst/>
            <a:ahLst/>
            <a:cxnLst/>
            <a:rect l="l" t="t" r="r" b="b"/>
            <a:pathLst>
              <a:path w="1569720" h="150494">
                <a:moveTo>
                  <a:pt x="0" y="149957"/>
                </a:moveTo>
                <a:lnTo>
                  <a:pt x="0" y="0"/>
                </a:lnTo>
                <a:lnTo>
                  <a:pt x="1569659" y="0"/>
                </a:lnTo>
                <a:lnTo>
                  <a:pt x="1569659" y="149957"/>
                </a:lnTo>
                <a:lnTo>
                  <a:pt x="0" y="149957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9883" y="5643127"/>
            <a:ext cx="837525" cy="1185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52005" y="5636734"/>
            <a:ext cx="815340" cy="40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10" dirty="0">
                <a:solidFill>
                  <a:srgbClr val="FFFFFF"/>
                </a:solidFill>
                <a:latin typeface="Tahoma"/>
                <a:cs typeface="Tahoma"/>
              </a:rPr>
              <a:t>Written </a:t>
            </a:r>
            <a:r>
              <a:rPr sz="550" spc="5" dirty="0">
                <a:solidFill>
                  <a:srgbClr val="FFFFFF"/>
                </a:solidFill>
                <a:latin typeface="Tahoma"/>
                <a:cs typeface="Tahoma"/>
              </a:rPr>
              <a:t>by </a:t>
            </a:r>
            <a:r>
              <a:rPr sz="550" spc="25" dirty="0">
                <a:solidFill>
                  <a:srgbClr val="FFFFFF"/>
                </a:solidFill>
                <a:latin typeface="Tahoma"/>
                <a:cs typeface="Tahoma"/>
              </a:rPr>
              <a:t>Maya</a:t>
            </a:r>
            <a:r>
              <a:rPr sz="55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50" spc="25" dirty="0">
                <a:solidFill>
                  <a:srgbClr val="FFFFFF"/>
                </a:solidFill>
                <a:latin typeface="Tahoma"/>
                <a:cs typeface="Tahoma"/>
              </a:rPr>
              <a:t>Guinn</a:t>
            </a:r>
            <a:endParaRPr sz="5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</a:pPr>
            <a:r>
              <a:rPr sz="650" spc="-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www.readinga-z.com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04565" y="2510811"/>
            <a:ext cx="913765" cy="325755"/>
          </a:xfrm>
          <a:custGeom>
            <a:avLst/>
            <a:gdLst/>
            <a:ahLst/>
            <a:cxnLst/>
            <a:rect l="l" t="t" r="r" b="b"/>
            <a:pathLst>
              <a:path w="913765" h="325755">
                <a:moveTo>
                  <a:pt x="0" y="0"/>
                </a:moveTo>
                <a:lnTo>
                  <a:pt x="913206" y="0"/>
                </a:lnTo>
                <a:lnTo>
                  <a:pt x="913206" y="325423"/>
                </a:lnTo>
                <a:lnTo>
                  <a:pt x="0" y="32542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30730" y="2537267"/>
            <a:ext cx="170180" cy="267970"/>
          </a:xfrm>
          <a:custGeom>
            <a:avLst/>
            <a:gdLst/>
            <a:ahLst/>
            <a:cxnLst/>
            <a:rect l="l" t="t" r="r" b="b"/>
            <a:pathLst>
              <a:path w="170179" h="267969">
                <a:moveTo>
                  <a:pt x="0" y="0"/>
                </a:moveTo>
                <a:lnTo>
                  <a:pt x="0" y="267472"/>
                </a:lnTo>
                <a:lnTo>
                  <a:pt x="88643" y="267472"/>
                </a:lnTo>
                <a:lnTo>
                  <a:pt x="126088" y="257959"/>
                </a:lnTo>
                <a:lnTo>
                  <a:pt x="159293" y="227173"/>
                </a:lnTo>
                <a:lnTo>
                  <a:pt x="169964" y="190776"/>
                </a:lnTo>
                <a:lnTo>
                  <a:pt x="169964" y="183068"/>
                </a:lnTo>
                <a:lnTo>
                  <a:pt x="155130" y="146840"/>
                </a:lnTo>
                <a:lnTo>
                  <a:pt x="124353" y="121788"/>
                </a:lnTo>
                <a:lnTo>
                  <a:pt x="116392" y="119476"/>
                </a:lnTo>
                <a:lnTo>
                  <a:pt x="122702" y="114388"/>
                </a:lnTo>
                <a:lnTo>
                  <a:pt x="142576" y="74950"/>
                </a:lnTo>
                <a:lnTo>
                  <a:pt x="142986" y="67663"/>
                </a:lnTo>
                <a:lnTo>
                  <a:pt x="142613" y="60813"/>
                </a:lnTo>
                <a:lnTo>
                  <a:pt x="125664" y="24930"/>
                </a:lnTo>
                <a:lnTo>
                  <a:pt x="90582" y="3047"/>
                </a:lnTo>
                <a:lnTo>
                  <a:pt x="69373" y="0"/>
                </a:lnTo>
                <a:lnTo>
                  <a:pt x="0" y="0"/>
                </a:lnTo>
                <a:close/>
              </a:path>
            </a:pathLst>
          </a:custGeom>
          <a:ln w="7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73861" y="2680988"/>
            <a:ext cx="84859" cy="80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7364" y="2583901"/>
            <a:ext cx="51435" cy="60325"/>
          </a:xfrm>
          <a:custGeom>
            <a:avLst/>
            <a:gdLst/>
            <a:ahLst/>
            <a:cxnLst/>
            <a:rect l="l" t="t" r="r" b="b"/>
            <a:pathLst>
              <a:path w="51435" h="60325">
                <a:moveTo>
                  <a:pt x="22738" y="0"/>
                </a:moveTo>
                <a:lnTo>
                  <a:pt x="30958" y="0"/>
                </a:lnTo>
                <a:lnTo>
                  <a:pt x="37706" y="2830"/>
                </a:lnTo>
                <a:lnTo>
                  <a:pt x="42976" y="8478"/>
                </a:lnTo>
                <a:lnTo>
                  <a:pt x="48238" y="14134"/>
                </a:lnTo>
                <a:lnTo>
                  <a:pt x="50873" y="21071"/>
                </a:lnTo>
                <a:lnTo>
                  <a:pt x="50873" y="29290"/>
                </a:lnTo>
                <a:lnTo>
                  <a:pt x="50873" y="38288"/>
                </a:lnTo>
                <a:lnTo>
                  <a:pt x="48238" y="45611"/>
                </a:lnTo>
                <a:lnTo>
                  <a:pt x="42976" y="51258"/>
                </a:lnTo>
                <a:lnTo>
                  <a:pt x="37706" y="56913"/>
                </a:lnTo>
                <a:lnTo>
                  <a:pt x="30958" y="59737"/>
                </a:lnTo>
                <a:lnTo>
                  <a:pt x="22738" y="59737"/>
                </a:lnTo>
                <a:lnTo>
                  <a:pt x="0" y="59737"/>
                </a:lnTo>
                <a:lnTo>
                  <a:pt x="0" y="0"/>
                </a:lnTo>
                <a:lnTo>
                  <a:pt x="22738" y="0"/>
                </a:lnTo>
                <a:close/>
              </a:path>
            </a:pathLst>
          </a:custGeom>
          <a:ln w="7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30060" y="2616625"/>
            <a:ext cx="323114" cy="195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74026" y="2622021"/>
            <a:ext cx="153848" cy="1862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55115" y="2552297"/>
            <a:ext cx="52069" cy="53340"/>
          </a:xfrm>
          <a:custGeom>
            <a:avLst/>
            <a:gdLst/>
            <a:ahLst/>
            <a:cxnLst/>
            <a:rect l="l" t="t" r="r" b="b"/>
            <a:pathLst>
              <a:path w="52070" h="53339">
                <a:moveTo>
                  <a:pt x="7133" y="7322"/>
                </a:moveTo>
                <a:lnTo>
                  <a:pt x="2375" y="12207"/>
                </a:lnTo>
                <a:lnTo>
                  <a:pt x="0" y="18499"/>
                </a:lnTo>
                <a:lnTo>
                  <a:pt x="0" y="26207"/>
                </a:lnTo>
                <a:lnTo>
                  <a:pt x="0" y="34434"/>
                </a:lnTo>
                <a:lnTo>
                  <a:pt x="2375" y="40916"/>
                </a:lnTo>
                <a:lnTo>
                  <a:pt x="7133" y="45667"/>
                </a:lnTo>
                <a:lnTo>
                  <a:pt x="11884" y="50425"/>
                </a:lnTo>
                <a:lnTo>
                  <a:pt x="18247" y="52801"/>
                </a:lnTo>
                <a:lnTo>
                  <a:pt x="26214" y="52801"/>
                </a:lnTo>
                <a:lnTo>
                  <a:pt x="29038" y="52801"/>
                </a:lnTo>
                <a:lnTo>
                  <a:pt x="51644" y="30580"/>
                </a:lnTo>
                <a:lnTo>
                  <a:pt x="51644" y="26207"/>
                </a:lnTo>
                <a:lnTo>
                  <a:pt x="51644" y="22353"/>
                </a:lnTo>
                <a:lnTo>
                  <a:pt x="29038" y="0"/>
                </a:lnTo>
                <a:lnTo>
                  <a:pt x="26214" y="0"/>
                </a:lnTo>
                <a:lnTo>
                  <a:pt x="18247" y="0"/>
                </a:lnTo>
                <a:lnTo>
                  <a:pt x="11884" y="2445"/>
                </a:lnTo>
                <a:lnTo>
                  <a:pt x="7133" y="7322"/>
                </a:lnTo>
                <a:close/>
              </a:path>
            </a:pathLst>
          </a:custGeom>
          <a:ln w="7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57821" y="2625525"/>
            <a:ext cx="44450" cy="179705"/>
          </a:xfrm>
          <a:custGeom>
            <a:avLst/>
            <a:gdLst/>
            <a:ahLst/>
            <a:cxnLst/>
            <a:rect l="l" t="t" r="r" b="b"/>
            <a:pathLst>
              <a:path w="44450" h="179705">
                <a:moveTo>
                  <a:pt x="44321" y="0"/>
                </a:moveTo>
                <a:lnTo>
                  <a:pt x="0" y="0"/>
                </a:lnTo>
                <a:lnTo>
                  <a:pt x="0" y="179214"/>
                </a:lnTo>
                <a:lnTo>
                  <a:pt x="44321" y="179214"/>
                </a:lnTo>
                <a:lnTo>
                  <a:pt x="44321" y="0"/>
                </a:lnTo>
                <a:close/>
              </a:path>
            </a:pathLst>
          </a:custGeom>
          <a:ln w="7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44025" y="2537649"/>
            <a:ext cx="44450" cy="267335"/>
          </a:xfrm>
          <a:custGeom>
            <a:avLst/>
            <a:gdLst/>
            <a:ahLst/>
            <a:cxnLst/>
            <a:rect l="l" t="t" r="r" b="b"/>
            <a:pathLst>
              <a:path w="44450" h="267335">
                <a:moveTo>
                  <a:pt x="44321" y="0"/>
                </a:moveTo>
                <a:lnTo>
                  <a:pt x="0" y="0"/>
                </a:lnTo>
                <a:lnTo>
                  <a:pt x="0" y="267087"/>
                </a:lnTo>
                <a:lnTo>
                  <a:pt x="44321" y="267087"/>
                </a:lnTo>
                <a:lnTo>
                  <a:pt x="44321" y="0"/>
                </a:lnTo>
                <a:close/>
              </a:path>
            </a:pathLst>
          </a:custGeom>
          <a:ln w="7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204156" y="2406632"/>
            <a:ext cx="910590" cy="488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00" spc="-35" dirty="0">
                <a:solidFill>
                  <a:srgbClr val="FFFFFF"/>
                </a:solidFill>
                <a:latin typeface="Tahoma"/>
                <a:cs typeface="Tahoma"/>
              </a:rPr>
              <a:t>Brazil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283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78628" y="723207"/>
            <a:ext cx="200336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7896" y="44067"/>
            <a:ext cx="65919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371725" marR="5080" indent="-2359660">
              <a:lnSpc>
                <a:spcPts val="5700"/>
              </a:lnSpc>
              <a:spcBef>
                <a:spcPts val="340"/>
              </a:spcBef>
              <a:tabLst>
                <a:tab pos="5037455" algn="l"/>
              </a:tabLst>
            </a:pPr>
            <a:r>
              <a:rPr dirty="0"/>
              <a:t>What </a:t>
            </a:r>
            <a:r>
              <a:rPr spc="-5" dirty="0"/>
              <a:t>di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li</a:t>
            </a:r>
            <a:r>
              <a:rPr dirty="0"/>
              <a:t>ke	abo</a:t>
            </a:r>
            <a:r>
              <a:rPr spc="-5" dirty="0"/>
              <a:t>ut  Brazil?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/>
              <a:t>Now </a:t>
            </a:r>
            <a:r>
              <a:rPr spc="-5" dirty="0"/>
              <a:t>that </a:t>
            </a:r>
            <a:r>
              <a:rPr dirty="0"/>
              <a:t>you </a:t>
            </a:r>
            <a:r>
              <a:rPr spc="-5" dirty="0"/>
              <a:t>have </a:t>
            </a:r>
            <a:r>
              <a:rPr spc="-20" dirty="0"/>
              <a:t>read </a:t>
            </a:r>
            <a:r>
              <a:rPr spc="-5" dirty="0"/>
              <a:t>the</a:t>
            </a:r>
            <a:r>
              <a:rPr spc="-30" dirty="0"/>
              <a:t> </a:t>
            </a:r>
            <a:r>
              <a:rPr spc="-5" dirty="0"/>
              <a:t>book…</a:t>
            </a:r>
          </a:p>
          <a:p>
            <a:pPr marL="635">
              <a:lnSpc>
                <a:spcPct val="100000"/>
              </a:lnSpc>
              <a:spcBef>
                <a:spcPts val="15"/>
              </a:spcBef>
            </a:pPr>
            <a:endParaRPr spc="-5" dirty="0"/>
          </a:p>
          <a:p>
            <a:pPr marL="432434" marR="424180" algn="ctr">
              <a:lnSpc>
                <a:spcPct val="101600"/>
              </a:lnSpc>
            </a:pPr>
            <a:r>
              <a:rPr dirty="0"/>
              <a:t>What </a:t>
            </a:r>
            <a:r>
              <a:rPr spc="-5" dirty="0"/>
              <a:t>celebrations </a:t>
            </a:r>
            <a:r>
              <a:rPr dirty="0"/>
              <a:t>take </a:t>
            </a:r>
            <a:r>
              <a:rPr spc="-5" dirty="0"/>
              <a:t>place</a:t>
            </a:r>
            <a:r>
              <a:rPr spc="-75" dirty="0"/>
              <a:t> </a:t>
            </a:r>
            <a:r>
              <a:rPr spc="-5" dirty="0"/>
              <a:t>in  Brazil?</a:t>
            </a:r>
          </a:p>
          <a:p>
            <a:pPr marL="635" algn="ctr">
              <a:lnSpc>
                <a:spcPts val="3800"/>
              </a:lnSpc>
            </a:pPr>
            <a:r>
              <a:rPr dirty="0"/>
              <a:t>What </a:t>
            </a:r>
            <a:r>
              <a:rPr spc="-5" dirty="0"/>
              <a:t>animals live in</a:t>
            </a:r>
            <a:r>
              <a:rPr spc="-15" dirty="0"/>
              <a:t> </a:t>
            </a:r>
            <a:r>
              <a:rPr spc="-5" dirty="0"/>
              <a:t>Canada?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828" y="361604"/>
            <a:ext cx="3374967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Great</a:t>
            </a:r>
            <a:r>
              <a:rPr spc="-80" dirty="0"/>
              <a:t> </a:t>
            </a:r>
            <a:r>
              <a:rPr spc="-5" dirty="0"/>
              <a:t>work!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960" y="2193710"/>
            <a:ext cx="59518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Now we will 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“a_e”</a:t>
            </a:r>
            <a:r>
              <a:rPr sz="2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sound!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9131" y="0"/>
            <a:ext cx="67790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4523" y="723207"/>
            <a:ext cx="776824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0866" y="44067"/>
            <a:ext cx="764349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492759">
              <a:lnSpc>
                <a:spcPts val="5700"/>
              </a:lnSpc>
              <a:spcBef>
                <a:spcPts val="340"/>
              </a:spcBef>
              <a:tabLst>
                <a:tab pos="1460500" algn="l"/>
                <a:tab pos="2144395" algn="l"/>
                <a:tab pos="3431540" algn="l"/>
                <a:tab pos="4116070" algn="l"/>
                <a:tab pos="5782310" algn="l"/>
              </a:tabLst>
            </a:pPr>
            <a:r>
              <a:rPr dirty="0"/>
              <a:t>What </a:t>
            </a:r>
            <a:r>
              <a:rPr spc="-5" dirty="0"/>
              <a:t>vehicle would </a:t>
            </a:r>
            <a:r>
              <a:rPr dirty="0"/>
              <a:t>you  </a:t>
            </a:r>
            <a:r>
              <a:rPr spc="-5" dirty="0"/>
              <a:t>hav</a:t>
            </a:r>
            <a:r>
              <a:rPr dirty="0"/>
              <a:t>e	to	take	to	g</a:t>
            </a:r>
            <a:r>
              <a:rPr spc="-5" dirty="0"/>
              <a:t>e</a:t>
            </a:r>
            <a:r>
              <a:rPr dirty="0"/>
              <a:t>t to	</a:t>
            </a:r>
            <a:r>
              <a:rPr spc="-5" dirty="0"/>
              <a:t>Brazil?</a:t>
            </a:r>
          </a:p>
        </p:txBody>
      </p:sp>
      <p:sp>
        <p:nvSpPr>
          <p:cNvPr id="5" name="object 5"/>
          <p:cNvSpPr/>
          <p:nvPr/>
        </p:nvSpPr>
        <p:spPr>
          <a:xfrm>
            <a:off x="508000" y="1834977"/>
            <a:ext cx="8127998" cy="406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14" y="0"/>
            <a:ext cx="718635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76697" y="723207"/>
            <a:ext cx="381969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6914" y="44067"/>
            <a:ext cx="705358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692910" marR="5080" indent="-1680845">
              <a:lnSpc>
                <a:spcPts val="5700"/>
              </a:lnSpc>
              <a:spcBef>
                <a:spcPts val="340"/>
              </a:spcBef>
              <a:tabLst>
                <a:tab pos="4256405" algn="l"/>
              </a:tabLst>
            </a:pPr>
            <a:r>
              <a:rPr spc="-5" dirty="0"/>
              <a:t>How</a:t>
            </a:r>
            <a:r>
              <a:rPr spc="0" dirty="0"/>
              <a:t> </a:t>
            </a:r>
            <a:r>
              <a:rPr spc="-5" dirty="0"/>
              <a:t>many</a:t>
            </a:r>
            <a:r>
              <a:rPr spc="0" dirty="0"/>
              <a:t> </a:t>
            </a:r>
            <a:r>
              <a:rPr dirty="0"/>
              <a:t>a_e	</a:t>
            </a:r>
            <a:r>
              <a:rPr spc="-20" dirty="0"/>
              <a:t>words</a:t>
            </a:r>
            <a:r>
              <a:rPr spc="-95" dirty="0"/>
              <a:t> </a:t>
            </a:r>
            <a:r>
              <a:rPr spc="-5" dirty="0"/>
              <a:t>can  </a:t>
            </a:r>
            <a:r>
              <a:rPr dirty="0"/>
              <a:t>you </a:t>
            </a:r>
            <a:r>
              <a:rPr spc="-5" dirty="0"/>
              <a:t>pick</a:t>
            </a:r>
            <a:r>
              <a:rPr spc="-20" dirty="0"/>
              <a:t> </a:t>
            </a:r>
            <a:r>
              <a:rPr spc="-5" dirty="0"/>
              <a:t>out?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6625" y="1920483"/>
            <a:ext cx="8140065" cy="2456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65" marR="5080" algn="ctr">
              <a:lnSpc>
                <a:spcPct val="99600"/>
              </a:lnSpc>
              <a:spcBef>
                <a:spcPts val="114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 morning,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lay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awake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 my bed. </a:t>
            </a:r>
            <a:r>
              <a:rPr sz="3200" spc="-60" dirty="0">
                <a:solidFill>
                  <a:srgbClr val="FFFFFF"/>
                </a:solidFill>
                <a:latin typeface="Book Antiqua"/>
                <a:cs typeface="Book Antiqua"/>
              </a:rPr>
              <a:t>Today 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was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 date!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was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going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travel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Brazil!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packed my suitcase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take on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 plane.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hope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we go 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rainforest,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want 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snake!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01864" y="4138053"/>
            <a:ext cx="3622885" cy="2566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418" y="0"/>
            <a:ext cx="81880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109" y="723207"/>
            <a:ext cx="793865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6011" y="44067"/>
            <a:ext cx="806958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6050" marR="5080" indent="-133985">
              <a:lnSpc>
                <a:spcPts val="5700"/>
              </a:lnSpc>
              <a:spcBef>
                <a:spcPts val="340"/>
              </a:spcBef>
              <a:tabLst>
                <a:tab pos="2490470" algn="l"/>
                <a:tab pos="4628515" algn="l"/>
                <a:tab pos="5461000" algn="l"/>
              </a:tabLst>
            </a:pPr>
            <a:r>
              <a:rPr dirty="0"/>
              <a:t>What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notice	about</a:t>
            </a:r>
            <a:r>
              <a:rPr spc="-80" dirty="0"/>
              <a:t> </a:t>
            </a:r>
            <a:r>
              <a:rPr dirty="0"/>
              <a:t>a_e  </a:t>
            </a:r>
            <a:r>
              <a:rPr spc="-20" dirty="0"/>
              <a:t>words?</a:t>
            </a:r>
            <a:r>
              <a:rPr dirty="0"/>
              <a:t> </a:t>
            </a:r>
            <a:r>
              <a:rPr spc="-5" dirty="0"/>
              <a:t>How</a:t>
            </a:r>
            <a:r>
              <a:rPr spc="0" dirty="0"/>
              <a:t> </a:t>
            </a:r>
            <a:r>
              <a:rPr spc="-5" dirty="0"/>
              <a:t>do	they</a:t>
            </a:r>
            <a:r>
              <a:rPr spc="-45" dirty="0"/>
              <a:t> </a:t>
            </a:r>
            <a:r>
              <a:rPr spc="-5" dirty="0"/>
              <a:t>sound?</a:t>
            </a:r>
          </a:p>
        </p:txBody>
      </p:sp>
      <p:sp>
        <p:nvSpPr>
          <p:cNvPr id="5" name="object 5"/>
          <p:cNvSpPr/>
          <p:nvPr/>
        </p:nvSpPr>
        <p:spPr>
          <a:xfrm>
            <a:off x="250902" y="1897440"/>
            <a:ext cx="3846697" cy="2588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26939" y="1675822"/>
            <a:ext cx="3547285" cy="2134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6037" y="2152755"/>
            <a:ext cx="3797300" cy="33146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938" y="4405284"/>
            <a:ext cx="2144167" cy="22702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87547" y="4596057"/>
            <a:ext cx="2897163" cy="19584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14" y="0"/>
            <a:ext cx="718635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3160" y="723207"/>
            <a:ext cx="432677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44625" marR="5080" indent="-1428750">
              <a:lnSpc>
                <a:spcPts val="5700"/>
              </a:lnSpc>
              <a:spcBef>
                <a:spcPts val="340"/>
              </a:spcBef>
              <a:tabLst>
                <a:tab pos="3719195" algn="l"/>
                <a:tab pos="4634230" algn="l"/>
              </a:tabLst>
            </a:pPr>
            <a:r>
              <a:rPr spc="-5" dirty="0"/>
              <a:t>List </a:t>
            </a:r>
            <a:r>
              <a:rPr dirty="0"/>
              <a:t>as</a:t>
            </a:r>
            <a:r>
              <a:rPr spc="5" dirty="0"/>
              <a:t> </a:t>
            </a:r>
            <a:r>
              <a:rPr spc="-5" dirty="0"/>
              <a:t>many</a:t>
            </a:r>
            <a:r>
              <a:rPr spc="0" dirty="0"/>
              <a:t> </a:t>
            </a:r>
            <a:r>
              <a:rPr dirty="0"/>
              <a:t>a_e	</a:t>
            </a:r>
            <a:r>
              <a:rPr spc="-20" dirty="0"/>
              <a:t>words</a:t>
            </a:r>
            <a:r>
              <a:rPr spc="-105" dirty="0"/>
              <a:t> </a:t>
            </a:r>
            <a:r>
              <a:rPr dirty="0"/>
              <a:t>as  you </a:t>
            </a:r>
            <a:r>
              <a:rPr spc="-5" dirty="0"/>
              <a:t>can	in</a:t>
            </a:r>
            <a:r>
              <a:rPr spc="-15" dirty="0"/>
              <a:t> </a:t>
            </a:r>
            <a:r>
              <a:rPr dirty="0"/>
              <a:t>1:00.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24144" y="4021783"/>
            <a:ext cx="2298572" cy="22174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5345" y="0"/>
            <a:ext cx="67540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0814" y="723207"/>
            <a:ext cx="44431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86840" marR="5080" indent="-1155065">
              <a:lnSpc>
                <a:spcPts val="5700"/>
              </a:lnSpc>
              <a:spcBef>
                <a:spcPts val="340"/>
              </a:spcBef>
            </a:pPr>
            <a:r>
              <a:rPr spc="-140" dirty="0"/>
              <a:t>Very </a:t>
            </a:r>
            <a:r>
              <a:rPr dirty="0"/>
              <a:t>good </a:t>
            </a:r>
            <a:r>
              <a:rPr spc="-5" dirty="0"/>
              <a:t>job! </a:t>
            </a:r>
            <a:r>
              <a:rPr dirty="0"/>
              <a:t>What </a:t>
            </a:r>
            <a:r>
              <a:rPr spc="-5" dirty="0"/>
              <a:t>did  </a:t>
            </a:r>
            <a:r>
              <a:rPr dirty="0"/>
              <a:t>we </a:t>
            </a:r>
            <a:r>
              <a:rPr spc="-5" dirty="0"/>
              <a:t>learn</a:t>
            </a:r>
            <a:r>
              <a:rPr spc="-20" dirty="0"/>
              <a:t> </a:t>
            </a:r>
            <a:r>
              <a:rPr spc="-5" dirty="0"/>
              <a:t>today?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39" y="2369555"/>
            <a:ext cx="5293360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</a:t>
            </a:r>
            <a:r>
              <a:rPr sz="3600" spc="-2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Brazil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0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Practicing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Predictions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“a_e”</a:t>
            </a:r>
            <a:r>
              <a:rPr sz="3600" spc="-2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words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57421" y="1799068"/>
            <a:ext cx="4186577" cy="3985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6174" y="3106847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19" y="0"/>
                </a:lnTo>
                <a:lnTo>
                  <a:pt x="5780919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33005" y="3139866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5403" y="172478"/>
            <a:ext cx="2566957" cy="2566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09325" y="2141598"/>
            <a:ext cx="602996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new</a:t>
            </a:r>
            <a:r>
              <a:rPr sz="3600" spc="-22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“a_e”</a:t>
            </a:r>
            <a:r>
              <a:rPr sz="3600" spc="-2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sound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5430" y="3585906"/>
            <a:ext cx="2673300" cy="3059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24672" y="2130840"/>
            <a:ext cx="442023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297180" indent="-635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Thank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4000" spc="-20" dirty="0">
                <a:solidFill>
                  <a:srgbClr val="FFFFFF"/>
                </a:solidFill>
                <a:latin typeface="Book Antiqua"/>
                <a:cs typeface="Book Antiqua"/>
              </a:rPr>
              <a:t>great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class</a:t>
            </a:r>
            <a:r>
              <a:rPr sz="40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75" dirty="0">
                <a:solidFill>
                  <a:srgbClr val="FFFFFF"/>
                </a:solidFill>
                <a:latin typeface="Book Antiqua"/>
                <a:cs typeface="Book Antiqua"/>
              </a:rPr>
              <a:t>today.</a:t>
            </a:r>
            <a:endParaRPr sz="4000">
              <a:latin typeface="Book Antiqua"/>
              <a:cs typeface="Book Antiqua"/>
            </a:endParaRPr>
          </a:p>
          <a:p>
            <a:pPr marL="12700" marR="5080" algn="ctr">
              <a:lnSpc>
                <a:spcPct val="100000"/>
              </a:lnSpc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As they say in  Portuguese,</a:t>
            </a:r>
            <a:r>
              <a:rPr sz="4000" spc="-2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Adeus!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401" y="254001"/>
            <a:ext cx="3632199" cy="634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152" y="0"/>
            <a:ext cx="714894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6414" y="723207"/>
            <a:ext cx="62719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7304" y="44067"/>
            <a:ext cx="701357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48945" marR="5080" indent="-436880">
              <a:lnSpc>
                <a:spcPts val="5700"/>
              </a:lnSpc>
              <a:spcBef>
                <a:spcPts val="340"/>
              </a:spcBef>
              <a:tabLst>
                <a:tab pos="4758690" algn="l"/>
              </a:tabLst>
            </a:pPr>
            <a:r>
              <a:rPr sz="4800" spc="-445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ay we will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b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learning  about another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70" dirty="0">
                <a:solidFill>
                  <a:srgbClr val="194431"/>
                </a:solidFill>
                <a:latin typeface="Book Antiqua"/>
                <a:cs typeface="Book Antiqua"/>
              </a:rPr>
              <a:t>country.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8719" y="2385752"/>
            <a:ext cx="6779028" cy="67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34189" y="2425049"/>
            <a:ext cx="66535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 country has beautiful</a:t>
            </a: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beaches…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5589" y="3306687"/>
            <a:ext cx="5109397" cy="32801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25137" y="814646"/>
            <a:ext cx="1238596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4523" y="1363286"/>
            <a:ext cx="2759825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2949" y="857251"/>
            <a:ext cx="264858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758190">
              <a:lnSpc>
                <a:spcPts val="4300"/>
              </a:lnSpc>
              <a:spcBef>
                <a:spcPts val="260"/>
              </a:spcBef>
            </a:pP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It has  m</a:t>
            </a:r>
            <a:r>
              <a:rPr sz="3600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un</a:t>
            </a:r>
            <a:r>
              <a:rPr sz="3600" dirty="0">
                <a:solidFill>
                  <a:srgbClr val="194431"/>
                </a:solidFill>
                <a:latin typeface="Book Antiqua"/>
                <a:cs typeface="Book Antiqua"/>
              </a:rPr>
              <a:t>tain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s</a:t>
            </a:r>
            <a:r>
              <a:rPr sz="3600" dirty="0">
                <a:solidFill>
                  <a:srgbClr val="1E5440"/>
                </a:solidFill>
                <a:latin typeface="Book Antiqua"/>
                <a:cs typeface="Book Antiqua"/>
              </a:rPr>
              <a:t>…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86246" y="4488872"/>
            <a:ext cx="124690" cy="581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5963" y="4908665"/>
            <a:ext cx="2576945" cy="6567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2618" y="5021505"/>
            <a:ext cx="24688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And</a:t>
            </a:r>
            <a:r>
              <a:rPr sz="2800" spc="-7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waterfalls!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8388" y="5361709"/>
            <a:ext cx="5922817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04400" y="5403574"/>
            <a:ext cx="57835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8325" algn="l"/>
                <a:tab pos="323850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even	has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rainforest!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6087" y="4322618"/>
            <a:ext cx="7390014" cy="88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9246" y="4979323"/>
            <a:ext cx="2531225" cy="881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9309" y="4361977"/>
            <a:ext cx="7249159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44750" marR="5080" indent="-2432685">
              <a:lnSpc>
                <a:spcPts val="5200"/>
              </a:lnSpc>
              <a:spcBef>
                <a:spcPts val="340"/>
              </a:spcBef>
              <a:tabLst>
                <a:tab pos="43529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think</a:t>
            </a:r>
            <a:r>
              <a:rPr sz="44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  could</a:t>
            </a:r>
            <a:r>
              <a:rPr sz="44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be?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5101" y="211975"/>
            <a:ext cx="5972693" cy="41937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0559" y="955963"/>
            <a:ext cx="4542904" cy="3445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4028" y="0"/>
            <a:ext cx="70450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8512" y="723207"/>
            <a:ext cx="595606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804" y="44067"/>
            <a:ext cx="692404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60070" marR="5080" indent="-548005">
              <a:lnSpc>
                <a:spcPts val="5700"/>
              </a:lnSpc>
              <a:spcBef>
                <a:spcPts val="340"/>
              </a:spcBef>
              <a:tabLst>
                <a:tab pos="2490470" algn="l"/>
                <a:tab pos="4186554" algn="l"/>
              </a:tabLst>
            </a:pPr>
            <a:r>
              <a:rPr dirty="0"/>
              <a:t>What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know</a:t>
            </a:r>
            <a:r>
              <a:rPr spc="-80" dirty="0"/>
              <a:t> </a:t>
            </a:r>
            <a:r>
              <a:rPr spc="-5" dirty="0"/>
              <a:t>about  Brazil?</a:t>
            </a:r>
            <a:r>
              <a:rPr dirty="0"/>
              <a:t> </a:t>
            </a:r>
            <a:r>
              <a:rPr spc="-75" dirty="0"/>
              <a:t>Write	</a:t>
            </a:r>
            <a:r>
              <a:rPr spc="-5" dirty="0"/>
              <a:t>it</a:t>
            </a:r>
            <a:r>
              <a:rPr spc="-20" dirty="0"/>
              <a:t> </a:t>
            </a:r>
            <a:r>
              <a:rPr spc="-5" dirty="0"/>
              <a:t>below</a:t>
            </a:r>
          </a:p>
        </p:txBody>
      </p:sp>
      <p:sp>
        <p:nvSpPr>
          <p:cNvPr id="5" name="object 5"/>
          <p:cNvSpPr/>
          <p:nvPr/>
        </p:nvSpPr>
        <p:spPr>
          <a:xfrm>
            <a:off x="3810151" y="2029296"/>
            <a:ext cx="5136515" cy="4190365"/>
          </a:xfrm>
          <a:custGeom>
            <a:avLst/>
            <a:gdLst/>
            <a:ahLst/>
            <a:cxnLst/>
            <a:rect l="l" t="t" r="r" b="b"/>
            <a:pathLst>
              <a:path w="5136515" h="4190365">
                <a:moveTo>
                  <a:pt x="0" y="0"/>
                </a:moveTo>
                <a:lnTo>
                  <a:pt x="5136416" y="0"/>
                </a:lnTo>
                <a:lnTo>
                  <a:pt x="5136416" y="4189985"/>
                </a:lnTo>
                <a:lnTo>
                  <a:pt x="0" y="41899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961" y="2744659"/>
            <a:ext cx="3787433" cy="33432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6905" y="0"/>
            <a:ext cx="4646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9166" y="723207"/>
            <a:ext cx="3794759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4105" y="1433945"/>
            <a:ext cx="3133897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9166" y="723207"/>
            <a:ext cx="3794759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15526" y="44067"/>
            <a:ext cx="451675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37515" marR="5080" indent="-425450">
              <a:lnSpc>
                <a:spcPts val="5700"/>
              </a:lnSpc>
              <a:spcBef>
                <a:spcPts val="340"/>
              </a:spcBef>
              <a:tabLst>
                <a:tab pos="3082290" algn="l"/>
              </a:tabLst>
            </a:pPr>
            <a:r>
              <a:rPr spc="-5" dirty="0"/>
              <a:t>Le</a:t>
            </a:r>
            <a:r>
              <a:rPr dirty="0"/>
              <a:t>t</a:t>
            </a:r>
            <a:r>
              <a:rPr spc="-5" dirty="0"/>
              <a:t>’</a:t>
            </a:r>
            <a:r>
              <a:rPr dirty="0"/>
              <a:t>s</a:t>
            </a:r>
            <a:r>
              <a:rPr spc="-5" dirty="0"/>
              <a:t> m</a:t>
            </a:r>
            <a:r>
              <a:rPr dirty="0"/>
              <a:t>ake	</a:t>
            </a:r>
            <a:r>
              <a:rPr spc="-5" dirty="0"/>
              <a:t>s</a:t>
            </a:r>
            <a:r>
              <a:rPr dirty="0"/>
              <a:t>o</a:t>
            </a:r>
            <a:r>
              <a:rPr spc="-5" dirty="0"/>
              <a:t>m</a:t>
            </a:r>
            <a:r>
              <a:rPr dirty="0"/>
              <a:t>e  </a:t>
            </a:r>
            <a:r>
              <a:rPr u="heavy" spc="-15" dirty="0">
                <a:uFill>
                  <a:solidFill>
                    <a:srgbClr val="1E5440"/>
                  </a:solidFill>
                </a:uFill>
              </a:rPr>
              <a:t>predictions</a:t>
            </a:r>
            <a:r>
              <a:rPr spc="-15" dirty="0"/>
              <a:t>…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55696" y="2056745"/>
            <a:ext cx="680339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162685" marR="5080" indent="-1150620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sorts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celebrations do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you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think Brazilians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have?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9691" y="3416226"/>
            <a:ext cx="7458075" cy="2978785"/>
          </a:xfrm>
          <a:custGeom>
            <a:avLst/>
            <a:gdLst/>
            <a:ahLst/>
            <a:cxnLst/>
            <a:rect l="l" t="t" r="r" b="b"/>
            <a:pathLst>
              <a:path w="7458075" h="2978785">
                <a:moveTo>
                  <a:pt x="0" y="0"/>
                </a:moveTo>
                <a:lnTo>
                  <a:pt x="7457542" y="0"/>
                </a:lnTo>
                <a:lnTo>
                  <a:pt x="7457542" y="2978247"/>
                </a:lnTo>
                <a:lnTo>
                  <a:pt x="0" y="297824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3254" y="2681060"/>
            <a:ext cx="2525667" cy="3713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941" y="0"/>
            <a:ext cx="8661861" cy="910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42211" y="694113"/>
            <a:ext cx="2693323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4173" y="18571"/>
            <a:ext cx="853186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99105" marR="5080" indent="-2987040">
              <a:lnSpc>
                <a:spcPts val="5700"/>
              </a:lnSpc>
              <a:spcBef>
                <a:spcPts val="340"/>
              </a:spcBef>
              <a:tabLst>
                <a:tab pos="4758055" algn="l"/>
              </a:tabLst>
            </a:pPr>
            <a:r>
              <a:rPr dirty="0"/>
              <a:t>What</a:t>
            </a:r>
            <a:r>
              <a:rPr spc="5" dirty="0"/>
              <a:t> </a:t>
            </a:r>
            <a:r>
              <a:rPr spc="-5" dirty="0"/>
              <a:t>animals</a:t>
            </a:r>
            <a:r>
              <a:rPr spc="0" dirty="0"/>
              <a:t>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think</a:t>
            </a:r>
            <a:r>
              <a:rPr spc="-90" dirty="0"/>
              <a:t> </a:t>
            </a:r>
            <a:r>
              <a:rPr spc="-5" dirty="0"/>
              <a:t>live  in</a:t>
            </a:r>
            <a:r>
              <a:rPr spc="-10" dirty="0"/>
              <a:t> </a:t>
            </a:r>
            <a:r>
              <a:rPr spc="-5" dirty="0"/>
              <a:t>Brazil?</a:t>
            </a:r>
          </a:p>
        </p:txBody>
      </p:sp>
      <p:sp>
        <p:nvSpPr>
          <p:cNvPr id="5" name="object 5"/>
          <p:cNvSpPr/>
          <p:nvPr/>
        </p:nvSpPr>
        <p:spPr>
          <a:xfrm>
            <a:off x="988382" y="2384323"/>
            <a:ext cx="2617393" cy="3115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99929" y="2116892"/>
            <a:ext cx="4377690" cy="4277995"/>
          </a:xfrm>
          <a:custGeom>
            <a:avLst/>
            <a:gdLst/>
            <a:ahLst/>
            <a:cxnLst/>
            <a:rect l="l" t="t" r="r" b="b"/>
            <a:pathLst>
              <a:path w="4377690" h="4277995">
                <a:moveTo>
                  <a:pt x="0" y="0"/>
                </a:moveTo>
                <a:lnTo>
                  <a:pt x="4377305" y="0"/>
                </a:lnTo>
                <a:lnTo>
                  <a:pt x="4377305" y="4277580"/>
                </a:lnTo>
                <a:lnTo>
                  <a:pt x="0" y="4277580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7B18F0FA-5D28-4A4F-8245-F134F065D44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6"/>
  <p:tag name="ISPRING_PRESENTATION_TITLE" val="ESLAO-8-6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274</Words>
  <Application>Microsoft Office PowerPoint</Application>
  <PresentationFormat>On-screen Show (4:3)</PresentationFormat>
  <Paragraphs>65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Book Antiqua</vt:lpstr>
      <vt:lpstr>Calibri</vt:lpstr>
      <vt:lpstr>Tahoma</vt:lpstr>
      <vt:lpstr>Times New Roman</vt:lpstr>
      <vt:lpstr>Office Theme</vt:lpstr>
      <vt:lpstr>PowerPoint Presentation</vt:lpstr>
      <vt:lpstr>What will we be learning  this class?</vt:lpstr>
      <vt:lpstr>PowerPoint Presentation</vt:lpstr>
      <vt:lpstr>PowerPoint Presentation</vt:lpstr>
      <vt:lpstr>PowerPoint Presentation</vt:lpstr>
      <vt:lpstr>PowerPoint Presentation</vt:lpstr>
      <vt:lpstr>What do you know about  Brazil? Write it below</vt:lpstr>
      <vt:lpstr>Let’s make some  predictions…</vt:lpstr>
      <vt:lpstr>What animals do you think live  in Brazil?</vt:lpstr>
      <vt:lpstr>Let’s find out!</vt:lpstr>
      <vt:lpstr>What did you like about  Brazil?</vt:lpstr>
      <vt:lpstr>Review</vt:lpstr>
      <vt:lpstr>Great work!</vt:lpstr>
      <vt:lpstr>What vehicle would you  have to take to get to Brazil?</vt:lpstr>
      <vt:lpstr>How many a_e words can  you pick out?</vt:lpstr>
      <vt:lpstr>What do you notice about a_e  words? How do they sound?</vt:lpstr>
      <vt:lpstr>List as many a_e words as  you can in 1:00.</vt:lpstr>
      <vt:lpstr>Very good job! What did  we learn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ESLAO-8-6-Slides-Student</dc:title>
  <cp:lastModifiedBy>Lakshmi Priya</cp:lastModifiedBy>
  <cp:revision>3</cp:revision>
  <dcterms:created xsi:type="dcterms:W3CDTF">2018-06-27T13:16:49Z</dcterms:created>
  <dcterms:modified xsi:type="dcterms:W3CDTF">2018-06-27T13:18:45Z</dcterms:modified>
</cp:coreProperties>
</file>