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9144000" cy="6858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444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FD1DC-D0C5-4DCB-A5D2-91475BB6775B}" type="datetimeFigureOut">
              <a:rPr lang="en-CA" smtClean="0"/>
              <a:t>2018-06-27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9868B-D45A-4BE4-B8E1-3BDD59E61AA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1773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9868B-D45A-4BE4-B8E1-3BDD59E61AAB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3950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9868B-D45A-4BE4-B8E1-3BDD59E61AAB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2781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9868B-D45A-4BE4-B8E1-3BDD59E61AAB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7059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9868B-D45A-4BE4-B8E1-3BDD59E61AAB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7061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9868B-D45A-4BE4-B8E1-3BDD59E61AAB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5635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9868B-D45A-4BE4-B8E1-3BDD59E61AAB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5063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9868B-D45A-4BE4-B8E1-3BDD59E61AAB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35435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9868B-D45A-4BE4-B8E1-3BDD59E61AAB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2369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9868B-D45A-4BE4-B8E1-3BDD59E61AAB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0316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9868B-D45A-4BE4-B8E1-3BDD59E61AAB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3058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9868B-D45A-4BE4-B8E1-3BDD59E61AAB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4342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9868B-D45A-4BE4-B8E1-3BDD59E61AAB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7527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9868B-D45A-4BE4-B8E1-3BDD59E61AAB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9934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9868B-D45A-4BE4-B8E1-3BDD59E61AAB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0725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9868B-D45A-4BE4-B8E1-3BDD59E61AAB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8044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9868B-D45A-4BE4-B8E1-3BDD59E61AAB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930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25420" y="44067"/>
            <a:ext cx="6093159" cy="1480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126374" y="0"/>
            <a:ext cx="6945283" cy="8478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312" y="635923"/>
            <a:ext cx="9135685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43736" y="44067"/>
            <a:ext cx="6656527" cy="1480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43455" y="2623828"/>
            <a:ext cx="7657089" cy="22123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hyperlink" Target="http://www.readinga-z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7858" y="4409901"/>
            <a:ext cx="5099857" cy="9393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0327" y="5257800"/>
            <a:ext cx="1658388" cy="4031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72515" y="4182575"/>
            <a:ext cx="4984115" cy="1408430"/>
          </a:xfrm>
          <a:prstGeom prst="rect">
            <a:avLst/>
          </a:prstGeom>
        </p:spPr>
        <p:txBody>
          <a:bodyPr vert="horz" wrap="square" lIns="0" tIns="2863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5"/>
              </a:spcBef>
            </a:pPr>
            <a:r>
              <a:rPr sz="4800" spc="-20" dirty="0">
                <a:solidFill>
                  <a:srgbClr val="194431"/>
                </a:solidFill>
                <a:latin typeface="Book Antiqua"/>
                <a:cs typeface="Book Antiqua"/>
              </a:rPr>
              <a:t>Around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the</a:t>
            </a:r>
            <a:r>
              <a:rPr sz="4800" spc="-50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4800" spc="-95" dirty="0">
                <a:solidFill>
                  <a:srgbClr val="194431"/>
                </a:solidFill>
                <a:latin typeface="Book Antiqua"/>
                <a:cs typeface="Book Antiqua"/>
              </a:rPr>
              <a:t>World</a:t>
            </a:r>
            <a:endParaRPr sz="4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1800" spc="-5" dirty="0">
                <a:solidFill>
                  <a:srgbClr val="194431"/>
                </a:solidFill>
                <a:latin typeface="Book Antiqua"/>
                <a:cs typeface="Book Antiqua"/>
              </a:rPr>
              <a:t>Unit </a:t>
            </a:r>
            <a:r>
              <a:rPr sz="1800" dirty="0">
                <a:solidFill>
                  <a:srgbClr val="194431"/>
                </a:solidFill>
                <a:latin typeface="Book Antiqua"/>
                <a:cs typeface="Book Antiqua"/>
              </a:rPr>
              <a:t>8 </a:t>
            </a:r>
            <a:r>
              <a:rPr sz="1800" spc="-5" dirty="0">
                <a:solidFill>
                  <a:srgbClr val="194431"/>
                </a:solidFill>
                <a:latin typeface="Book Antiqua"/>
                <a:cs typeface="Book Antiqua"/>
              </a:rPr>
              <a:t>Lesson </a:t>
            </a:r>
            <a:r>
              <a:rPr sz="1800" dirty="0">
                <a:solidFill>
                  <a:srgbClr val="194431"/>
                </a:solidFill>
                <a:latin typeface="Book Antiqua"/>
                <a:cs typeface="Book Antiqua"/>
              </a:rPr>
              <a:t>8</a:t>
            </a:r>
            <a:endParaRPr sz="1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1930" y="0"/>
            <a:ext cx="7656022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5385" y="723207"/>
            <a:ext cx="6396643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48809" y="44067"/>
            <a:ext cx="7532370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644525" marR="5080" indent="-632460">
              <a:lnSpc>
                <a:spcPts val="5700"/>
              </a:lnSpc>
              <a:spcBef>
                <a:spcPts val="340"/>
              </a:spcBef>
              <a:tabLst>
                <a:tab pos="1010285" algn="l"/>
                <a:tab pos="1989455" algn="l"/>
                <a:tab pos="4368800" algn="l"/>
                <a:tab pos="6177280" algn="l"/>
              </a:tabLst>
            </a:pPr>
            <a:r>
              <a:rPr spc="-445" dirty="0"/>
              <a:t>W</a:t>
            </a:r>
            <a:r>
              <a:rPr dirty="0"/>
              <a:t>e	a</a:t>
            </a:r>
            <a:r>
              <a:rPr spc="-90" dirty="0"/>
              <a:t>r</a:t>
            </a:r>
            <a:r>
              <a:rPr dirty="0"/>
              <a:t>e	go</a:t>
            </a:r>
            <a:r>
              <a:rPr spc="-5" dirty="0"/>
              <a:t>in</a:t>
            </a:r>
            <a:r>
              <a:rPr dirty="0"/>
              <a:t>g to	</a:t>
            </a:r>
            <a:r>
              <a:rPr spc="-90" dirty="0"/>
              <a:t>r</a:t>
            </a:r>
            <a:r>
              <a:rPr spc="-5" dirty="0"/>
              <a:t>ea</a:t>
            </a:r>
            <a:r>
              <a:rPr dirty="0"/>
              <a:t>d</a:t>
            </a:r>
            <a:r>
              <a:rPr spc="-5" dirty="0"/>
              <a:t> </a:t>
            </a:r>
            <a:r>
              <a:rPr dirty="0"/>
              <a:t>a	</a:t>
            </a:r>
            <a:r>
              <a:rPr spc="-5" dirty="0"/>
              <a:t>b</a:t>
            </a:r>
            <a:r>
              <a:rPr dirty="0"/>
              <a:t>ook  </a:t>
            </a:r>
            <a:r>
              <a:rPr spc="-5" dirty="0"/>
              <a:t>about </a:t>
            </a:r>
            <a:r>
              <a:rPr spc="-80" dirty="0"/>
              <a:t>Taking </a:t>
            </a:r>
            <a:r>
              <a:rPr spc="-5" dirty="0"/>
              <a:t>the</a:t>
            </a:r>
            <a:r>
              <a:rPr spc="60" dirty="0"/>
              <a:t> </a:t>
            </a:r>
            <a:r>
              <a:rPr spc="-80" dirty="0"/>
              <a:t>Train!</a:t>
            </a:r>
          </a:p>
        </p:txBody>
      </p:sp>
      <p:sp>
        <p:nvSpPr>
          <p:cNvPr id="5" name="object 5"/>
          <p:cNvSpPr/>
          <p:nvPr/>
        </p:nvSpPr>
        <p:spPr>
          <a:xfrm>
            <a:off x="2741736" y="1824906"/>
            <a:ext cx="0" cy="4639310"/>
          </a:xfrm>
          <a:custGeom>
            <a:avLst/>
            <a:gdLst/>
            <a:ahLst/>
            <a:cxnLst/>
            <a:rect l="l" t="t" r="r" b="b"/>
            <a:pathLst>
              <a:path h="4639310">
                <a:moveTo>
                  <a:pt x="0" y="0"/>
                </a:moveTo>
                <a:lnTo>
                  <a:pt x="0" y="4638912"/>
                </a:lnTo>
              </a:path>
            </a:pathLst>
          </a:custGeom>
          <a:ln w="2371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53593" y="1824906"/>
            <a:ext cx="3001645" cy="4639310"/>
          </a:xfrm>
          <a:custGeom>
            <a:avLst/>
            <a:gdLst/>
            <a:ahLst/>
            <a:cxnLst/>
            <a:rect l="l" t="t" r="r" b="b"/>
            <a:pathLst>
              <a:path w="3001645" h="4639310">
                <a:moveTo>
                  <a:pt x="0" y="4638912"/>
                </a:moveTo>
                <a:lnTo>
                  <a:pt x="3001624" y="4638912"/>
                </a:lnTo>
                <a:lnTo>
                  <a:pt x="3001624" y="0"/>
                </a:lnTo>
                <a:lnTo>
                  <a:pt x="0" y="0"/>
                </a:lnTo>
                <a:lnTo>
                  <a:pt x="0" y="46389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26468" y="1838171"/>
            <a:ext cx="0" cy="4622165"/>
          </a:xfrm>
          <a:custGeom>
            <a:avLst/>
            <a:gdLst/>
            <a:ahLst/>
            <a:cxnLst/>
            <a:rect l="l" t="t" r="r" b="b"/>
            <a:pathLst>
              <a:path h="4622165">
                <a:moveTo>
                  <a:pt x="0" y="0"/>
                </a:moveTo>
                <a:lnTo>
                  <a:pt x="0" y="4621857"/>
                </a:lnTo>
              </a:path>
            </a:pathLst>
          </a:custGeom>
          <a:ln w="3789">
            <a:solidFill>
              <a:srgbClr val="231F2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26468" y="182680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78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26468" y="646571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78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29880" y="1824906"/>
            <a:ext cx="3025338" cy="4638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43099" y="2097782"/>
            <a:ext cx="1690370" cy="173990"/>
          </a:xfrm>
          <a:custGeom>
            <a:avLst/>
            <a:gdLst/>
            <a:ahLst/>
            <a:cxnLst/>
            <a:rect l="l" t="t" r="r" b="b"/>
            <a:pathLst>
              <a:path w="1690370" h="173989">
                <a:moveTo>
                  <a:pt x="1614124" y="0"/>
                </a:moveTo>
                <a:lnTo>
                  <a:pt x="75798" y="0"/>
                </a:lnTo>
                <a:lnTo>
                  <a:pt x="63955" y="1184"/>
                </a:lnTo>
                <a:lnTo>
                  <a:pt x="37899" y="9474"/>
                </a:lnTo>
                <a:lnTo>
                  <a:pt x="11843" y="31978"/>
                </a:lnTo>
                <a:lnTo>
                  <a:pt x="0" y="75799"/>
                </a:lnTo>
                <a:lnTo>
                  <a:pt x="0" y="97788"/>
                </a:lnTo>
                <a:lnTo>
                  <a:pt x="1184" y="109632"/>
                </a:lnTo>
                <a:lnTo>
                  <a:pt x="9474" y="135688"/>
                </a:lnTo>
                <a:lnTo>
                  <a:pt x="31977" y="161744"/>
                </a:lnTo>
                <a:lnTo>
                  <a:pt x="75798" y="173588"/>
                </a:lnTo>
                <a:lnTo>
                  <a:pt x="1614124" y="173588"/>
                </a:lnTo>
                <a:lnTo>
                  <a:pt x="1625967" y="172404"/>
                </a:lnTo>
                <a:lnTo>
                  <a:pt x="1652023" y="164113"/>
                </a:lnTo>
                <a:lnTo>
                  <a:pt x="1678079" y="141610"/>
                </a:lnTo>
                <a:lnTo>
                  <a:pt x="1689922" y="97788"/>
                </a:lnTo>
                <a:lnTo>
                  <a:pt x="1689922" y="75799"/>
                </a:lnTo>
                <a:lnTo>
                  <a:pt x="1688738" y="63956"/>
                </a:lnTo>
                <a:lnTo>
                  <a:pt x="1680448" y="37899"/>
                </a:lnTo>
                <a:lnTo>
                  <a:pt x="1657945" y="11843"/>
                </a:lnTo>
                <a:lnTo>
                  <a:pt x="1614124" y="0"/>
                </a:lnTo>
                <a:close/>
              </a:path>
            </a:pathLst>
          </a:custGeom>
          <a:solidFill>
            <a:srgbClr val="ED21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28125" y="2437547"/>
            <a:ext cx="179705" cy="289560"/>
          </a:xfrm>
          <a:custGeom>
            <a:avLst/>
            <a:gdLst/>
            <a:ahLst/>
            <a:cxnLst/>
            <a:rect l="l" t="t" r="r" b="b"/>
            <a:pathLst>
              <a:path w="179704" h="289560">
                <a:moveTo>
                  <a:pt x="179263" y="0"/>
                </a:moveTo>
                <a:lnTo>
                  <a:pt x="0" y="0"/>
                </a:lnTo>
                <a:lnTo>
                  <a:pt x="0" y="50444"/>
                </a:lnTo>
                <a:lnTo>
                  <a:pt x="63367" y="50444"/>
                </a:lnTo>
                <a:lnTo>
                  <a:pt x="63367" y="289325"/>
                </a:lnTo>
                <a:lnTo>
                  <a:pt x="114645" y="289325"/>
                </a:lnTo>
                <a:lnTo>
                  <a:pt x="114645" y="50444"/>
                </a:lnTo>
                <a:lnTo>
                  <a:pt x="179263" y="50444"/>
                </a:lnTo>
                <a:lnTo>
                  <a:pt x="179263" y="0"/>
                </a:lnTo>
                <a:close/>
              </a:path>
            </a:pathLst>
          </a:custGeom>
          <a:ln w="75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01591" y="2523391"/>
            <a:ext cx="203936" cy="2110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44546" y="2437965"/>
            <a:ext cx="173990" cy="288925"/>
          </a:xfrm>
          <a:custGeom>
            <a:avLst/>
            <a:gdLst/>
            <a:ahLst/>
            <a:cxnLst/>
            <a:rect l="l" t="t" r="r" b="b"/>
            <a:pathLst>
              <a:path w="173989" h="288925">
                <a:moveTo>
                  <a:pt x="170925" y="95052"/>
                </a:moveTo>
                <a:lnTo>
                  <a:pt x="101305" y="95052"/>
                </a:lnTo>
                <a:lnTo>
                  <a:pt x="47109" y="153000"/>
                </a:lnTo>
                <a:lnTo>
                  <a:pt x="47109" y="0"/>
                </a:lnTo>
                <a:lnTo>
                  <a:pt x="0" y="0"/>
                </a:lnTo>
                <a:lnTo>
                  <a:pt x="0" y="288908"/>
                </a:lnTo>
                <a:lnTo>
                  <a:pt x="47109" y="288908"/>
                </a:lnTo>
                <a:lnTo>
                  <a:pt x="47109" y="218036"/>
                </a:lnTo>
                <a:lnTo>
                  <a:pt x="106307" y="288908"/>
                </a:lnTo>
                <a:lnTo>
                  <a:pt x="173427" y="288908"/>
                </a:lnTo>
                <a:lnTo>
                  <a:pt x="74623" y="179682"/>
                </a:lnTo>
                <a:lnTo>
                  <a:pt x="170925" y="95052"/>
                </a:lnTo>
                <a:close/>
              </a:path>
            </a:pathLst>
          </a:custGeom>
          <a:ln w="75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39560" y="2453807"/>
            <a:ext cx="55880" cy="57150"/>
          </a:xfrm>
          <a:custGeom>
            <a:avLst/>
            <a:gdLst/>
            <a:ahLst/>
            <a:cxnLst/>
            <a:rect l="l" t="t" r="r" b="b"/>
            <a:pathLst>
              <a:path w="55879" h="57150">
                <a:moveTo>
                  <a:pt x="7716" y="7920"/>
                </a:moveTo>
                <a:lnTo>
                  <a:pt x="2569" y="13204"/>
                </a:lnTo>
                <a:lnTo>
                  <a:pt x="0" y="20010"/>
                </a:lnTo>
                <a:lnTo>
                  <a:pt x="0" y="28348"/>
                </a:lnTo>
                <a:lnTo>
                  <a:pt x="0" y="37247"/>
                </a:lnTo>
                <a:lnTo>
                  <a:pt x="2569" y="44258"/>
                </a:lnTo>
                <a:lnTo>
                  <a:pt x="7716" y="49398"/>
                </a:lnTo>
                <a:lnTo>
                  <a:pt x="12855" y="54545"/>
                </a:lnTo>
                <a:lnTo>
                  <a:pt x="19737" y="57114"/>
                </a:lnTo>
                <a:lnTo>
                  <a:pt x="28356" y="57114"/>
                </a:lnTo>
                <a:lnTo>
                  <a:pt x="31410" y="57114"/>
                </a:lnTo>
                <a:lnTo>
                  <a:pt x="46691" y="49610"/>
                </a:lnTo>
                <a:lnTo>
                  <a:pt x="49473" y="47109"/>
                </a:lnTo>
                <a:lnTo>
                  <a:pt x="51694" y="44122"/>
                </a:lnTo>
                <a:lnTo>
                  <a:pt x="53362" y="40651"/>
                </a:lnTo>
                <a:lnTo>
                  <a:pt x="55029" y="37171"/>
                </a:lnTo>
                <a:lnTo>
                  <a:pt x="55863" y="33078"/>
                </a:lnTo>
                <a:lnTo>
                  <a:pt x="55863" y="28348"/>
                </a:lnTo>
                <a:lnTo>
                  <a:pt x="55863" y="24179"/>
                </a:lnTo>
                <a:lnTo>
                  <a:pt x="46691" y="7920"/>
                </a:lnTo>
                <a:lnTo>
                  <a:pt x="43917" y="5419"/>
                </a:lnTo>
                <a:lnTo>
                  <a:pt x="40923" y="3478"/>
                </a:lnTo>
                <a:lnTo>
                  <a:pt x="37732" y="2084"/>
                </a:lnTo>
                <a:lnTo>
                  <a:pt x="34533" y="697"/>
                </a:lnTo>
                <a:lnTo>
                  <a:pt x="31410" y="0"/>
                </a:lnTo>
                <a:lnTo>
                  <a:pt x="28356" y="0"/>
                </a:lnTo>
                <a:lnTo>
                  <a:pt x="19737" y="0"/>
                </a:lnTo>
                <a:lnTo>
                  <a:pt x="12855" y="2645"/>
                </a:lnTo>
                <a:lnTo>
                  <a:pt x="7716" y="7920"/>
                </a:lnTo>
                <a:close/>
              </a:path>
            </a:pathLst>
          </a:custGeom>
          <a:ln w="75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42486" y="2533017"/>
            <a:ext cx="48260" cy="194310"/>
          </a:xfrm>
          <a:custGeom>
            <a:avLst/>
            <a:gdLst/>
            <a:ahLst/>
            <a:cxnLst/>
            <a:rect l="l" t="t" r="r" b="b"/>
            <a:pathLst>
              <a:path w="48260" h="194310">
                <a:moveTo>
                  <a:pt x="47942" y="0"/>
                </a:moveTo>
                <a:lnTo>
                  <a:pt x="0" y="0"/>
                </a:lnTo>
                <a:lnTo>
                  <a:pt x="0" y="193856"/>
                </a:lnTo>
                <a:lnTo>
                  <a:pt x="47942" y="193856"/>
                </a:lnTo>
                <a:lnTo>
                  <a:pt x="47942" y="0"/>
                </a:lnTo>
                <a:close/>
              </a:path>
            </a:pathLst>
          </a:custGeom>
          <a:ln w="75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32190" y="2523390"/>
            <a:ext cx="186843" cy="2072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92200" y="2571332"/>
            <a:ext cx="108884" cy="11513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748881" y="2527178"/>
            <a:ext cx="196850" cy="305435"/>
          </a:xfrm>
          <a:custGeom>
            <a:avLst/>
            <a:gdLst/>
            <a:ahLst/>
            <a:cxnLst/>
            <a:rect l="l" t="t" r="r" b="b"/>
            <a:pathLst>
              <a:path w="196850" h="305435">
                <a:moveTo>
                  <a:pt x="196356" y="5836"/>
                </a:moveTo>
                <a:lnTo>
                  <a:pt x="148413" y="5836"/>
                </a:lnTo>
                <a:lnTo>
                  <a:pt x="148413" y="18343"/>
                </a:lnTo>
                <a:lnTo>
                  <a:pt x="142796" y="13876"/>
                </a:lnTo>
                <a:lnTo>
                  <a:pt x="99259" y="274"/>
                </a:lnTo>
                <a:lnTo>
                  <a:pt x="89631" y="0"/>
                </a:lnTo>
                <a:lnTo>
                  <a:pt x="80771" y="495"/>
                </a:lnTo>
                <a:lnTo>
                  <a:pt x="40176" y="17302"/>
                </a:lnTo>
                <a:lnTo>
                  <a:pt x="11254" y="52938"/>
                </a:lnTo>
                <a:lnTo>
                  <a:pt x="456" y="91262"/>
                </a:lnTo>
                <a:lnTo>
                  <a:pt x="0" y="101722"/>
                </a:lnTo>
                <a:lnTo>
                  <a:pt x="454" y="112185"/>
                </a:lnTo>
                <a:lnTo>
                  <a:pt x="11227" y="150516"/>
                </a:lnTo>
                <a:lnTo>
                  <a:pt x="40090" y="186145"/>
                </a:lnTo>
                <a:lnTo>
                  <a:pt x="80602" y="202949"/>
                </a:lnTo>
                <a:lnTo>
                  <a:pt x="89442" y="203445"/>
                </a:lnTo>
                <a:lnTo>
                  <a:pt x="106991" y="202315"/>
                </a:lnTo>
                <a:lnTo>
                  <a:pt x="122618" y="198925"/>
                </a:lnTo>
                <a:lnTo>
                  <a:pt x="136322" y="193276"/>
                </a:lnTo>
                <a:lnTo>
                  <a:pt x="148102" y="185367"/>
                </a:lnTo>
                <a:lnTo>
                  <a:pt x="148413" y="203748"/>
                </a:lnTo>
                <a:lnTo>
                  <a:pt x="148413" y="213488"/>
                </a:lnTo>
                <a:lnTo>
                  <a:pt x="146950" y="221773"/>
                </a:lnTo>
                <a:lnTo>
                  <a:pt x="121800" y="252350"/>
                </a:lnTo>
                <a:lnTo>
                  <a:pt x="115266" y="254298"/>
                </a:lnTo>
                <a:lnTo>
                  <a:pt x="108740" y="256247"/>
                </a:lnTo>
                <a:lnTo>
                  <a:pt x="101858" y="257225"/>
                </a:lnTo>
                <a:lnTo>
                  <a:pt x="94634" y="257225"/>
                </a:lnTo>
                <a:lnTo>
                  <a:pt x="87130" y="257225"/>
                </a:lnTo>
                <a:lnTo>
                  <a:pt x="48776" y="238464"/>
                </a:lnTo>
                <a:lnTo>
                  <a:pt x="21678" y="270565"/>
                </a:lnTo>
                <a:lnTo>
                  <a:pt x="39038" y="285703"/>
                </a:lnTo>
                <a:lnTo>
                  <a:pt x="56963" y="296516"/>
                </a:lnTo>
                <a:lnTo>
                  <a:pt x="75452" y="303004"/>
                </a:lnTo>
                <a:lnTo>
                  <a:pt x="94505" y="305167"/>
                </a:lnTo>
                <a:lnTo>
                  <a:pt x="104754" y="304660"/>
                </a:lnTo>
                <a:lnTo>
                  <a:pt x="142754" y="292625"/>
                </a:lnTo>
                <a:lnTo>
                  <a:pt x="172814" y="267985"/>
                </a:lnTo>
                <a:lnTo>
                  <a:pt x="191793" y="233719"/>
                </a:lnTo>
                <a:lnTo>
                  <a:pt x="196356" y="203862"/>
                </a:lnTo>
                <a:lnTo>
                  <a:pt x="196356" y="5836"/>
                </a:lnTo>
                <a:close/>
              </a:path>
            </a:pathLst>
          </a:custGeom>
          <a:ln w="75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12975" y="2900377"/>
            <a:ext cx="118110" cy="251460"/>
          </a:xfrm>
          <a:custGeom>
            <a:avLst/>
            <a:gdLst/>
            <a:ahLst/>
            <a:cxnLst/>
            <a:rect l="l" t="t" r="r" b="b"/>
            <a:pathLst>
              <a:path w="118110" h="251460">
                <a:moveTo>
                  <a:pt x="82544" y="0"/>
                </a:moveTo>
                <a:lnTo>
                  <a:pt x="33351" y="0"/>
                </a:lnTo>
                <a:lnTo>
                  <a:pt x="33351" y="57531"/>
                </a:lnTo>
                <a:lnTo>
                  <a:pt x="0" y="57531"/>
                </a:lnTo>
                <a:lnTo>
                  <a:pt x="0" y="95468"/>
                </a:lnTo>
                <a:lnTo>
                  <a:pt x="33351" y="95468"/>
                </a:lnTo>
                <a:lnTo>
                  <a:pt x="33351" y="250971"/>
                </a:lnTo>
                <a:lnTo>
                  <a:pt x="82544" y="250971"/>
                </a:lnTo>
                <a:lnTo>
                  <a:pt x="82544" y="95468"/>
                </a:lnTo>
                <a:lnTo>
                  <a:pt x="117980" y="95468"/>
                </a:lnTo>
                <a:lnTo>
                  <a:pt x="117980" y="57531"/>
                </a:lnTo>
                <a:lnTo>
                  <a:pt x="82544" y="57531"/>
                </a:lnTo>
                <a:lnTo>
                  <a:pt x="82544" y="0"/>
                </a:lnTo>
                <a:close/>
              </a:path>
            </a:pathLst>
          </a:custGeom>
          <a:ln w="75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757088" y="2862440"/>
            <a:ext cx="179705" cy="290195"/>
          </a:xfrm>
          <a:custGeom>
            <a:avLst/>
            <a:gdLst/>
            <a:ahLst/>
            <a:cxnLst/>
            <a:rect l="l" t="t" r="r" b="b"/>
            <a:pathLst>
              <a:path w="179704" h="290194">
                <a:moveTo>
                  <a:pt x="47942" y="0"/>
                </a:moveTo>
                <a:lnTo>
                  <a:pt x="0" y="0"/>
                </a:lnTo>
                <a:lnTo>
                  <a:pt x="0" y="289742"/>
                </a:lnTo>
                <a:lnTo>
                  <a:pt x="47942" y="289742"/>
                </a:lnTo>
                <a:lnTo>
                  <a:pt x="47942" y="179265"/>
                </a:lnTo>
                <a:lnTo>
                  <a:pt x="47942" y="173428"/>
                </a:lnTo>
                <a:lnTo>
                  <a:pt x="49049" y="168009"/>
                </a:lnTo>
                <a:lnTo>
                  <a:pt x="51277" y="163006"/>
                </a:lnTo>
                <a:lnTo>
                  <a:pt x="53498" y="158003"/>
                </a:lnTo>
                <a:lnTo>
                  <a:pt x="84212" y="137158"/>
                </a:lnTo>
                <a:lnTo>
                  <a:pt x="90048" y="137158"/>
                </a:lnTo>
                <a:lnTo>
                  <a:pt x="95885" y="137158"/>
                </a:lnTo>
                <a:lnTo>
                  <a:pt x="129236" y="163006"/>
                </a:lnTo>
                <a:lnTo>
                  <a:pt x="132572" y="173428"/>
                </a:lnTo>
                <a:lnTo>
                  <a:pt x="132572" y="179265"/>
                </a:lnTo>
                <a:lnTo>
                  <a:pt x="132572" y="288908"/>
                </a:lnTo>
                <a:lnTo>
                  <a:pt x="179263" y="288908"/>
                </a:lnTo>
                <a:lnTo>
                  <a:pt x="179263" y="185935"/>
                </a:lnTo>
                <a:lnTo>
                  <a:pt x="173222" y="145913"/>
                </a:lnTo>
                <a:lnTo>
                  <a:pt x="150639" y="109578"/>
                </a:lnTo>
                <a:lnTo>
                  <a:pt x="114279" y="90933"/>
                </a:lnTo>
                <a:lnTo>
                  <a:pt x="96719" y="89215"/>
                </a:lnTo>
                <a:lnTo>
                  <a:pt x="88145" y="89502"/>
                </a:lnTo>
                <a:lnTo>
                  <a:pt x="47942" y="107142"/>
                </a:lnTo>
                <a:lnTo>
                  <a:pt x="47942" y="0"/>
                </a:lnTo>
                <a:close/>
              </a:path>
            </a:pathLst>
          </a:custGeom>
          <a:ln w="75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66199" y="2947865"/>
            <a:ext cx="204353" cy="2106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309912" y="2862023"/>
            <a:ext cx="179705" cy="289560"/>
          </a:xfrm>
          <a:custGeom>
            <a:avLst/>
            <a:gdLst/>
            <a:ahLst/>
            <a:cxnLst/>
            <a:rect l="l" t="t" r="r" b="b"/>
            <a:pathLst>
              <a:path w="179704" h="289560">
                <a:moveTo>
                  <a:pt x="179263" y="0"/>
                </a:moveTo>
                <a:lnTo>
                  <a:pt x="0" y="0"/>
                </a:lnTo>
                <a:lnTo>
                  <a:pt x="0" y="50444"/>
                </a:lnTo>
                <a:lnTo>
                  <a:pt x="63367" y="50444"/>
                </a:lnTo>
                <a:lnTo>
                  <a:pt x="63367" y="289325"/>
                </a:lnTo>
                <a:lnTo>
                  <a:pt x="114645" y="289325"/>
                </a:lnTo>
                <a:lnTo>
                  <a:pt x="114645" y="50444"/>
                </a:lnTo>
                <a:lnTo>
                  <a:pt x="179263" y="50444"/>
                </a:lnTo>
                <a:lnTo>
                  <a:pt x="179263" y="0"/>
                </a:lnTo>
                <a:close/>
              </a:path>
            </a:pathLst>
          </a:custGeom>
          <a:ln w="75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493215" y="2947865"/>
            <a:ext cx="349510" cy="2110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879699" y="2878282"/>
            <a:ext cx="55880" cy="57150"/>
          </a:xfrm>
          <a:custGeom>
            <a:avLst/>
            <a:gdLst/>
            <a:ahLst/>
            <a:cxnLst/>
            <a:rect l="l" t="t" r="r" b="b"/>
            <a:pathLst>
              <a:path w="55879" h="57150">
                <a:moveTo>
                  <a:pt x="7716" y="7920"/>
                </a:moveTo>
                <a:lnTo>
                  <a:pt x="2569" y="13204"/>
                </a:lnTo>
                <a:lnTo>
                  <a:pt x="0" y="20010"/>
                </a:lnTo>
                <a:lnTo>
                  <a:pt x="0" y="28348"/>
                </a:lnTo>
                <a:lnTo>
                  <a:pt x="0" y="37247"/>
                </a:lnTo>
                <a:lnTo>
                  <a:pt x="2569" y="44258"/>
                </a:lnTo>
                <a:lnTo>
                  <a:pt x="7716" y="49405"/>
                </a:lnTo>
                <a:lnTo>
                  <a:pt x="12855" y="54545"/>
                </a:lnTo>
                <a:lnTo>
                  <a:pt x="19737" y="57114"/>
                </a:lnTo>
                <a:lnTo>
                  <a:pt x="28348" y="57114"/>
                </a:lnTo>
                <a:lnTo>
                  <a:pt x="31410" y="57114"/>
                </a:lnTo>
                <a:lnTo>
                  <a:pt x="46691" y="49610"/>
                </a:lnTo>
                <a:lnTo>
                  <a:pt x="49473" y="47109"/>
                </a:lnTo>
                <a:lnTo>
                  <a:pt x="51694" y="44122"/>
                </a:lnTo>
                <a:lnTo>
                  <a:pt x="53362" y="40651"/>
                </a:lnTo>
                <a:lnTo>
                  <a:pt x="55029" y="37171"/>
                </a:lnTo>
                <a:lnTo>
                  <a:pt x="55863" y="33078"/>
                </a:lnTo>
                <a:lnTo>
                  <a:pt x="55863" y="28348"/>
                </a:lnTo>
                <a:lnTo>
                  <a:pt x="55863" y="24179"/>
                </a:lnTo>
                <a:lnTo>
                  <a:pt x="55029" y="20359"/>
                </a:lnTo>
                <a:lnTo>
                  <a:pt x="53362" y="16887"/>
                </a:lnTo>
                <a:lnTo>
                  <a:pt x="51694" y="13408"/>
                </a:lnTo>
                <a:lnTo>
                  <a:pt x="49473" y="10422"/>
                </a:lnTo>
                <a:lnTo>
                  <a:pt x="46691" y="7920"/>
                </a:lnTo>
                <a:lnTo>
                  <a:pt x="43917" y="5419"/>
                </a:lnTo>
                <a:lnTo>
                  <a:pt x="40923" y="3478"/>
                </a:lnTo>
                <a:lnTo>
                  <a:pt x="37732" y="2084"/>
                </a:lnTo>
                <a:lnTo>
                  <a:pt x="34533" y="697"/>
                </a:lnTo>
                <a:lnTo>
                  <a:pt x="31410" y="0"/>
                </a:lnTo>
                <a:lnTo>
                  <a:pt x="28348" y="0"/>
                </a:lnTo>
                <a:lnTo>
                  <a:pt x="19737" y="0"/>
                </a:lnTo>
                <a:lnTo>
                  <a:pt x="12855" y="2645"/>
                </a:lnTo>
                <a:lnTo>
                  <a:pt x="7716" y="7920"/>
                </a:lnTo>
                <a:close/>
              </a:path>
            </a:pathLst>
          </a:custGeom>
          <a:ln w="75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882625" y="2957492"/>
            <a:ext cx="48260" cy="194310"/>
          </a:xfrm>
          <a:custGeom>
            <a:avLst/>
            <a:gdLst/>
            <a:ahLst/>
            <a:cxnLst/>
            <a:rect l="l" t="t" r="r" b="b"/>
            <a:pathLst>
              <a:path w="48260" h="194310">
                <a:moveTo>
                  <a:pt x="47942" y="0"/>
                </a:moveTo>
                <a:lnTo>
                  <a:pt x="0" y="0"/>
                </a:lnTo>
                <a:lnTo>
                  <a:pt x="0" y="193856"/>
                </a:lnTo>
                <a:lnTo>
                  <a:pt x="47942" y="193856"/>
                </a:lnTo>
                <a:lnTo>
                  <a:pt x="47942" y="0"/>
                </a:lnTo>
                <a:close/>
              </a:path>
            </a:pathLst>
          </a:custGeom>
          <a:ln w="75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972329" y="2947866"/>
            <a:ext cx="186843" cy="2072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729880" y="2055397"/>
            <a:ext cx="3025775" cy="416687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040765">
              <a:lnSpc>
                <a:spcPct val="100000"/>
              </a:lnSpc>
              <a:spcBef>
                <a:spcPts val="270"/>
              </a:spcBef>
            </a:pPr>
            <a:r>
              <a:rPr sz="1100" spc="65" dirty="0">
                <a:solidFill>
                  <a:srgbClr val="FFFFFF"/>
                </a:solidFill>
                <a:latin typeface="Calibri"/>
                <a:cs typeface="Calibri"/>
              </a:rPr>
              <a:t>LEVELED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BOOK </a:t>
            </a:r>
            <a:r>
              <a:rPr sz="1100" spc="-120" dirty="0">
                <a:solidFill>
                  <a:srgbClr val="FFFFFF"/>
                </a:solidFill>
                <a:latin typeface="Calibri"/>
                <a:cs typeface="Calibri"/>
              </a:rPr>
              <a:t>•</a:t>
            </a:r>
            <a:r>
              <a:rPr sz="11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endParaRPr sz="1100">
              <a:latin typeface="Calibri"/>
              <a:cs typeface="Calibri"/>
            </a:endParaRPr>
          </a:p>
          <a:p>
            <a:pPr marL="880744" marR="576580" indent="-635" algn="ctr">
              <a:lnSpc>
                <a:spcPts val="3340"/>
              </a:lnSpc>
              <a:spcBef>
                <a:spcPts val="1025"/>
              </a:spcBef>
            </a:pPr>
            <a:r>
              <a:rPr sz="3250" spc="50" dirty="0">
                <a:solidFill>
                  <a:srgbClr val="FFFFFF"/>
                </a:solidFill>
                <a:latin typeface="Calibri"/>
                <a:cs typeface="Calibri"/>
              </a:rPr>
              <a:t>Taking  </a:t>
            </a:r>
            <a:r>
              <a:rPr sz="3250" spc="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3250" spc="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50" spc="10" dirty="0">
                <a:solidFill>
                  <a:srgbClr val="FFFFFF"/>
                </a:solidFill>
                <a:latin typeface="Calibri"/>
                <a:cs typeface="Calibri"/>
              </a:rPr>
              <a:t>Train</a:t>
            </a:r>
            <a:endParaRPr sz="32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900">
              <a:latin typeface="Times New Roman"/>
              <a:cs typeface="Times New Roman"/>
            </a:endParaRPr>
          </a:p>
          <a:p>
            <a:pPr marL="296545" algn="ctr">
              <a:lnSpc>
                <a:spcPct val="100000"/>
              </a:lnSpc>
              <a:spcBef>
                <a:spcPts val="2340"/>
              </a:spcBef>
            </a:pPr>
            <a:r>
              <a:rPr sz="600" spc="25" dirty="0">
                <a:solidFill>
                  <a:srgbClr val="FFFFFF"/>
                </a:solidFill>
                <a:latin typeface="Calibri"/>
                <a:cs typeface="Calibri"/>
              </a:rPr>
              <a:t>Written by </a:t>
            </a:r>
            <a:r>
              <a:rPr sz="600" spc="30" dirty="0">
                <a:solidFill>
                  <a:srgbClr val="FFFFFF"/>
                </a:solidFill>
                <a:latin typeface="Calibri"/>
                <a:cs typeface="Calibri"/>
              </a:rPr>
              <a:t>Marcie </a:t>
            </a:r>
            <a:r>
              <a:rPr sz="6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50" dirty="0">
                <a:solidFill>
                  <a:srgbClr val="FFFFFF"/>
                </a:solidFill>
                <a:latin typeface="Calibri"/>
                <a:cs typeface="Calibri"/>
              </a:rPr>
              <a:t>Aboff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650">
              <a:latin typeface="Times New Roman"/>
              <a:cs typeface="Times New Roman"/>
            </a:endParaRPr>
          </a:p>
          <a:p>
            <a:pPr marL="296545" algn="ctr">
              <a:lnSpc>
                <a:spcPct val="100000"/>
              </a:lnSpc>
            </a:pPr>
            <a:r>
              <a:rPr sz="700" spc="15" dirty="0">
                <a:solidFill>
                  <a:srgbClr val="FFFFFF"/>
                </a:solidFill>
                <a:latin typeface="Calibri"/>
                <a:cs typeface="Calibri"/>
                <a:hlinkClick r:id="rId12"/>
              </a:rPr>
              <a:t>www.readinga-z.com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89166" y="361604"/>
            <a:ext cx="3782291" cy="9393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41770" y="409827"/>
            <a:ext cx="36639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10970" algn="l"/>
              </a:tabLst>
            </a:pPr>
            <a:r>
              <a:rPr dirty="0"/>
              <a:t>N</a:t>
            </a:r>
            <a:r>
              <a:rPr spc="-5" dirty="0"/>
              <a:t>ic</a:t>
            </a:r>
            <a:r>
              <a:rPr dirty="0"/>
              <a:t>e	</a:t>
            </a:r>
            <a:r>
              <a:rPr spc="-90" dirty="0"/>
              <a:t>r</a:t>
            </a:r>
            <a:r>
              <a:rPr spc="-5" dirty="0"/>
              <a:t>eadin</a:t>
            </a:r>
            <a:r>
              <a:rPr dirty="0"/>
              <a:t>g!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95608" y="2054750"/>
            <a:ext cx="6639559" cy="1120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31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Have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you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taken the train</a:t>
            </a:r>
            <a:r>
              <a:rPr sz="3600" spc="-4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before?</a:t>
            </a:r>
            <a:endParaRPr sz="3600">
              <a:latin typeface="Book Antiqua"/>
              <a:cs typeface="Book Antiqua"/>
            </a:endParaRPr>
          </a:p>
          <a:p>
            <a:pPr algn="ctr">
              <a:lnSpc>
                <a:spcPts val="4310"/>
              </a:lnSpc>
            </a:pP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Where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did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you</a:t>
            </a:r>
            <a:r>
              <a:rPr sz="36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go?</a:t>
            </a:r>
            <a:endParaRPr sz="36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79581" y="3547619"/>
            <a:ext cx="2389765" cy="27848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03814" y="361604"/>
            <a:ext cx="2169621" cy="9393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50352" y="409827"/>
            <a:ext cx="204723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</a:t>
            </a:r>
            <a:r>
              <a:rPr spc="-5" dirty="0"/>
              <a:t>view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37673" y="2135311"/>
            <a:ext cx="6783070" cy="343407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algn="ctr">
              <a:lnSpc>
                <a:spcPts val="3800"/>
              </a:lnSpc>
              <a:spcBef>
                <a:spcPts val="260"/>
              </a:spcBef>
            </a:pP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Now we will </a:t>
            </a:r>
            <a:r>
              <a:rPr sz="3200" spc="-15" dirty="0">
                <a:solidFill>
                  <a:srgbClr val="FFFFFF"/>
                </a:solidFill>
                <a:latin typeface="Book Antiqua"/>
                <a:cs typeface="Book Antiqua"/>
              </a:rPr>
              <a:t>review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our sounds</a:t>
            </a:r>
            <a:r>
              <a:rPr sz="3200" spc="-5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20" dirty="0">
                <a:solidFill>
                  <a:srgbClr val="FFFFFF"/>
                </a:solidFill>
                <a:latin typeface="Book Antiqua"/>
                <a:cs typeface="Book Antiqua"/>
              </a:rPr>
              <a:t>from 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this</a:t>
            </a:r>
            <a:r>
              <a:rPr sz="32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unit.</a:t>
            </a:r>
            <a:endParaRPr sz="32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3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3170"/>
              </a:spcBef>
            </a:pP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“i_e”</a:t>
            </a:r>
            <a:endParaRPr sz="3200">
              <a:latin typeface="Book Antiqua"/>
              <a:cs typeface="Book Antiqua"/>
            </a:endParaRPr>
          </a:p>
          <a:p>
            <a:pPr algn="ctr">
              <a:lnSpc>
                <a:spcPts val="3820"/>
              </a:lnSpc>
              <a:spcBef>
                <a:spcPts val="60"/>
              </a:spcBef>
            </a:pP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“a_e”</a:t>
            </a:r>
            <a:endParaRPr sz="3200">
              <a:latin typeface="Book Antiqua"/>
              <a:cs typeface="Book Antiqua"/>
            </a:endParaRPr>
          </a:p>
          <a:p>
            <a:pPr algn="ctr">
              <a:lnSpc>
                <a:spcPts val="3820"/>
              </a:lnSpc>
            </a:pP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“e_e”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62703" y="3153439"/>
            <a:ext cx="3035799" cy="3427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1807" y="0"/>
            <a:ext cx="7489766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95006" y="723207"/>
            <a:ext cx="2003367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06316" y="44067"/>
            <a:ext cx="7357109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750820" marR="5080" indent="-2738755">
              <a:lnSpc>
                <a:spcPts val="5700"/>
              </a:lnSpc>
              <a:spcBef>
                <a:spcPts val="340"/>
              </a:spcBef>
            </a:pPr>
            <a:r>
              <a:rPr spc="-5" dirty="0"/>
              <a:t>Fill in the blanks for the i_e  </a:t>
            </a:r>
            <a:r>
              <a:rPr spc="-20" dirty="0"/>
              <a:t>words.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1909" y="2164610"/>
            <a:ext cx="8938895" cy="16902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" algn="ctr">
              <a:lnSpc>
                <a:spcPct val="100000"/>
              </a:lnSpc>
              <a:spcBef>
                <a:spcPts val="100"/>
              </a:spcBef>
              <a:tabLst>
                <a:tab pos="6125845" algn="l"/>
              </a:tabLst>
            </a:pP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There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is lots</a:t>
            </a:r>
            <a:r>
              <a:rPr sz="3600" spc="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of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 col</a:t>
            </a:r>
            <a:r>
              <a:rPr lang="en-CA" sz="3600" spc="-5" dirty="0">
                <a:solidFill>
                  <a:srgbClr val="FFFFFF"/>
                </a:solidFill>
                <a:latin typeface="Book Antiqua"/>
                <a:cs typeface="Book Antiqua"/>
              </a:rPr>
              <a:t>d __________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in</a:t>
            </a:r>
            <a:r>
              <a:rPr sz="36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Canada.</a:t>
            </a:r>
            <a:endParaRPr sz="3600" dirty="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7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tabLst>
                <a:tab pos="8798560" algn="l"/>
              </a:tabLst>
            </a:pP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When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i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t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i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s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win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d</a:t>
            </a:r>
            <a:r>
              <a:rPr sz="3600" spc="-400" dirty="0">
                <a:solidFill>
                  <a:srgbClr val="FFFFFF"/>
                </a:solidFill>
                <a:latin typeface="Book Antiqua"/>
                <a:cs typeface="Book Antiqua"/>
              </a:rPr>
              <a:t>y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, I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li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ke to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fl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y </a:t>
            </a:r>
            <a:r>
              <a:rPr lang="en-CA" sz="3600" dirty="0">
                <a:solidFill>
                  <a:srgbClr val="FFFFFF"/>
                </a:solidFill>
                <a:latin typeface="Book Antiqua"/>
                <a:cs typeface="Book Antiqua"/>
              </a:rPr>
              <a:t>a _________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.</a:t>
            </a:r>
            <a:endParaRPr sz="3600" dirty="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211164" y="4353087"/>
            <a:ext cx="1577005" cy="1792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6526" y="4353087"/>
            <a:ext cx="4803372" cy="18838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6541" y="0"/>
            <a:ext cx="8188035" cy="8562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86694" y="640079"/>
            <a:ext cx="1583574" cy="9393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39023" y="0"/>
            <a:ext cx="8065134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310254" marR="5080" indent="-3298190">
              <a:lnSpc>
                <a:spcPts val="5700"/>
              </a:lnSpc>
              <a:spcBef>
                <a:spcPts val="340"/>
              </a:spcBef>
              <a:tabLst>
                <a:tab pos="1638300" algn="l"/>
                <a:tab pos="2095500" algn="l"/>
                <a:tab pos="4561205" algn="l"/>
                <a:tab pos="6668134" algn="l"/>
              </a:tabLst>
            </a:pPr>
            <a:r>
              <a:rPr spc="-360" dirty="0"/>
              <a:t>W</a:t>
            </a:r>
            <a:r>
              <a:rPr spc="-5" dirty="0"/>
              <a:t>ri</a:t>
            </a:r>
            <a:r>
              <a:rPr dirty="0"/>
              <a:t>te	a	</a:t>
            </a:r>
            <a:r>
              <a:rPr spc="-5" dirty="0"/>
              <a:t>sen</a:t>
            </a:r>
            <a:r>
              <a:rPr dirty="0"/>
              <a:t>t</a:t>
            </a:r>
            <a:r>
              <a:rPr spc="-5" dirty="0"/>
              <a:t>enc</a:t>
            </a:r>
            <a:r>
              <a:rPr dirty="0"/>
              <a:t>e	</a:t>
            </a:r>
            <a:r>
              <a:rPr spc="-5" dirty="0"/>
              <a:t>usin</a:t>
            </a:r>
            <a:r>
              <a:rPr dirty="0"/>
              <a:t>g a	“</a:t>
            </a:r>
            <a:r>
              <a:rPr spc="-5" dirty="0"/>
              <a:t>i_</a:t>
            </a:r>
            <a:r>
              <a:rPr dirty="0"/>
              <a:t>e”  </a:t>
            </a:r>
            <a:r>
              <a:rPr spc="-25" dirty="0"/>
              <a:t>word</a:t>
            </a:r>
          </a:p>
        </p:txBody>
      </p:sp>
      <p:sp>
        <p:nvSpPr>
          <p:cNvPr id="5" name="object 5"/>
          <p:cNvSpPr/>
          <p:nvPr/>
        </p:nvSpPr>
        <p:spPr>
          <a:xfrm>
            <a:off x="765173" y="2271841"/>
            <a:ext cx="7458075" cy="2569845"/>
          </a:xfrm>
          <a:custGeom>
            <a:avLst/>
            <a:gdLst/>
            <a:ahLst/>
            <a:cxnLst/>
            <a:rect l="l" t="t" r="r" b="b"/>
            <a:pathLst>
              <a:path w="7458075" h="2569845">
                <a:moveTo>
                  <a:pt x="0" y="0"/>
                </a:moveTo>
                <a:lnTo>
                  <a:pt x="7457542" y="0"/>
                </a:lnTo>
                <a:lnTo>
                  <a:pt x="7457542" y="2569468"/>
                </a:lnTo>
                <a:lnTo>
                  <a:pt x="0" y="2569468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6C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676965"/>
            <a:ext cx="3751757" cy="41810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1476" y="0"/>
            <a:ext cx="6550428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55421" y="723207"/>
            <a:ext cx="3670068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681480" marR="5080" indent="-1443990">
              <a:lnSpc>
                <a:spcPts val="5700"/>
              </a:lnSpc>
              <a:spcBef>
                <a:spcPts val="340"/>
              </a:spcBef>
              <a:tabLst>
                <a:tab pos="3345815" algn="l"/>
              </a:tabLst>
            </a:pPr>
            <a:r>
              <a:rPr spc="-5" dirty="0"/>
              <a:t>Fill in the blanks for the  </a:t>
            </a:r>
            <a:r>
              <a:rPr dirty="0"/>
              <a:t>“a_e”	</a:t>
            </a:r>
            <a:r>
              <a:rPr spc="-20" dirty="0"/>
              <a:t>words.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96445" y="2056650"/>
            <a:ext cx="8130750" cy="39523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17670" algn="l"/>
              </a:tabLst>
            </a:pPr>
            <a:r>
              <a:rPr sz="3200" spc="-150" dirty="0">
                <a:solidFill>
                  <a:srgbClr val="FFFFFF"/>
                </a:solidFill>
                <a:latin typeface="Book Antiqua"/>
                <a:cs typeface="Book Antiqua"/>
              </a:rPr>
              <a:t>We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saw</a:t>
            </a:r>
            <a:r>
              <a:rPr sz="3200" spc="1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a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15" dirty="0" err="1">
                <a:solidFill>
                  <a:srgbClr val="FFFFFF"/>
                </a:solidFill>
                <a:latin typeface="Book Antiqua"/>
                <a:cs typeface="Book Antiqua"/>
              </a:rPr>
              <a:t>larg</a:t>
            </a:r>
            <a:r>
              <a:rPr lang="en-CA" sz="3200" spc="-15" dirty="0">
                <a:solidFill>
                  <a:srgbClr val="FFFFFF"/>
                </a:solidFill>
                <a:latin typeface="Book Antiqua"/>
                <a:cs typeface="Book Antiqua"/>
              </a:rPr>
              <a:t>e_____________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in the Brazilian</a:t>
            </a:r>
            <a:r>
              <a:rPr sz="32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sea.</a:t>
            </a:r>
            <a:endParaRPr sz="3200" dirty="0">
              <a:latin typeface="Book Antiqua"/>
              <a:cs typeface="Book Antiqua"/>
            </a:endParaRPr>
          </a:p>
          <a:p>
            <a:pPr marL="100965" marR="93345" algn="ctr">
              <a:lnSpc>
                <a:spcPct val="299500"/>
              </a:lnSpc>
              <a:tabLst>
                <a:tab pos="3401060" algn="l"/>
                <a:tab pos="7571740" algn="l"/>
              </a:tabLst>
            </a:pPr>
            <a:r>
              <a:rPr sz="3200" spc="-15" dirty="0">
                <a:solidFill>
                  <a:srgbClr val="FFFFFF"/>
                </a:solidFill>
                <a:latin typeface="Book Antiqua"/>
                <a:cs typeface="Book Antiqua"/>
              </a:rPr>
              <a:t>There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was</a:t>
            </a:r>
            <a:r>
              <a:rPr sz="32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a</a:t>
            </a:r>
            <a:r>
              <a:rPr lang="en-CA" sz="3200" dirty="0">
                <a:solidFill>
                  <a:srgbClr val="FFFFFF"/>
                </a:solidFill>
                <a:latin typeface="Book Antiqua"/>
                <a:cs typeface="Book Antiqua"/>
              </a:rPr>
              <a:t>n _____ 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in the Indian </a:t>
            </a:r>
            <a:r>
              <a:rPr sz="3200" spc="-10" dirty="0">
                <a:solidFill>
                  <a:srgbClr val="FFFFFF"/>
                </a:solidFill>
                <a:latin typeface="Book Antiqua"/>
                <a:cs typeface="Book Antiqua"/>
              </a:rPr>
              <a:t>rainforest.</a:t>
            </a:r>
            <a:endParaRPr lang="en-CA" sz="3200" spc="-10" dirty="0">
              <a:solidFill>
                <a:srgbClr val="FFFFFF"/>
              </a:solidFill>
              <a:latin typeface="Book Antiqua"/>
              <a:cs typeface="Book Antiqua"/>
            </a:endParaRPr>
          </a:p>
          <a:p>
            <a:pPr marL="100965" marR="93345">
              <a:lnSpc>
                <a:spcPct val="299500"/>
              </a:lnSpc>
              <a:tabLst>
                <a:tab pos="3401060" algn="l"/>
                <a:tab pos="7571740" algn="l"/>
              </a:tabLst>
            </a:pP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I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put the Canadian food</a:t>
            </a:r>
            <a:r>
              <a:rPr sz="3200" spc="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on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m</a:t>
            </a:r>
            <a:r>
              <a:rPr lang="en-CA" sz="3200" spc="-5" dirty="0">
                <a:solidFill>
                  <a:srgbClr val="FFFFFF"/>
                </a:solidFill>
                <a:latin typeface="Book Antiqua"/>
                <a:cs typeface="Book Antiqua"/>
              </a:rPr>
              <a:t>y___________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.</a:t>
            </a:r>
            <a:endParaRPr sz="3200" dirty="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0902" y="931767"/>
            <a:ext cx="1850230" cy="12451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52529" y="575830"/>
            <a:ext cx="2110813" cy="18425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142021" y="5736000"/>
            <a:ext cx="1659765" cy="112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66602" y="1051147"/>
            <a:ext cx="3077396" cy="17156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21476" y="0"/>
            <a:ext cx="6550428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67891" y="723207"/>
            <a:ext cx="3657599" cy="935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687830" marR="5080" indent="-1450340">
              <a:lnSpc>
                <a:spcPts val="5700"/>
              </a:lnSpc>
              <a:spcBef>
                <a:spcPts val="340"/>
              </a:spcBef>
              <a:tabLst>
                <a:tab pos="3339465" algn="l"/>
              </a:tabLst>
            </a:pPr>
            <a:r>
              <a:rPr spc="-5" dirty="0"/>
              <a:t>Fill in the blanks for the  “e_e”	</a:t>
            </a:r>
            <a:r>
              <a:rPr spc="-20" dirty="0"/>
              <a:t>words.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7092" y="2209965"/>
            <a:ext cx="7200265" cy="34599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4865">
              <a:lnSpc>
                <a:spcPct val="100000"/>
              </a:lnSpc>
              <a:spcBef>
                <a:spcPts val="100"/>
              </a:spcBef>
              <a:tabLst>
                <a:tab pos="4323080" algn="l"/>
              </a:tabLst>
            </a:pP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I ate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 lots</a:t>
            </a:r>
            <a:r>
              <a:rPr sz="32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o</a:t>
            </a:r>
            <a:r>
              <a:rPr lang="en-CA" sz="3200" dirty="0">
                <a:solidFill>
                  <a:srgbClr val="FFFFFF"/>
                </a:solidFill>
                <a:latin typeface="Book Antiqua"/>
                <a:cs typeface="Book Antiqua"/>
              </a:rPr>
              <a:t>f ___________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in</a:t>
            </a:r>
            <a:r>
              <a:rPr sz="32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Canada.</a:t>
            </a:r>
            <a:endParaRPr sz="3200" dirty="0">
              <a:latin typeface="Book Antiqua"/>
              <a:cs typeface="Book Antiqua"/>
            </a:endParaRPr>
          </a:p>
          <a:p>
            <a:pPr marL="12700" marR="5080" algn="ctr">
              <a:lnSpc>
                <a:spcPct val="299500"/>
              </a:lnSpc>
              <a:tabLst>
                <a:tab pos="4256405" algn="l"/>
                <a:tab pos="7085330" algn="l"/>
              </a:tabLst>
            </a:pP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T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h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e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 Brazilia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n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air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m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a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d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e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m</a:t>
            </a:r>
            <a:r>
              <a:rPr lang="en-CA" sz="3200" spc="-5" dirty="0">
                <a:solidFill>
                  <a:srgbClr val="FFFFFF"/>
                </a:solidFill>
                <a:latin typeface="Book Antiqua"/>
                <a:cs typeface="Book Antiqua"/>
              </a:rPr>
              <a:t>e __________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.  I got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sand</a:t>
            </a:r>
            <a:r>
              <a:rPr sz="32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in</a:t>
            </a:r>
            <a:r>
              <a:rPr sz="32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m</a:t>
            </a:r>
            <a:r>
              <a:rPr lang="en-CA" sz="3200" spc="-5" dirty="0">
                <a:solidFill>
                  <a:srgbClr val="FFFFFF"/>
                </a:solidFill>
                <a:latin typeface="Book Antiqua"/>
                <a:cs typeface="Book Antiqua"/>
              </a:rPr>
              <a:t>y ______ </a:t>
            </a:r>
            <a:r>
              <a:rPr sz="3200" spc="-20" dirty="0">
                <a:solidFill>
                  <a:srgbClr val="FFFFFF"/>
                </a:solidFill>
                <a:latin typeface="Book Antiqua"/>
                <a:cs typeface="Book Antiqua"/>
              </a:rPr>
              <a:t>from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the</a:t>
            </a:r>
            <a:r>
              <a:rPr sz="3200" spc="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beach.</a:t>
            </a:r>
            <a:endParaRPr sz="3200" dirty="0">
              <a:latin typeface="Book Antiqua"/>
              <a:cs typeface="Book Antiqu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803292" y="2766796"/>
            <a:ext cx="2281624" cy="17682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00892" y="5470498"/>
            <a:ext cx="1977050" cy="9753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3905" y="0"/>
            <a:ext cx="6945283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71305" y="723207"/>
            <a:ext cx="2830483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66572" y="44067"/>
            <a:ext cx="6814820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065655" marR="5080" indent="-2053589">
              <a:lnSpc>
                <a:spcPts val="5700"/>
              </a:lnSpc>
              <a:spcBef>
                <a:spcPts val="340"/>
              </a:spcBef>
              <a:tabLst>
                <a:tab pos="4560570" algn="l"/>
              </a:tabLst>
            </a:pPr>
            <a:r>
              <a:rPr dirty="0"/>
              <a:t>What will we </a:t>
            </a:r>
            <a:r>
              <a:rPr spc="-5" dirty="0"/>
              <a:t>b</a:t>
            </a:r>
            <a:r>
              <a:rPr dirty="0"/>
              <a:t>e	</a:t>
            </a:r>
            <a:r>
              <a:rPr spc="-5" dirty="0"/>
              <a:t>learning  this</a:t>
            </a:r>
            <a:r>
              <a:rPr spc="-15" dirty="0"/>
              <a:t> </a:t>
            </a:r>
            <a:r>
              <a:rPr spc="-5" dirty="0"/>
              <a:t>class?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145030" marR="318770" indent="-279400">
              <a:lnSpc>
                <a:spcPts val="4300"/>
              </a:lnSpc>
              <a:spcBef>
                <a:spcPts val="260"/>
              </a:spcBef>
              <a:buFont typeface="Arial"/>
              <a:buChar char="•"/>
              <a:tabLst>
                <a:tab pos="2151380" algn="l"/>
              </a:tabLst>
            </a:pPr>
            <a:r>
              <a:rPr spc="-5" dirty="0"/>
              <a:t>Comparing countries </a:t>
            </a:r>
            <a:r>
              <a:rPr dirty="0"/>
              <a:t>as a  </a:t>
            </a:r>
            <a:r>
              <a:rPr spc="-15" dirty="0"/>
              <a:t>review</a:t>
            </a:r>
          </a:p>
          <a:p>
            <a:pPr marL="2145030" marR="5080" indent="-279400">
              <a:lnSpc>
                <a:spcPts val="4300"/>
              </a:lnSpc>
              <a:buFont typeface="Arial"/>
              <a:buChar char="•"/>
              <a:tabLst>
                <a:tab pos="2151380" algn="l"/>
              </a:tabLst>
            </a:pPr>
            <a:r>
              <a:rPr dirty="0"/>
              <a:t>A </a:t>
            </a:r>
            <a:r>
              <a:rPr spc="-15" dirty="0"/>
              <a:t>review </a:t>
            </a:r>
            <a:r>
              <a:rPr dirty="0"/>
              <a:t>of </a:t>
            </a:r>
            <a:r>
              <a:rPr spc="-5" dirty="0"/>
              <a:t>the “i_e”</a:t>
            </a:r>
            <a:r>
              <a:rPr spc="-260" dirty="0"/>
              <a:t> </a:t>
            </a:r>
            <a:r>
              <a:rPr dirty="0"/>
              <a:t>“a_e”  and </a:t>
            </a:r>
            <a:r>
              <a:rPr spc="-5" dirty="0"/>
              <a:t>“e_e”</a:t>
            </a:r>
            <a:r>
              <a:rPr spc="-15" dirty="0"/>
              <a:t> </a:t>
            </a:r>
            <a:r>
              <a:rPr spc="-5" dirty="0"/>
              <a:t>sounds</a:t>
            </a:r>
          </a:p>
        </p:txBody>
      </p:sp>
      <p:sp>
        <p:nvSpPr>
          <p:cNvPr id="6" name="object 6"/>
          <p:cNvSpPr/>
          <p:nvPr/>
        </p:nvSpPr>
        <p:spPr>
          <a:xfrm>
            <a:off x="0" y="1831647"/>
            <a:ext cx="2742402" cy="3597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951" y="0"/>
            <a:ext cx="9070975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indent="1122045">
              <a:lnSpc>
                <a:spcPts val="5700"/>
              </a:lnSpc>
              <a:spcBef>
                <a:spcPts val="340"/>
              </a:spcBef>
              <a:tabLst>
                <a:tab pos="2091689" algn="l"/>
                <a:tab pos="4105910" algn="l"/>
              </a:tabLst>
            </a:pPr>
            <a:r>
              <a:rPr spc="-5" dirty="0"/>
              <a:t>Do	</a:t>
            </a:r>
            <a:r>
              <a:rPr dirty="0"/>
              <a:t>you </a:t>
            </a:r>
            <a:r>
              <a:rPr spc="-15" dirty="0"/>
              <a:t>remember? </a:t>
            </a:r>
            <a:r>
              <a:rPr dirty="0"/>
              <a:t>What  </a:t>
            </a:r>
            <a:r>
              <a:rPr spc="-5" dirty="0"/>
              <a:t>countries</a:t>
            </a:r>
            <a:r>
              <a:rPr dirty="0"/>
              <a:t> </a:t>
            </a:r>
            <a:r>
              <a:rPr spc="-5" dirty="0"/>
              <a:t>have	</a:t>
            </a:r>
            <a:r>
              <a:rPr dirty="0"/>
              <a:t>we </a:t>
            </a:r>
            <a:r>
              <a:rPr spc="-5" dirty="0"/>
              <a:t>learned</a:t>
            </a:r>
            <a:r>
              <a:rPr spc="-75" dirty="0"/>
              <a:t> </a:t>
            </a:r>
            <a:r>
              <a:rPr spc="-5" dirty="0"/>
              <a:t>about?</a:t>
            </a:r>
          </a:p>
        </p:txBody>
      </p:sp>
      <p:sp>
        <p:nvSpPr>
          <p:cNvPr id="3" name="object 3"/>
          <p:cNvSpPr/>
          <p:nvPr/>
        </p:nvSpPr>
        <p:spPr>
          <a:xfrm>
            <a:off x="1269999" y="4130517"/>
            <a:ext cx="6603998" cy="2539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4554" y="2018600"/>
            <a:ext cx="3911033" cy="27001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7731" y="1410275"/>
            <a:ext cx="4566267" cy="36435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5512" y="5058294"/>
            <a:ext cx="8308569" cy="876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99952" y="5719155"/>
            <a:ext cx="5831377" cy="876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12721" y="5097989"/>
            <a:ext cx="8167370" cy="135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5240"/>
              </a:lnSpc>
              <a:spcBef>
                <a:spcPts val="100"/>
              </a:spcBef>
            </a:pP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What was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special about</a:t>
            </a:r>
            <a:r>
              <a:rPr sz="4400" spc="-4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Canada?</a:t>
            </a:r>
            <a:endParaRPr sz="4400">
              <a:latin typeface="Book Antiqua"/>
              <a:cs typeface="Book Antiqua"/>
            </a:endParaRPr>
          </a:p>
          <a:p>
            <a:pPr algn="ctr">
              <a:lnSpc>
                <a:spcPts val="5240"/>
              </a:lnSpc>
              <a:tabLst>
                <a:tab pos="2271395" algn="l"/>
                <a:tab pos="4137025" algn="l"/>
              </a:tabLst>
            </a:pP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What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do	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we</a:t>
            </a:r>
            <a:r>
              <a:rPr sz="4400" spc="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call	these?</a:t>
            </a:r>
            <a:endParaRPr sz="44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37854" y="211975"/>
            <a:ext cx="5968537" cy="41937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6371" y="4322618"/>
            <a:ext cx="4916977" cy="8894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3370" y="4983479"/>
            <a:ext cx="7227916" cy="876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36571" y="5656810"/>
            <a:ext cx="1716577" cy="8769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34575" y="4362983"/>
            <a:ext cx="7078345" cy="2029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65225">
              <a:lnSpc>
                <a:spcPts val="5240"/>
              </a:lnSpc>
              <a:spcBef>
                <a:spcPts val="100"/>
              </a:spcBef>
              <a:tabLst>
                <a:tab pos="2042160" algn="l"/>
              </a:tabLst>
            </a:pP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Do	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you</a:t>
            </a:r>
            <a:r>
              <a:rPr sz="4400" spc="-15" dirty="0">
                <a:solidFill>
                  <a:srgbClr val="FFFFFF"/>
                </a:solidFill>
                <a:latin typeface="Book Antiqua"/>
                <a:cs typeface="Book Antiqua"/>
              </a:rPr>
              <a:t> remember?</a:t>
            </a:r>
            <a:endParaRPr sz="4400">
              <a:latin typeface="Book Antiqua"/>
              <a:cs typeface="Book Antiqua"/>
            </a:endParaRPr>
          </a:p>
          <a:p>
            <a:pPr marL="12700" marR="5080" algn="ctr">
              <a:lnSpc>
                <a:spcPts val="5300"/>
              </a:lnSpc>
              <a:spcBef>
                <a:spcPts val="120"/>
              </a:spcBef>
              <a:tabLst>
                <a:tab pos="3449954" algn="l"/>
                <a:tab pos="6577330" algn="l"/>
              </a:tabLst>
            </a:pP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What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s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o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r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ts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of	ani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m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als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 liv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e	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in  India?</a:t>
            </a:r>
            <a:endParaRPr sz="44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37854" y="211975"/>
            <a:ext cx="5968537" cy="41937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3494" y="4800599"/>
            <a:ext cx="7315200" cy="8894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61756" y="5461461"/>
            <a:ext cx="1866206" cy="876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09654" y="6134792"/>
            <a:ext cx="170410" cy="7232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83689" y="4841435"/>
            <a:ext cx="7180580" cy="135636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742565" marR="5080" indent="-2730500">
              <a:lnSpc>
                <a:spcPts val="5200"/>
              </a:lnSpc>
              <a:spcBef>
                <a:spcPts val="340"/>
              </a:spcBef>
              <a:tabLst>
                <a:tab pos="4618355" algn="l"/>
              </a:tabLst>
            </a:pP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What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did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 you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 like	best</a:t>
            </a:r>
            <a:r>
              <a:rPr sz="4400" spc="-8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about  Brazil?</a:t>
            </a:r>
            <a:endParaRPr sz="44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37854" y="211975"/>
            <a:ext cx="5968537" cy="41937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9090" y="0"/>
            <a:ext cx="7082443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08712" y="723207"/>
            <a:ext cx="2755668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33651" y="1433945"/>
            <a:ext cx="2705792" cy="137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90372" y="44067"/>
            <a:ext cx="6966584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180590" marR="5080" indent="-2168525">
              <a:lnSpc>
                <a:spcPts val="5700"/>
              </a:lnSpc>
              <a:spcBef>
                <a:spcPts val="340"/>
              </a:spcBef>
              <a:tabLst>
                <a:tab pos="969010" algn="l"/>
                <a:tab pos="5073650" algn="l"/>
              </a:tabLst>
            </a:pP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Do	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you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4800" spc="-15" dirty="0">
                <a:solidFill>
                  <a:srgbClr val="194431"/>
                </a:solidFill>
                <a:latin typeface="Book Antiqua"/>
                <a:cs typeface="Book Antiqua"/>
              </a:rPr>
              <a:t>remember	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how</a:t>
            </a:r>
            <a:r>
              <a:rPr sz="4800" spc="-95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to  </a:t>
            </a:r>
            <a:r>
              <a:rPr sz="4800" u="heavy" spc="-15" dirty="0">
                <a:solidFill>
                  <a:srgbClr val="194431"/>
                </a:solidFill>
                <a:uFill>
                  <a:solidFill>
                    <a:srgbClr val="1E5440"/>
                  </a:solidFill>
                </a:uFill>
                <a:latin typeface="Book Antiqua"/>
                <a:cs typeface="Book Antiqua"/>
              </a:rPr>
              <a:t>compare?</a:t>
            </a:r>
            <a:endParaRPr sz="4800">
              <a:latin typeface="Book Antiqua"/>
              <a:cs typeface="Book Antiqu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18249" y="1958680"/>
            <a:ext cx="6729095" cy="9956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79705" marR="5080" indent="-167640">
              <a:lnSpc>
                <a:spcPts val="3800"/>
              </a:lnSpc>
              <a:spcBef>
                <a:spcPts val="260"/>
              </a:spcBef>
            </a:pPr>
            <a:r>
              <a:rPr sz="3200" spc="-150" dirty="0">
                <a:solidFill>
                  <a:srgbClr val="FFFFFF"/>
                </a:solidFill>
                <a:latin typeface="Book Antiqua"/>
                <a:cs typeface="Book Antiqua"/>
              </a:rPr>
              <a:t>To </a:t>
            </a:r>
            <a:r>
              <a:rPr sz="3200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 Antiqua"/>
                <a:cs typeface="Book Antiqua"/>
              </a:rPr>
              <a:t>compare</a:t>
            </a:r>
            <a:r>
              <a:rPr sz="32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is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to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see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what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is </a:t>
            </a:r>
            <a:r>
              <a:rPr sz="32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 Antiqua"/>
                <a:cs typeface="Book Antiqua"/>
              </a:rPr>
              <a:t>the same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 about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two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people, places,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or</a:t>
            </a:r>
            <a:r>
              <a:rPr sz="320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things.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78976" y="3446952"/>
            <a:ext cx="2438095" cy="34110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26964" y="3577539"/>
            <a:ext cx="2464452" cy="32804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8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27316" y="706581"/>
            <a:ext cx="2439785" cy="141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3998" cy="935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57646" y="723207"/>
            <a:ext cx="5245331" cy="9351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268" y="44067"/>
            <a:ext cx="9128125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015489" marR="5080" indent="-2003425">
              <a:lnSpc>
                <a:spcPts val="5700"/>
              </a:lnSpc>
              <a:spcBef>
                <a:spcPts val="340"/>
              </a:spcBef>
              <a:tabLst>
                <a:tab pos="4241800" algn="l"/>
              </a:tabLst>
            </a:pP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Can you </a:t>
            </a:r>
            <a:r>
              <a:rPr sz="4800" u="heavy" spc="-15" dirty="0">
                <a:solidFill>
                  <a:srgbClr val="194431"/>
                </a:solidFill>
                <a:uFill>
                  <a:solidFill>
                    <a:srgbClr val="1E5440"/>
                  </a:solidFill>
                </a:uFill>
                <a:latin typeface="Book Antiqua"/>
                <a:cs typeface="Book Antiqua"/>
              </a:rPr>
              <a:t>compare</a:t>
            </a:r>
            <a:r>
              <a:rPr sz="4800" spc="-15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the countries 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of 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Canada	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and</a:t>
            </a:r>
            <a:r>
              <a:rPr sz="4800" spc="-15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India?</a:t>
            </a:r>
            <a:endParaRPr sz="4800">
              <a:latin typeface="Book Antiqua"/>
              <a:cs typeface="Book Antiqu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1874" y="2081134"/>
            <a:ext cx="8303895" cy="11201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668270" marR="5080" indent="-2656205">
              <a:lnSpc>
                <a:spcPts val="4300"/>
              </a:lnSpc>
              <a:spcBef>
                <a:spcPts val="260"/>
              </a:spcBef>
            </a:pP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What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is the same,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or </a:t>
            </a:r>
            <a:r>
              <a:rPr sz="3600" spc="-40" dirty="0">
                <a:solidFill>
                  <a:srgbClr val="FFFFFF"/>
                </a:solidFill>
                <a:latin typeface="Book Antiqua"/>
                <a:cs typeface="Book Antiqua"/>
              </a:rPr>
              <a:t>similar,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between the 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two</a:t>
            </a:r>
            <a:r>
              <a:rPr sz="36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countries?</a:t>
            </a:r>
            <a:endParaRPr sz="3600">
              <a:latin typeface="Book Antiqua"/>
              <a:cs typeface="Book Antiqu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1896" y="3429801"/>
            <a:ext cx="4513852" cy="31162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98412" y="3248445"/>
            <a:ext cx="4625493" cy="360955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71352" y="0"/>
            <a:ext cx="6222075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34145" y="723207"/>
            <a:ext cx="3096491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573530" marR="5080" indent="-1557655">
              <a:lnSpc>
                <a:spcPts val="5700"/>
              </a:lnSpc>
              <a:spcBef>
                <a:spcPts val="340"/>
              </a:spcBef>
              <a:tabLst>
                <a:tab pos="2976880" algn="l"/>
                <a:tab pos="5703570" algn="l"/>
              </a:tabLst>
            </a:pPr>
            <a:r>
              <a:rPr dirty="0"/>
              <a:t>G</a:t>
            </a:r>
            <a:r>
              <a:rPr spc="-90" dirty="0"/>
              <a:t>r</a:t>
            </a:r>
            <a:r>
              <a:rPr spc="-5" dirty="0"/>
              <a:t>ea</a:t>
            </a:r>
            <a:r>
              <a:rPr dirty="0"/>
              <a:t>t w</a:t>
            </a:r>
            <a:r>
              <a:rPr spc="-5" dirty="0"/>
              <a:t>or</a:t>
            </a:r>
            <a:r>
              <a:rPr dirty="0"/>
              <a:t>k!</a:t>
            </a:r>
            <a:r>
              <a:rPr spc="-5" dirty="0"/>
              <a:t> Le</a:t>
            </a:r>
            <a:r>
              <a:rPr dirty="0"/>
              <a:t>t</a:t>
            </a:r>
            <a:r>
              <a:rPr spc="-5" dirty="0"/>
              <a:t>’</a:t>
            </a:r>
            <a:r>
              <a:rPr dirty="0"/>
              <a:t>s</a:t>
            </a:r>
            <a:r>
              <a:rPr spc="-5" dirty="0"/>
              <a:t> d</a:t>
            </a:r>
            <a:r>
              <a:rPr dirty="0"/>
              <a:t>o	</a:t>
            </a:r>
            <a:r>
              <a:rPr spc="-5" dirty="0"/>
              <a:t>it  once	</a:t>
            </a:r>
            <a:r>
              <a:rPr spc="-25" dirty="0"/>
              <a:t>more.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85738" y="2279710"/>
            <a:ext cx="7196455" cy="11201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003550" marR="5080" indent="-2991485">
              <a:lnSpc>
                <a:spcPts val="4300"/>
              </a:lnSpc>
              <a:spcBef>
                <a:spcPts val="260"/>
              </a:spcBef>
            </a:pP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Compare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the country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of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Brazil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with 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India!</a:t>
            </a:r>
            <a:endParaRPr sz="36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4418" y="3434074"/>
            <a:ext cx="4800131" cy="33139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99142" y="3508057"/>
            <a:ext cx="4382086" cy="32399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RATE_QUIZZES" val="0"/>
  <p:tag name="ISPRING_SCORM_PASSING_SCORE" val="100.000000"/>
  <p:tag name="ISPRING_ULTRA_SCORM_COURSE_ID" val="64A9503A-7DAC-4E3B-8280-D02A4109CFAC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Beth\eslao-nc\stage-1\unit-8\lesson-8-8"/>
  <p:tag name="ISPRING_PRESENTATION_TITLE" val="ESLAO-8-8-Slides-Student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290</Words>
  <Application>Microsoft Office PowerPoint</Application>
  <PresentationFormat>On-screen Show (4:3)</PresentationFormat>
  <Paragraphs>65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Book Antiqua</vt:lpstr>
      <vt:lpstr>Calibri</vt:lpstr>
      <vt:lpstr>Times New Roman</vt:lpstr>
      <vt:lpstr>Office Theme</vt:lpstr>
      <vt:lpstr>PowerPoint Presentation</vt:lpstr>
      <vt:lpstr>What will we be learning  this class?</vt:lpstr>
      <vt:lpstr>Do you remember? What  countries have we learned about?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Great work! Let’s do it  once more.</vt:lpstr>
      <vt:lpstr>We are going to read a book  about Taking the Train!</vt:lpstr>
      <vt:lpstr>Nice reading!</vt:lpstr>
      <vt:lpstr>Review</vt:lpstr>
      <vt:lpstr>Fill in the blanks for the i_e  words.</vt:lpstr>
      <vt:lpstr>Write a sentence using a “i_e”  word</vt:lpstr>
      <vt:lpstr>Fill in the blanks for the  “a_e” words.</vt:lpstr>
      <vt:lpstr>Fill in the blanks for the  “e_e” words.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ESLAO-8-8-Slides-Student</dc:title>
  <cp:lastModifiedBy>Lakshmi Priya</cp:lastModifiedBy>
  <cp:revision>4</cp:revision>
  <dcterms:created xsi:type="dcterms:W3CDTF">2018-06-27T13:23:05Z</dcterms:created>
  <dcterms:modified xsi:type="dcterms:W3CDTF">2018-06-27T13:27:30Z</dcterms:modified>
</cp:coreProperties>
</file>