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96" r:id="rId11"/>
    <p:sldId id="297" r:id="rId12"/>
    <p:sldId id="295" r:id="rId13"/>
    <p:sldId id="298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276" r:id="rId22"/>
    <p:sldId id="278" r:id="rId23"/>
    <p:sldId id="299" r:id="rId24"/>
    <p:sldId id="284" r:id="rId25"/>
    <p:sldId id="313" r:id="rId26"/>
    <p:sldId id="314" r:id="rId27"/>
    <p:sldId id="286" r:id="rId28"/>
    <p:sldId id="287" r:id="rId29"/>
    <p:sldId id="28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1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776472"/>
            <a:ext cx="7196328" cy="147002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257800"/>
            <a:ext cx="7196328" cy="98755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 2" pitchFamily="18" charset="2"/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17-10-31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267200"/>
            <a:ext cx="7612063" cy="1100138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450465"/>
            <a:ext cx="5486400" cy="362621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75" y="5443538"/>
            <a:ext cx="7612063" cy="804862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17-10-31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17-10-31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2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17-10-31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457200"/>
            <a:ext cx="1497106" cy="5810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8" y="457200"/>
            <a:ext cx="6513511" cy="58102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17-10-31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17-10-31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89" y="3774328"/>
            <a:ext cx="7199311" cy="1470025"/>
          </a:xfrm>
        </p:spPr>
        <p:txBody>
          <a:bodyPr anchor="b" anchorCtr="0"/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5257800"/>
            <a:ext cx="7199312" cy="9906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17-10-31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3"/>
            <a:ext cx="4142460" cy="308539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2236694"/>
            <a:ext cx="7612063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3617259"/>
            <a:ext cx="7612063" cy="1500187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17-10-31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17-10-31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17-10-31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17-10-31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17-10-31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81000"/>
            <a:ext cx="4149725" cy="58864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17-10-31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2070846"/>
            <a:ext cx="7612064" cy="4182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t>17-10-31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75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43.png"/><Relationship Id="rId5" Type="http://schemas.microsoft.com/office/2007/relationships/hdphoto" Target="../media/hdphoto5.wdp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Around the World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Unit 8 Lesson </a:t>
            </a:r>
            <a:r>
              <a:rPr lang="en-US" dirty="0" smtClean="0"/>
              <a:t>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220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5982" y="79468"/>
            <a:ext cx="9454972" cy="1417638"/>
          </a:xfrm>
        </p:spPr>
        <p:txBody>
          <a:bodyPr/>
          <a:lstStyle/>
          <a:p>
            <a:r>
              <a:rPr lang="en-US" dirty="0" smtClean="0"/>
              <a:t>Can you </a:t>
            </a:r>
            <a:r>
              <a:rPr lang="en-US" u="sng" dirty="0" smtClean="0"/>
              <a:t>compare</a:t>
            </a:r>
            <a:r>
              <a:rPr lang="en-US" dirty="0" smtClean="0"/>
              <a:t> the countries of </a:t>
            </a:r>
            <a:r>
              <a:rPr lang="en-US" dirty="0" smtClean="0"/>
              <a:t>Canada and India?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2017" y="2048115"/>
            <a:ext cx="8517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What is the same, or similar, between the two countries?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7" name="Picture Placeholder 5"/>
          <p:cNvPicPr>
            <a:picLocks noChangeAspect="1"/>
          </p:cNvPicPr>
          <p:nvPr/>
        </p:nvPicPr>
        <p:blipFill>
          <a:blip r:embed="rId2"/>
          <a:srcRect l="7488" r="7488"/>
          <a:stretch>
            <a:fillRect/>
          </a:stretch>
        </p:blipFill>
        <p:spPr>
          <a:xfrm rot="21414040">
            <a:off x="646685" y="3545674"/>
            <a:ext cx="4364277" cy="2884551"/>
          </a:xfrm>
          <a:prstGeom prst="rect">
            <a:avLst/>
          </a:prstGeom>
        </p:spPr>
      </p:pic>
      <p:pic>
        <p:nvPicPr>
          <p:cNvPr id="8" name="Picture Placeholder 6"/>
          <p:cNvPicPr>
            <a:picLocks noChangeAspect="1"/>
          </p:cNvPicPr>
          <p:nvPr/>
        </p:nvPicPr>
        <p:blipFill>
          <a:blip r:embed="rId3"/>
          <a:srcRect l="9571" r="9571"/>
          <a:stretch>
            <a:fillRect/>
          </a:stretch>
        </p:blipFill>
        <p:spPr>
          <a:xfrm rot="678062">
            <a:off x="4640590" y="3626268"/>
            <a:ext cx="4141140" cy="288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work! Let’s do it once more.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2017" y="2246690"/>
            <a:ext cx="8517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Compare the country of </a:t>
            </a:r>
            <a:r>
              <a:rPr lang="en-US" sz="3600" dirty="0" smtClean="0">
                <a:solidFill>
                  <a:srgbClr val="FFFFFF"/>
                </a:solidFill>
              </a:rPr>
              <a:t>Brazil </a:t>
            </a:r>
            <a:r>
              <a:rPr lang="en-US" sz="3600" dirty="0" smtClean="0">
                <a:solidFill>
                  <a:srgbClr val="FFFFFF"/>
                </a:solidFill>
              </a:rPr>
              <a:t>with </a:t>
            </a:r>
            <a:r>
              <a:rPr lang="en-US" sz="3600" dirty="0" smtClean="0">
                <a:solidFill>
                  <a:srgbClr val="FFFFFF"/>
                </a:solidFill>
              </a:rPr>
              <a:t>India!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7" name="Picture Placeholder 4"/>
          <p:cNvPicPr>
            <a:picLocks noChangeAspect="1"/>
          </p:cNvPicPr>
          <p:nvPr/>
        </p:nvPicPr>
        <p:blipFill>
          <a:blip r:embed="rId2"/>
          <a:srcRect t="459" b="459"/>
          <a:stretch>
            <a:fillRect/>
          </a:stretch>
        </p:blipFill>
        <p:spPr>
          <a:xfrm rot="21414040">
            <a:off x="553950" y="3557296"/>
            <a:ext cx="4641070" cy="3067497"/>
          </a:xfrm>
          <a:prstGeom prst="rect">
            <a:avLst/>
          </a:prstGeom>
        </p:spPr>
      </p:pic>
      <p:pic>
        <p:nvPicPr>
          <p:cNvPr id="8" name="Picture Placeholder 9"/>
          <p:cNvPicPr>
            <a:picLocks noChangeAspect="1"/>
          </p:cNvPicPr>
          <p:nvPr/>
        </p:nvPicPr>
        <p:blipFill>
          <a:blip r:embed="rId3"/>
          <a:srcRect t="3548" b="3548"/>
          <a:stretch>
            <a:fillRect/>
          </a:stretch>
        </p:blipFill>
        <p:spPr>
          <a:xfrm rot="307655">
            <a:off x="4619617" y="3687347"/>
            <a:ext cx="4141140" cy="288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64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8392" y="79468"/>
            <a:ext cx="9307642" cy="1417638"/>
          </a:xfrm>
        </p:spPr>
        <p:txBody>
          <a:bodyPr/>
          <a:lstStyle/>
          <a:p>
            <a:r>
              <a:rPr lang="en-US" dirty="0" smtClean="0"/>
              <a:t>Great answers! You are great at </a:t>
            </a:r>
            <a:r>
              <a:rPr lang="en-US" u="sng" dirty="0" smtClean="0"/>
              <a:t>comparing.</a:t>
            </a:r>
            <a:endParaRPr lang="en-US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" b="100000" l="814" r="100000">
                        <a14:backgroundMark x1="50455" y1="22375" x2="50455" y2="22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0266" y="1990026"/>
            <a:ext cx="4047355" cy="464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86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you travel to different countries?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85" y="4737499"/>
            <a:ext cx="3780074" cy="20030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685" y="2056077"/>
            <a:ext cx="88503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Do you take a car, a plane, a train, or a bus?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059" y="3044886"/>
            <a:ext cx="5339600" cy="266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55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871" y="79468"/>
            <a:ext cx="8700132" cy="1417638"/>
          </a:xfrm>
        </p:spPr>
        <p:txBody>
          <a:bodyPr/>
          <a:lstStyle/>
          <a:p>
            <a:r>
              <a:rPr lang="en-US" dirty="0" smtClean="0"/>
              <a:t>We are going to read a book about </a:t>
            </a:r>
            <a:r>
              <a:rPr lang="en-US" dirty="0" smtClean="0"/>
              <a:t>Taking the Train!</a:t>
            </a:r>
            <a:endParaRPr lang="en-US" dirty="0"/>
          </a:p>
        </p:txBody>
      </p:sp>
      <p:pic>
        <p:nvPicPr>
          <p:cNvPr id="4" name="Picture 3" descr="raz_lg42_takingtrain_clr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5"/>
          <a:stretch/>
        </p:blipFill>
        <p:spPr>
          <a:xfrm>
            <a:off x="2729881" y="1824906"/>
            <a:ext cx="3025338" cy="463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56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z_lg42_takingtrain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55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41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z_lg42_takingtrain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7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672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z_lg42_takingtrain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33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20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z_lg42_takingtrain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9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59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z_lg42_takingtrain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9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89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will we be learning this class?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17905" y="2590808"/>
            <a:ext cx="67470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Comparing countries as a review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A </a:t>
            </a:r>
            <a:r>
              <a:rPr lang="en-US" sz="3600" dirty="0">
                <a:solidFill>
                  <a:schemeClr val="bg1"/>
                </a:solidFill>
              </a:rPr>
              <a:t>review of </a:t>
            </a:r>
            <a:r>
              <a:rPr lang="en-US" sz="3600" dirty="0" smtClean="0">
                <a:solidFill>
                  <a:schemeClr val="bg1"/>
                </a:solidFill>
              </a:rPr>
              <a:t>the </a:t>
            </a:r>
            <a:r>
              <a:rPr lang="en-US" sz="3600" dirty="0">
                <a:solidFill>
                  <a:schemeClr val="bg1"/>
                </a:solidFill>
              </a:rPr>
              <a:t>“</a:t>
            </a:r>
            <a:r>
              <a:rPr lang="en-US" sz="3600" dirty="0" err="1">
                <a:solidFill>
                  <a:schemeClr val="bg1"/>
                </a:solidFill>
              </a:rPr>
              <a:t>i_e</a:t>
            </a:r>
            <a:r>
              <a:rPr lang="en-US" sz="3600" dirty="0">
                <a:solidFill>
                  <a:schemeClr val="bg1"/>
                </a:solidFill>
              </a:rPr>
              <a:t>” “</a:t>
            </a:r>
            <a:r>
              <a:rPr lang="en-US" sz="3600" dirty="0" err="1" smtClean="0">
                <a:solidFill>
                  <a:schemeClr val="bg1"/>
                </a:solidFill>
              </a:rPr>
              <a:t>a_e</a:t>
            </a:r>
            <a:r>
              <a:rPr lang="en-US" sz="3600" dirty="0" smtClean="0">
                <a:solidFill>
                  <a:schemeClr val="bg1"/>
                </a:solidFill>
              </a:rPr>
              <a:t>” </a:t>
            </a:r>
            <a:r>
              <a:rPr lang="en-US" sz="3600" dirty="0" smtClean="0">
                <a:solidFill>
                  <a:schemeClr val="bg1"/>
                </a:solidFill>
              </a:rPr>
              <a:t>and </a:t>
            </a:r>
            <a:r>
              <a:rPr lang="en-US" sz="3600" dirty="0" smtClean="0">
                <a:solidFill>
                  <a:schemeClr val="bg1"/>
                </a:solidFill>
              </a:rPr>
              <a:t>“</a:t>
            </a:r>
            <a:r>
              <a:rPr lang="en-US" sz="3600" dirty="0" err="1" smtClean="0">
                <a:solidFill>
                  <a:schemeClr val="bg1"/>
                </a:solidFill>
              </a:rPr>
              <a:t>e</a:t>
            </a:r>
            <a:r>
              <a:rPr lang="en-US" sz="3600" dirty="0" err="1" smtClean="0">
                <a:solidFill>
                  <a:schemeClr val="bg1"/>
                </a:solidFill>
              </a:rPr>
              <a:t>_e</a:t>
            </a:r>
            <a:r>
              <a:rPr lang="en-US" sz="3600" dirty="0" smtClean="0">
                <a:solidFill>
                  <a:schemeClr val="bg1"/>
                </a:solidFill>
              </a:rPr>
              <a:t>” sounds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1647"/>
            <a:ext cx="2742403" cy="359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97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z_lg42_takingtrain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7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95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Nice reading!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47328" y="2021730"/>
            <a:ext cx="7529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Have you taken </a:t>
            </a:r>
            <a:r>
              <a:rPr lang="en-US" sz="3600" dirty="0" smtClean="0">
                <a:solidFill>
                  <a:srgbClr val="FFFFFF"/>
                </a:solidFill>
              </a:rPr>
              <a:t>the train before? Where did you go?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7959">
                        <a14:foregroundMark x1="36939" y1="38529" x2="36939" y2="38529"/>
                        <a14:foregroundMark x1="38571" y1="18389" x2="38571" y2="18389"/>
                        <a14:foregroundMark x1="43469" y1="6130" x2="43469" y2="6130"/>
                        <a14:foregroundMark x1="39388" y1="6305" x2="39388" y2="6305"/>
                        <a14:foregroundMark x1="33878" y1="42557" x2="33878" y2="42557"/>
                        <a14:foregroundMark x1="56939" y1="59194" x2="56939" y2="59194"/>
                        <a14:foregroundMark x1="34898" y1="63222" x2="34898" y2="63222"/>
                        <a14:foregroundMark x1="19592" y1="51313" x2="19592" y2="51313"/>
                        <a14:foregroundMark x1="20000" y1="60245" x2="20000" y2="60245"/>
                        <a14:foregroundMark x1="28367" y1="65849" x2="28367" y2="65849"/>
                        <a14:foregroundMark x1="15306" y1="74431" x2="50816" y2="79685"/>
                        <a14:foregroundMark x1="57551" y1="74256" x2="43265" y2="53940"/>
                        <a14:foregroundMark x1="50816" y1="49737" x2="19592" y2="66025"/>
                        <a14:foregroundMark x1="15102" y1="65849" x2="19184" y2="54116"/>
                        <a14:foregroundMark x1="16531" y1="46235" x2="8367" y2="52364"/>
                        <a14:foregroundMark x1="32449" y1="35552" x2="37347" y2="42382"/>
                        <a14:foregroundMark x1="56735" y1="45534" x2="65918" y2="54116"/>
                        <a14:foregroundMark x1="40612" y1="60595" x2="40612" y2="67426"/>
                        <a14:foregroundMark x1="39184" y1="20665" x2="39184" y2="206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9582" y="3547619"/>
            <a:ext cx="2389765" cy="27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381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75392" y="2102292"/>
            <a:ext cx="71018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Now we will review our sounds from this unit.</a:t>
            </a:r>
            <a:br>
              <a:rPr lang="en-US" sz="3200" dirty="0" smtClean="0">
                <a:solidFill>
                  <a:srgbClr val="FFFFFF"/>
                </a:solidFill>
              </a:rPr>
            </a:br>
            <a:r>
              <a:rPr lang="en-US" sz="3200" dirty="0" smtClean="0">
                <a:solidFill>
                  <a:srgbClr val="FFFFFF"/>
                </a:solidFill>
              </a:rPr>
              <a:t/>
            </a:r>
            <a:br>
              <a:rPr lang="en-US" sz="3200" dirty="0" smtClean="0">
                <a:solidFill>
                  <a:srgbClr val="FFFFFF"/>
                </a:solidFill>
              </a:rPr>
            </a:br>
            <a:endParaRPr lang="en-US" sz="3200" dirty="0" smtClean="0">
              <a:solidFill>
                <a:srgbClr val="FFFFFF"/>
              </a:solidFill>
            </a:endParaRPr>
          </a:p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“</a:t>
            </a:r>
            <a:r>
              <a:rPr lang="en-US" sz="3200" dirty="0" err="1" smtClean="0">
                <a:solidFill>
                  <a:srgbClr val="FFFFFF"/>
                </a:solidFill>
              </a:rPr>
              <a:t>i_e</a:t>
            </a:r>
            <a:r>
              <a:rPr lang="en-US" sz="3200" dirty="0" smtClean="0">
                <a:solidFill>
                  <a:srgbClr val="FFFFFF"/>
                </a:solidFill>
              </a:rPr>
              <a:t>”</a:t>
            </a:r>
            <a:r>
              <a:rPr lang="en-US" sz="3200" dirty="0" smtClean="0">
                <a:solidFill>
                  <a:srgbClr val="FFFFFF"/>
                </a:solidFill>
              </a:rPr>
              <a:t/>
            </a:r>
            <a:br>
              <a:rPr lang="en-US" sz="3200" dirty="0" smtClean="0">
                <a:solidFill>
                  <a:srgbClr val="FFFFFF"/>
                </a:solidFill>
              </a:rPr>
            </a:br>
            <a:r>
              <a:rPr lang="en-US" sz="3200" dirty="0" smtClean="0">
                <a:solidFill>
                  <a:srgbClr val="FFFFFF"/>
                </a:solidFill>
              </a:rPr>
              <a:t>“</a:t>
            </a:r>
            <a:r>
              <a:rPr lang="en-US" sz="3200" dirty="0" err="1" smtClean="0">
                <a:solidFill>
                  <a:srgbClr val="FFFFFF"/>
                </a:solidFill>
              </a:rPr>
              <a:t>a_e</a:t>
            </a:r>
            <a:r>
              <a:rPr lang="en-US" sz="3200" dirty="0" smtClean="0">
                <a:solidFill>
                  <a:srgbClr val="FFFFFF"/>
                </a:solidFill>
              </a:rPr>
              <a:t>” </a:t>
            </a:r>
            <a:r>
              <a:rPr lang="en-US" sz="3200" dirty="0" smtClean="0">
                <a:solidFill>
                  <a:srgbClr val="FFFFFF"/>
                </a:solidFill>
              </a:rPr>
              <a:t/>
            </a:r>
            <a:br>
              <a:rPr lang="en-US" sz="3200" dirty="0" smtClean="0">
                <a:solidFill>
                  <a:srgbClr val="FFFFFF"/>
                </a:solidFill>
              </a:rPr>
            </a:br>
            <a:r>
              <a:rPr lang="en-US" sz="3200" dirty="0" smtClean="0">
                <a:solidFill>
                  <a:srgbClr val="FFFFFF"/>
                </a:solidFill>
              </a:rPr>
              <a:t>“</a:t>
            </a:r>
            <a:r>
              <a:rPr lang="en-US" sz="3200" dirty="0" err="1" smtClean="0">
                <a:solidFill>
                  <a:srgbClr val="FFFFFF"/>
                </a:solidFill>
              </a:rPr>
              <a:t>e_e</a:t>
            </a:r>
            <a:r>
              <a:rPr lang="en-US" sz="3200" dirty="0" smtClean="0">
                <a:solidFill>
                  <a:srgbClr val="FFFFFF"/>
                </a:solidFill>
              </a:rPr>
              <a:t>”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703" y="3153439"/>
            <a:ext cx="3035800" cy="342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104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400" y="79468"/>
            <a:ext cx="8212771" cy="1417638"/>
          </a:xfrm>
        </p:spPr>
        <p:txBody>
          <a:bodyPr/>
          <a:lstStyle/>
          <a:p>
            <a:r>
              <a:rPr lang="en-US" dirty="0" smtClean="0"/>
              <a:t>Fill in the blanks for the </a:t>
            </a:r>
            <a:r>
              <a:rPr lang="en-US" dirty="0" err="1"/>
              <a:t>i</a:t>
            </a:r>
            <a:r>
              <a:rPr lang="en-US" dirty="0" err="1" smtClean="0"/>
              <a:t>_e</a:t>
            </a:r>
            <a:r>
              <a:rPr lang="en-US" dirty="0" smtClean="0"/>
              <a:t> </a:t>
            </a:r>
            <a:r>
              <a:rPr lang="en-US" dirty="0" smtClean="0"/>
              <a:t>words.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64930" y="2131591"/>
            <a:ext cx="9184650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There is lots of cold _________ in Canada.</a:t>
            </a:r>
          </a:p>
          <a:p>
            <a:pPr algn="ctr"/>
            <a:endParaRPr lang="en-US" sz="3600" dirty="0" smtClean="0">
              <a:solidFill>
                <a:srgbClr val="FFFFFF"/>
              </a:solidFill>
            </a:endParaRPr>
          </a:p>
          <a:p>
            <a:pPr algn="ctr"/>
            <a:r>
              <a:rPr lang="en-US" sz="3600" dirty="0">
                <a:solidFill>
                  <a:srgbClr val="FFFFFF"/>
                </a:solidFill>
              </a:rPr>
              <a:t>When it is windy, I like to fly a </a:t>
            </a:r>
            <a:r>
              <a:rPr lang="en-US" sz="3600" dirty="0" smtClean="0">
                <a:solidFill>
                  <a:srgbClr val="FFFFFF"/>
                </a:solidFill>
              </a:rPr>
              <a:t>___________</a:t>
            </a:r>
            <a:r>
              <a:rPr lang="en-US" sz="36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164" y="4353087"/>
            <a:ext cx="1577007" cy="17920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527" y="4353087"/>
            <a:ext cx="4803374" cy="188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505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6305" y="0"/>
            <a:ext cx="9350305" cy="1417638"/>
          </a:xfrm>
        </p:spPr>
        <p:txBody>
          <a:bodyPr/>
          <a:lstStyle/>
          <a:p>
            <a:r>
              <a:rPr lang="en-US" dirty="0" smtClean="0"/>
              <a:t>Write a sentence using a </a:t>
            </a:r>
            <a:r>
              <a:rPr lang="en-US" dirty="0" smtClean="0"/>
              <a:t>“</a:t>
            </a:r>
            <a:r>
              <a:rPr lang="en-US" dirty="0" err="1"/>
              <a:t>i</a:t>
            </a:r>
            <a:r>
              <a:rPr lang="en-US" dirty="0" err="1" smtClean="0"/>
              <a:t>_e</a:t>
            </a:r>
            <a:r>
              <a:rPr lang="en-US" dirty="0" smtClean="0"/>
              <a:t>” word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5174" y="2271841"/>
            <a:ext cx="7457545" cy="2569469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31" b="98129" l="1292" r="9870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2188" y="2676965"/>
            <a:ext cx="3853947" cy="418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602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400" y="79468"/>
            <a:ext cx="8212771" cy="1417638"/>
          </a:xfrm>
        </p:spPr>
        <p:txBody>
          <a:bodyPr/>
          <a:lstStyle/>
          <a:p>
            <a:r>
              <a:rPr lang="en-US" dirty="0" smtClean="0"/>
              <a:t>Fill in the blanks for the </a:t>
            </a:r>
            <a:r>
              <a:rPr lang="en-US" dirty="0" smtClean="0"/>
              <a:t>“</a:t>
            </a:r>
            <a:r>
              <a:rPr lang="en-US" dirty="0" err="1" smtClean="0"/>
              <a:t>a_e</a:t>
            </a:r>
            <a:r>
              <a:rPr lang="en-US" dirty="0" smtClean="0"/>
              <a:t>” </a:t>
            </a:r>
            <a:r>
              <a:rPr lang="en-US" dirty="0" smtClean="0"/>
              <a:t>words.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45041" y="2176945"/>
            <a:ext cx="8085667" cy="5016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We saw a large _______ in the Brazilian sea.</a:t>
            </a:r>
            <a:endParaRPr lang="en-US" sz="3200" dirty="0" smtClean="0">
              <a:solidFill>
                <a:srgbClr val="FFFFFF"/>
              </a:solidFill>
            </a:endParaRPr>
          </a:p>
          <a:p>
            <a:pPr algn="ctr"/>
            <a:endParaRPr lang="en-US" sz="3200" dirty="0" smtClean="0">
              <a:solidFill>
                <a:srgbClr val="FFFFFF"/>
              </a:solidFill>
            </a:endParaRPr>
          </a:p>
          <a:p>
            <a:pPr algn="ctr"/>
            <a:endParaRPr lang="en-US" sz="3200" dirty="0">
              <a:solidFill>
                <a:srgbClr val="FFFFFF"/>
              </a:solidFill>
            </a:endParaRPr>
          </a:p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There was an ____ in the Indian rainforest.</a:t>
            </a:r>
            <a:endParaRPr lang="en-US" sz="3200" dirty="0" smtClean="0">
              <a:solidFill>
                <a:srgbClr val="FFFFFF"/>
              </a:solidFill>
            </a:endParaRPr>
          </a:p>
          <a:p>
            <a:pPr algn="ctr"/>
            <a:endParaRPr lang="en-US" sz="3200" dirty="0">
              <a:solidFill>
                <a:srgbClr val="FFFFFF"/>
              </a:solidFill>
            </a:endParaRPr>
          </a:p>
          <a:p>
            <a:pPr algn="ctr"/>
            <a:endParaRPr lang="en-US" sz="3200" dirty="0" smtClean="0">
              <a:solidFill>
                <a:srgbClr val="FFFFFF"/>
              </a:solidFill>
            </a:endParaRPr>
          </a:p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I put the Canadian food on my _________.</a:t>
            </a:r>
            <a:r>
              <a:rPr lang="en-US" sz="3200" dirty="0">
                <a:solidFill>
                  <a:srgbClr val="FFFFFF"/>
                </a:solidFill>
              </a:rPr>
              <a:t/>
            </a:r>
            <a:br>
              <a:rPr lang="en-US" sz="3200" dirty="0">
                <a:solidFill>
                  <a:srgbClr val="FFFFFF"/>
                </a:solidFill>
              </a:rPr>
            </a:br>
            <a:endParaRPr lang="en-US" sz="3200" dirty="0">
              <a:solidFill>
                <a:srgbClr val="FFFFFF"/>
              </a:solidFill>
            </a:endParaRPr>
          </a:p>
          <a:p>
            <a:pPr algn="ctr"/>
            <a:endParaRPr lang="en-US" sz="3200" dirty="0">
              <a:solidFill>
                <a:srgbClr val="FFFFFF"/>
              </a:solidFill>
            </a:endParaRPr>
          </a:p>
          <a:p>
            <a:pPr algn="ctr"/>
            <a:endParaRPr lang="en-US" sz="3200" dirty="0" smtClean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03" y="931766"/>
            <a:ext cx="1850231" cy="12451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531" y="575830"/>
            <a:ext cx="2110815" cy="18425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8405" y="4206200"/>
            <a:ext cx="1659766" cy="112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3123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7" b="98655" l="2750" r="98000">
                        <a14:foregroundMark x1="45250" y1="71300" x2="45250" y2="713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6602" y="1051147"/>
            <a:ext cx="3077398" cy="17156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400" y="79468"/>
            <a:ext cx="8212771" cy="1417638"/>
          </a:xfrm>
        </p:spPr>
        <p:txBody>
          <a:bodyPr/>
          <a:lstStyle/>
          <a:p>
            <a:r>
              <a:rPr lang="en-US" dirty="0" smtClean="0"/>
              <a:t>Fill in the blanks for the </a:t>
            </a:r>
            <a:r>
              <a:rPr lang="en-US" dirty="0" smtClean="0"/>
              <a:t>“</a:t>
            </a:r>
            <a:r>
              <a:rPr lang="en-US" dirty="0" err="1" smtClean="0"/>
              <a:t>e_e</a:t>
            </a:r>
            <a:r>
              <a:rPr lang="en-US" dirty="0" smtClean="0"/>
              <a:t>” </a:t>
            </a:r>
            <a:r>
              <a:rPr lang="en-US" dirty="0" smtClean="0"/>
              <a:t>words.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25147" y="2176945"/>
            <a:ext cx="7480133" cy="5386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I ate lots of _______ in Canada.</a:t>
            </a:r>
            <a:endParaRPr lang="en-US" sz="3200" dirty="0">
              <a:solidFill>
                <a:srgbClr val="FFFFFF"/>
              </a:solidFill>
            </a:endParaRPr>
          </a:p>
          <a:p>
            <a:pPr algn="ctr"/>
            <a:endParaRPr lang="en-US" sz="3200" dirty="0" smtClean="0">
              <a:solidFill>
                <a:srgbClr val="FFFFFF"/>
              </a:solidFill>
            </a:endParaRPr>
          </a:p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/>
            </a:r>
            <a:br>
              <a:rPr lang="en-US" sz="3200" dirty="0" smtClean="0">
                <a:solidFill>
                  <a:srgbClr val="FFFFFF"/>
                </a:solidFill>
              </a:rPr>
            </a:br>
            <a:r>
              <a:rPr lang="en-US" sz="3200" dirty="0" smtClean="0">
                <a:solidFill>
                  <a:srgbClr val="FFFFFF"/>
                </a:solidFill>
              </a:rPr>
              <a:t>The Brazilia</a:t>
            </a:r>
            <a:r>
              <a:rPr lang="en-US" sz="3200" dirty="0" smtClean="0">
                <a:solidFill>
                  <a:srgbClr val="FFFFFF"/>
                </a:solidFill>
              </a:rPr>
              <a:t>n air made me ___________.</a:t>
            </a:r>
            <a:endParaRPr lang="en-US" sz="3200" dirty="0" smtClean="0">
              <a:solidFill>
                <a:srgbClr val="FFFFFF"/>
              </a:solidFill>
            </a:endParaRPr>
          </a:p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/>
            </a:r>
            <a:br>
              <a:rPr lang="en-US" sz="3200" dirty="0" smtClean="0">
                <a:solidFill>
                  <a:srgbClr val="FFFFFF"/>
                </a:solidFill>
              </a:rPr>
            </a:br>
            <a:endParaRPr lang="en-US" sz="3200" dirty="0" smtClean="0">
              <a:solidFill>
                <a:srgbClr val="FFFFFF"/>
              </a:solidFill>
            </a:endParaRPr>
          </a:p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I got sand in my ______ from the beach.</a:t>
            </a:r>
            <a:r>
              <a:rPr lang="en-US" sz="2400" dirty="0">
                <a:solidFill>
                  <a:srgbClr val="FFFFFF"/>
                </a:solidFill>
              </a:rPr>
              <a:t/>
            </a:r>
            <a:br>
              <a:rPr lang="en-US" sz="2400" dirty="0">
                <a:solidFill>
                  <a:srgbClr val="FFFFFF"/>
                </a:solidFill>
              </a:rPr>
            </a:br>
            <a:endParaRPr lang="en-US" sz="2400" dirty="0">
              <a:solidFill>
                <a:srgbClr val="FFFFFF"/>
              </a:solidFill>
            </a:endParaRPr>
          </a:p>
          <a:p>
            <a:pPr algn="ctr"/>
            <a:endParaRPr lang="en-US" sz="3200" dirty="0">
              <a:solidFill>
                <a:srgbClr val="FFFFFF"/>
              </a:solidFill>
            </a:endParaRPr>
          </a:p>
          <a:p>
            <a:pPr algn="ctr"/>
            <a:endParaRPr lang="en-US" sz="3200" dirty="0">
              <a:solidFill>
                <a:srgbClr val="FFFFFF"/>
              </a:solidFill>
            </a:endParaRPr>
          </a:p>
          <a:p>
            <a:pPr algn="ctr"/>
            <a:endParaRPr lang="en-US" sz="3200" dirty="0" smtClean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5313" y1="68145" x2="75313" y2="68145"/>
                        <a14:foregroundMark x1="85000" y1="67258" x2="85000" y2="67258"/>
                        <a14:foregroundMark x1="89313" y1="66613" x2="89313" y2="66613"/>
                        <a14:foregroundMark x1="94250" y1="63226" x2="94250" y2="63226"/>
                        <a14:foregroundMark x1="97375" y1="56210" x2="97375" y2="56210"/>
                        <a14:foregroundMark x1="6000" y1="18548" x2="6000" y2="18548"/>
                        <a14:foregroundMark x1="12438" y1="12742" x2="12438" y2="12742"/>
                        <a14:foregroundMark x1="19563" y1="10645" x2="19563" y2="10645"/>
                        <a14:foregroundMark x1="26125" y1="8306" x2="26125" y2="8306"/>
                        <a14:foregroundMark x1="30125" y1="10242" x2="30125" y2="10242"/>
                        <a14:foregroundMark x1="32563" y1="10403" x2="32563" y2="10403"/>
                        <a14:foregroundMark x1="36188" y1="10887" x2="36188" y2="10887"/>
                        <a14:foregroundMark x1="35875" y1="93065" x2="35875" y2="93065"/>
                        <a14:foregroundMark x1="49063" y1="93226" x2="49063" y2="93226"/>
                        <a14:foregroundMark x1="33250" y1="93871" x2="33250" y2="93871"/>
                        <a14:backgroundMark x1="88500" y1="62581" x2="88500" y2="62581"/>
                        <a14:backgroundMark x1="93250" y1="59597" x2="93250" y2="595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3292" y="2766796"/>
            <a:ext cx="2281626" cy="17682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0893" y="5470498"/>
            <a:ext cx="1977052" cy="97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525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Great, that was fun. What did we learn today?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87287" y="2336535"/>
            <a:ext cx="60868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A review of </a:t>
            </a:r>
            <a:r>
              <a:rPr lang="en-US" sz="3600" dirty="0" smtClean="0">
                <a:solidFill>
                  <a:schemeClr val="bg1"/>
                </a:solidFill>
              </a:rPr>
              <a:t>Canada, Brazil </a:t>
            </a:r>
            <a:r>
              <a:rPr lang="en-US" sz="3600" dirty="0" smtClean="0">
                <a:solidFill>
                  <a:schemeClr val="bg1"/>
                </a:solidFill>
              </a:rPr>
              <a:t>and </a:t>
            </a:r>
            <a:r>
              <a:rPr lang="en-US" sz="3600" dirty="0" smtClean="0">
                <a:solidFill>
                  <a:schemeClr val="bg1"/>
                </a:solidFill>
              </a:rPr>
              <a:t>India</a:t>
            </a:r>
            <a:endParaRPr lang="en-US" sz="3600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Continuing to compare</a:t>
            </a:r>
            <a:endParaRPr lang="en-US" sz="3600" dirty="0" smtClean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Reading about </a:t>
            </a:r>
            <a:r>
              <a:rPr lang="en-US" sz="3600" dirty="0" smtClean="0">
                <a:solidFill>
                  <a:schemeClr val="bg1"/>
                </a:solidFill>
              </a:rPr>
              <a:t>Trains</a:t>
            </a:r>
            <a:endParaRPr lang="en-US" sz="3600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A review of </a:t>
            </a:r>
            <a:r>
              <a:rPr lang="en-US" sz="3600" dirty="0" smtClean="0">
                <a:solidFill>
                  <a:schemeClr val="bg1"/>
                </a:solidFill>
              </a:rPr>
              <a:t>“</a:t>
            </a:r>
            <a:r>
              <a:rPr lang="en-US" sz="3600" dirty="0" err="1" smtClean="0">
                <a:solidFill>
                  <a:schemeClr val="bg1"/>
                </a:solidFill>
              </a:rPr>
              <a:t>i_e</a:t>
            </a:r>
            <a:r>
              <a:rPr lang="en-US" sz="3600" dirty="0" smtClean="0">
                <a:solidFill>
                  <a:schemeClr val="bg1"/>
                </a:solidFill>
              </a:rPr>
              <a:t>”</a:t>
            </a:r>
            <a:r>
              <a:rPr lang="en-US" sz="3600" dirty="0" smtClean="0">
                <a:solidFill>
                  <a:schemeClr val="bg1"/>
                </a:solidFill>
              </a:rPr>
              <a:t>, “</a:t>
            </a:r>
            <a:r>
              <a:rPr lang="en-US" sz="3600" dirty="0" err="1" smtClean="0">
                <a:solidFill>
                  <a:schemeClr val="bg1"/>
                </a:solidFill>
              </a:rPr>
              <a:t>a_e</a:t>
            </a:r>
            <a:r>
              <a:rPr lang="en-US" sz="3600" dirty="0" smtClean="0">
                <a:solidFill>
                  <a:schemeClr val="bg1"/>
                </a:solidFill>
              </a:rPr>
              <a:t>” </a:t>
            </a:r>
            <a:r>
              <a:rPr lang="en-US" sz="3600" dirty="0" smtClean="0">
                <a:solidFill>
                  <a:schemeClr val="bg1"/>
                </a:solidFill>
              </a:rPr>
              <a:t>and </a:t>
            </a:r>
            <a:r>
              <a:rPr lang="en-US" sz="3600" dirty="0" smtClean="0">
                <a:solidFill>
                  <a:schemeClr val="bg1"/>
                </a:solidFill>
              </a:rPr>
              <a:t>“</a:t>
            </a:r>
            <a:r>
              <a:rPr lang="en-US" sz="3600" dirty="0" err="1">
                <a:solidFill>
                  <a:schemeClr val="bg1"/>
                </a:solidFill>
              </a:rPr>
              <a:t>e</a:t>
            </a:r>
            <a:r>
              <a:rPr lang="en-US" sz="3600" dirty="0" err="1" smtClean="0">
                <a:solidFill>
                  <a:schemeClr val="bg1"/>
                </a:solidFill>
              </a:rPr>
              <a:t>_e</a:t>
            </a:r>
            <a:r>
              <a:rPr lang="en-US" sz="3600" dirty="0" smtClean="0">
                <a:solidFill>
                  <a:schemeClr val="bg1"/>
                </a:solidFill>
              </a:rPr>
              <a:t>” </a:t>
            </a:r>
            <a:r>
              <a:rPr lang="en-US" sz="3600" dirty="0">
                <a:solidFill>
                  <a:schemeClr val="bg1"/>
                </a:solidFill>
              </a:rPr>
              <a:t>words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6667" y1="33566" x2="76667" y2="33566"/>
                        <a14:foregroundMark x1="20476" y1="25874" x2="20476" y2="25874"/>
                        <a14:foregroundMark x1="17619" y1="57343" x2="17619" y2="57343"/>
                        <a14:foregroundMark x1="16667" y1="90909" x2="16667" y2="909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3330" y="2817655"/>
            <a:ext cx="3186727" cy="217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438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5553" y="999425"/>
            <a:ext cx="5780921" cy="12003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Let’s look at the homework now.</a:t>
            </a:r>
          </a:p>
          <a:p>
            <a:pPr algn="ctr"/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Do you have any questions?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68" y="2435630"/>
            <a:ext cx="5284579" cy="415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482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6895" y="568185"/>
            <a:ext cx="59394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Thank you for a great class today.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We will see you next time!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312" y="1039906"/>
            <a:ext cx="5363566" cy="497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84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6080" y="-7363"/>
            <a:ext cx="9453625" cy="1417638"/>
          </a:xfrm>
        </p:spPr>
        <p:txBody>
          <a:bodyPr/>
          <a:lstStyle/>
          <a:p>
            <a:r>
              <a:rPr lang="en-US" dirty="0" smtClean="0"/>
              <a:t>Do you remember? What countries have we learned about?</a:t>
            </a:r>
            <a:endParaRPr lang="en-US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4130517"/>
            <a:ext cx="6604000" cy="2540000"/>
          </a:xfrm>
          <a:prstGeom prst="rect">
            <a:avLst/>
          </a:prstGeom>
        </p:spPr>
      </p:pic>
      <p:pic>
        <p:nvPicPr>
          <p:cNvPr id="7" name="Picture Placeholder 4"/>
          <p:cNvPicPr>
            <a:picLocks noChangeAspect="1"/>
          </p:cNvPicPr>
          <p:nvPr/>
        </p:nvPicPr>
        <p:blipFill>
          <a:blip r:embed="rId3"/>
          <a:srcRect t="459" b="459"/>
          <a:stretch>
            <a:fillRect/>
          </a:stretch>
        </p:blipFill>
        <p:spPr>
          <a:xfrm rot="21414040">
            <a:off x="409355" y="2118998"/>
            <a:ext cx="3781434" cy="2499324"/>
          </a:xfrm>
          <a:prstGeom prst="rect">
            <a:avLst/>
          </a:prstGeom>
        </p:spPr>
      </p:pic>
      <p:pic>
        <p:nvPicPr>
          <p:cNvPr id="8" name="Picture Placeholder 3"/>
          <p:cNvPicPr>
            <a:picLocks noChangeAspect="1"/>
          </p:cNvPicPr>
          <p:nvPr/>
        </p:nvPicPr>
        <p:blipFill>
          <a:blip r:embed="rId4"/>
          <a:srcRect t="5941" b="5941"/>
          <a:stretch>
            <a:fillRect/>
          </a:stretch>
        </p:blipFill>
        <p:spPr>
          <a:xfrm rot="741462">
            <a:off x="4828401" y="1831369"/>
            <a:ext cx="4238476" cy="280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08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758955"/>
            <a:ext cx="3250360" cy="1631950"/>
          </a:xfrm>
        </p:spPr>
        <p:txBody>
          <a:bodyPr/>
          <a:lstStyle/>
          <a:p>
            <a:r>
              <a:rPr lang="en-US" dirty="0" smtClean="0"/>
              <a:t>You are right!</a:t>
            </a:r>
            <a:br>
              <a:rPr lang="en-US" dirty="0" smtClean="0"/>
            </a:br>
            <a:r>
              <a:rPr lang="en-US" dirty="0" smtClean="0"/>
              <a:t>Canada,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Brazil </a:t>
            </a:r>
            <a:r>
              <a:rPr lang="en-US" dirty="0" smtClean="0"/>
              <a:t>and </a:t>
            </a:r>
            <a:r>
              <a:rPr lang="en-US" dirty="0" smtClean="0"/>
              <a:t>India.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What country did you like the best? Why?</a:t>
            </a:r>
            <a:endParaRPr lang="en-US" sz="2800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5096" r="5096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3" name="Picture Placeholder 12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210" r="221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57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085" y="5397391"/>
            <a:ext cx="8685011" cy="1100138"/>
          </a:xfrm>
        </p:spPr>
        <p:txBody>
          <a:bodyPr/>
          <a:lstStyle/>
          <a:p>
            <a:r>
              <a:rPr lang="en-US" dirty="0" smtClean="0"/>
              <a:t>What </a:t>
            </a:r>
            <a:r>
              <a:rPr lang="en-US" dirty="0" smtClean="0"/>
              <a:t>was special about Canada? </a:t>
            </a:r>
            <a:r>
              <a:rPr lang="en-US" dirty="0" smtClean="0"/>
              <a:t>What do we call </a:t>
            </a:r>
            <a:r>
              <a:rPr lang="en-US" dirty="0" smtClean="0"/>
              <a:t>these?</a:t>
            </a:r>
            <a:endParaRPr lang="en-US" dirty="0"/>
          </a:p>
        </p:txBody>
      </p:sp>
      <p:pic>
        <p:nvPicPr>
          <p:cNvPr id="5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941" b="59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1739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5332945"/>
            <a:ext cx="7612063" cy="1100138"/>
          </a:xfrm>
        </p:spPr>
        <p:txBody>
          <a:bodyPr/>
          <a:lstStyle/>
          <a:p>
            <a:r>
              <a:rPr lang="en-US" dirty="0" smtClean="0"/>
              <a:t>Do you remember?</a:t>
            </a:r>
            <a:br>
              <a:rPr lang="en-US" dirty="0" smtClean="0"/>
            </a:br>
            <a:r>
              <a:rPr lang="en-US" dirty="0" smtClean="0"/>
              <a:t>What </a:t>
            </a:r>
            <a:r>
              <a:rPr lang="en-US" dirty="0" smtClean="0"/>
              <a:t>sorts of animals live in India?</a:t>
            </a:r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772" r="147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60631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5811398"/>
            <a:ext cx="7612063" cy="1100138"/>
          </a:xfrm>
        </p:spPr>
        <p:txBody>
          <a:bodyPr/>
          <a:lstStyle/>
          <a:p>
            <a:r>
              <a:rPr lang="en-US" dirty="0" smtClean="0"/>
              <a:t>What did you like best about Brazil?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443" r="74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7465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you remember how to </a:t>
            </a:r>
            <a:r>
              <a:rPr lang="en-US" u="sng" dirty="0" smtClean="0"/>
              <a:t>compare</a:t>
            </a:r>
            <a:r>
              <a:rPr lang="en-US" u="sng" dirty="0"/>
              <a:t>?</a:t>
            </a:r>
            <a:endParaRPr lang="en-US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982930" y="1925660"/>
            <a:ext cx="7394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To </a:t>
            </a:r>
            <a:r>
              <a:rPr lang="en-US" sz="3200" u="sng" dirty="0" smtClean="0">
                <a:solidFill>
                  <a:schemeClr val="bg1"/>
                </a:solidFill>
              </a:rPr>
              <a:t>compare</a:t>
            </a:r>
            <a:r>
              <a:rPr lang="en-US" sz="3200" dirty="0" smtClean="0">
                <a:solidFill>
                  <a:schemeClr val="bg1"/>
                </a:solidFill>
              </a:rPr>
              <a:t> is to see what is </a:t>
            </a:r>
            <a:r>
              <a:rPr lang="en-US" sz="3200" u="sng" dirty="0" smtClean="0">
                <a:solidFill>
                  <a:schemeClr val="bg1"/>
                </a:solidFill>
              </a:rPr>
              <a:t>the same</a:t>
            </a:r>
            <a:r>
              <a:rPr lang="en-US" sz="3200" dirty="0" smtClean="0">
                <a:solidFill>
                  <a:schemeClr val="bg1"/>
                </a:solidFill>
              </a:rPr>
              <a:t> about two people, places, or things. 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976" y="3446952"/>
            <a:ext cx="2438097" cy="34110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965" y="3577539"/>
            <a:ext cx="2464453" cy="328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68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Compare</a:t>
            </a:r>
            <a:r>
              <a:rPr lang="en-US" dirty="0" smtClean="0"/>
              <a:t> </a:t>
            </a:r>
            <a:r>
              <a:rPr lang="en-US" dirty="0" smtClean="0"/>
              <a:t>these flowers.</a:t>
            </a:r>
            <a:endParaRPr lang="en-US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222017" y="1927102"/>
            <a:ext cx="8517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Both are tall.</a:t>
            </a:r>
          </a:p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Both have green stems.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976" y="3446952"/>
            <a:ext cx="2438097" cy="34110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965" y="3577539"/>
            <a:ext cx="2464453" cy="328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997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Habitat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Habita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Habitat.thmx</Template>
  <TotalTime>485</TotalTime>
  <Words>393</Words>
  <Application>Microsoft Macintosh PowerPoint</Application>
  <PresentationFormat>On-screen Show (4:3)</PresentationFormat>
  <Paragraphs>61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Habitat</vt:lpstr>
      <vt:lpstr>Around the World</vt:lpstr>
      <vt:lpstr>What will we be learning this class?</vt:lpstr>
      <vt:lpstr>Do you remember? What countries have we learned about?</vt:lpstr>
      <vt:lpstr>You are right! Canada, Brazil and India.</vt:lpstr>
      <vt:lpstr>What was special about Canada? What do we call these?</vt:lpstr>
      <vt:lpstr>Do you remember? What sorts of animals live in India?</vt:lpstr>
      <vt:lpstr>What did you like best about Brazil? </vt:lpstr>
      <vt:lpstr>Do you remember how to compare?</vt:lpstr>
      <vt:lpstr>Compare these flowers.</vt:lpstr>
      <vt:lpstr>Can you compare the countries of Canada and India?</vt:lpstr>
      <vt:lpstr>Great work! Let’s do it once more.</vt:lpstr>
      <vt:lpstr>Great answers! You are great at comparing.</vt:lpstr>
      <vt:lpstr>How do you travel to different countries?</vt:lpstr>
      <vt:lpstr>We are going to read a book about Taking the Train!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Nice reading!</vt:lpstr>
      <vt:lpstr>Review</vt:lpstr>
      <vt:lpstr>Fill in the blanks for the i_e words.</vt:lpstr>
      <vt:lpstr>Write a sentence using a “i_e” word</vt:lpstr>
      <vt:lpstr>Fill in the blanks for the “a_e” words.</vt:lpstr>
      <vt:lpstr>Fill in the blanks for the “e_e” words.</vt:lpstr>
      <vt:lpstr>Great, that was fun. What did we learn today?</vt:lpstr>
      <vt:lpstr>PowerPoint Presentation</vt:lpstr>
      <vt:lpstr>PowerPoint Presentation</vt:lpstr>
    </vt:vector>
  </TitlesOfParts>
  <Company>Vandilay Industries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Around the World</dc:title>
  <dc:creator>Marissa Quintigliani</dc:creator>
  <cp:lastModifiedBy>Marissa Quintigliani</cp:lastModifiedBy>
  <cp:revision>36</cp:revision>
  <dcterms:created xsi:type="dcterms:W3CDTF">2017-08-03T14:31:16Z</dcterms:created>
  <dcterms:modified xsi:type="dcterms:W3CDTF">2017-10-31T15:34:43Z</dcterms:modified>
</cp:coreProperties>
</file>