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9144000" cy="6858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444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AC0DEF-4E40-4B4B-85C6-A1E7705FE724}" type="datetimeFigureOut">
              <a:rPr lang="en-CA" smtClean="0"/>
              <a:t>2018-06-27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ED57ED-5807-45B6-B77C-86B6703415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4237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D57ED-5807-45B6-B77C-86B670341565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7290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D57ED-5807-45B6-B77C-86B670341565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075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D57ED-5807-45B6-B77C-86B670341565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8858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D57ED-5807-45B6-B77C-86B670341565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5627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D57ED-5807-45B6-B77C-86B670341565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1791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D57ED-5807-45B6-B77C-86B670341565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0475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D57ED-5807-45B6-B77C-86B670341565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9665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D57ED-5807-45B6-B77C-86B670341565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6270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D57ED-5807-45B6-B77C-86B670341565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55149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D57ED-5807-45B6-B77C-86B670341565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4461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D57ED-5807-45B6-B77C-86B670341565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4559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D57ED-5807-45B6-B77C-86B670341565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1947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D57ED-5807-45B6-B77C-86B670341565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3830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D57ED-5807-45B6-B77C-86B670341565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4279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D57ED-5807-45B6-B77C-86B670341565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567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D57ED-5807-45B6-B77C-86B670341565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4358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D57ED-5807-45B6-B77C-86B670341565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0620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D57ED-5807-45B6-B77C-86B670341565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0603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63120" y="44067"/>
            <a:ext cx="7017758" cy="1480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5506" y="44067"/>
            <a:ext cx="7092986" cy="1480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7858" y="4409901"/>
            <a:ext cx="5099857" cy="9393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0327" y="5257800"/>
            <a:ext cx="1658388" cy="4031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72515" y="4182575"/>
            <a:ext cx="4984115" cy="1408430"/>
          </a:xfrm>
          <a:prstGeom prst="rect">
            <a:avLst/>
          </a:prstGeom>
        </p:spPr>
        <p:txBody>
          <a:bodyPr vert="horz" wrap="square" lIns="0" tIns="2863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5"/>
              </a:spcBef>
            </a:pPr>
            <a:r>
              <a:rPr sz="4800" spc="-20" dirty="0">
                <a:solidFill>
                  <a:srgbClr val="194431"/>
                </a:solidFill>
                <a:latin typeface="Book Antiqua"/>
                <a:cs typeface="Book Antiqua"/>
              </a:rPr>
              <a:t>Around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the</a:t>
            </a:r>
            <a:r>
              <a:rPr sz="4800" spc="-50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spc="-95" dirty="0">
                <a:solidFill>
                  <a:srgbClr val="194431"/>
                </a:solidFill>
                <a:latin typeface="Book Antiqua"/>
                <a:cs typeface="Book Antiqua"/>
              </a:rPr>
              <a:t>World</a:t>
            </a:r>
            <a:endParaRPr sz="4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1800" spc="-5" dirty="0">
                <a:solidFill>
                  <a:srgbClr val="194431"/>
                </a:solidFill>
                <a:latin typeface="Book Antiqua"/>
                <a:cs typeface="Book Antiqua"/>
              </a:rPr>
              <a:t>Unit </a:t>
            </a:r>
            <a:r>
              <a:rPr sz="1800" dirty="0">
                <a:solidFill>
                  <a:srgbClr val="194431"/>
                </a:solidFill>
                <a:latin typeface="Book Antiqua"/>
                <a:cs typeface="Book Antiqua"/>
              </a:rPr>
              <a:t>8 </a:t>
            </a:r>
            <a:r>
              <a:rPr sz="1800" spc="-5" dirty="0">
                <a:solidFill>
                  <a:srgbClr val="194431"/>
                </a:solidFill>
                <a:latin typeface="Book Antiqua"/>
                <a:cs typeface="Book Antiqua"/>
              </a:rPr>
              <a:t>Lesson </a:t>
            </a:r>
            <a:r>
              <a:rPr sz="1800" dirty="0">
                <a:solidFill>
                  <a:srgbClr val="194431"/>
                </a:solidFill>
                <a:latin typeface="Book Antiqua"/>
                <a:cs typeface="Book Antiqua"/>
              </a:rPr>
              <a:t>9</a:t>
            </a:r>
            <a:endParaRPr sz="1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0283" y="0"/>
            <a:ext cx="6716683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03568" y="723207"/>
            <a:ext cx="1953491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77896" y="44067"/>
            <a:ext cx="6591934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393315" marR="5080" indent="-2381250">
              <a:lnSpc>
                <a:spcPts val="5700"/>
              </a:lnSpc>
              <a:spcBef>
                <a:spcPts val="340"/>
              </a:spcBef>
              <a:tabLst>
                <a:tab pos="5037455" algn="l"/>
              </a:tabLst>
            </a:pPr>
            <a:r>
              <a:rPr dirty="0"/>
              <a:t>What </a:t>
            </a:r>
            <a:r>
              <a:rPr spc="-5" dirty="0"/>
              <a:t>di</a:t>
            </a:r>
            <a:r>
              <a:rPr dirty="0"/>
              <a:t>d</a:t>
            </a:r>
            <a:r>
              <a:rPr spc="-5" dirty="0"/>
              <a:t> </a:t>
            </a:r>
            <a:r>
              <a:rPr dirty="0"/>
              <a:t>you</a:t>
            </a:r>
            <a:r>
              <a:rPr spc="-5" dirty="0"/>
              <a:t> li</a:t>
            </a:r>
            <a:r>
              <a:rPr dirty="0"/>
              <a:t>ke	abo</a:t>
            </a:r>
            <a:r>
              <a:rPr spc="-5" dirty="0"/>
              <a:t>ut  Japan?</a:t>
            </a:r>
          </a:p>
        </p:txBody>
      </p:sp>
      <p:sp>
        <p:nvSpPr>
          <p:cNvPr id="5" name="object 5"/>
          <p:cNvSpPr/>
          <p:nvPr/>
        </p:nvSpPr>
        <p:spPr>
          <a:xfrm>
            <a:off x="765173" y="2116890"/>
            <a:ext cx="7458075" cy="2569845"/>
          </a:xfrm>
          <a:custGeom>
            <a:avLst/>
            <a:gdLst/>
            <a:ahLst/>
            <a:cxnLst/>
            <a:rect l="l" t="t" r="r" b="b"/>
            <a:pathLst>
              <a:path w="7458075" h="2569845">
                <a:moveTo>
                  <a:pt x="0" y="0"/>
                </a:moveTo>
                <a:lnTo>
                  <a:pt x="7457542" y="0"/>
                </a:lnTo>
                <a:lnTo>
                  <a:pt x="7457542" y="2569467"/>
                </a:lnTo>
                <a:lnTo>
                  <a:pt x="0" y="2569467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88211" y="4815503"/>
            <a:ext cx="4865317" cy="19266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9421" y="4156"/>
            <a:ext cx="8138159" cy="939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25291" y="714894"/>
            <a:ext cx="3071552" cy="137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9421" y="4156"/>
            <a:ext cx="8138159" cy="9393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51560" y="727364"/>
            <a:ext cx="7173883" cy="9393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15046" y="50539"/>
            <a:ext cx="8018145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98475" marR="5080" indent="-485775">
              <a:lnSpc>
                <a:spcPts val="5700"/>
              </a:lnSpc>
              <a:spcBef>
                <a:spcPts val="340"/>
              </a:spcBef>
              <a:tabLst>
                <a:tab pos="1698625" algn="l"/>
              </a:tabLst>
            </a:pPr>
            <a:r>
              <a:rPr spc="-5" dirty="0"/>
              <a:t>Japan	has some </a:t>
            </a:r>
            <a:r>
              <a:rPr u="heavy" spc="-5" dirty="0">
                <a:uFill>
                  <a:solidFill>
                    <a:srgbClr val="1E5440"/>
                  </a:solidFill>
                </a:uFill>
              </a:rPr>
              <a:t>similarities</a:t>
            </a:r>
            <a:r>
              <a:rPr spc="-5" dirty="0"/>
              <a:t> </a:t>
            </a:r>
            <a:r>
              <a:rPr dirty="0"/>
              <a:t>to  China. Can you </a:t>
            </a:r>
            <a:r>
              <a:rPr spc="-5" dirty="0"/>
              <a:t>list</a:t>
            </a:r>
            <a:r>
              <a:rPr spc="-55" dirty="0"/>
              <a:t> </a:t>
            </a:r>
            <a:r>
              <a:rPr spc="-5" dirty="0"/>
              <a:t>some?</a:t>
            </a:r>
          </a:p>
        </p:txBody>
      </p:sp>
      <p:sp>
        <p:nvSpPr>
          <p:cNvPr id="7" name="object 7"/>
          <p:cNvSpPr/>
          <p:nvPr/>
        </p:nvSpPr>
        <p:spPr>
          <a:xfrm>
            <a:off x="765173" y="2116890"/>
            <a:ext cx="7458075" cy="2569845"/>
          </a:xfrm>
          <a:custGeom>
            <a:avLst/>
            <a:gdLst/>
            <a:ahLst/>
            <a:cxnLst/>
            <a:rect l="l" t="t" r="r" b="b"/>
            <a:pathLst>
              <a:path w="7458075" h="2569845">
                <a:moveTo>
                  <a:pt x="0" y="0"/>
                </a:moveTo>
                <a:lnTo>
                  <a:pt x="7457542" y="0"/>
                </a:lnTo>
                <a:lnTo>
                  <a:pt x="7457542" y="2569467"/>
                </a:lnTo>
                <a:lnTo>
                  <a:pt x="0" y="2569467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0515" y="4304747"/>
            <a:ext cx="3414671" cy="22866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0574" y="4156"/>
            <a:ext cx="8379228" cy="939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55621" y="714894"/>
            <a:ext cx="3183774" cy="137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574" y="4156"/>
            <a:ext cx="8379228" cy="9393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7527" y="727364"/>
            <a:ext cx="7277792" cy="9393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7174" y="50539"/>
            <a:ext cx="8253730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566420" marR="5080" indent="-554355">
              <a:lnSpc>
                <a:spcPts val="5700"/>
              </a:lnSpc>
              <a:spcBef>
                <a:spcPts val="340"/>
              </a:spcBef>
              <a:tabLst>
                <a:tab pos="1698625" algn="l"/>
                <a:tab pos="2139950" algn="l"/>
                <a:tab pos="2924175" algn="l"/>
                <a:tab pos="5909945" algn="l"/>
              </a:tabLst>
            </a:pPr>
            <a:r>
              <a:rPr spc="-5" dirty="0"/>
              <a:t>Japan	also	has </a:t>
            </a:r>
            <a:r>
              <a:rPr u="heavy" spc="-20" dirty="0">
                <a:uFill>
                  <a:solidFill>
                    <a:srgbClr val="1E5440"/>
                  </a:solidFill>
                </a:uFill>
              </a:rPr>
              <a:t>differences.</a:t>
            </a:r>
            <a:r>
              <a:rPr spc="-20" dirty="0"/>
              <a:t> </a:t>
            </a:r>
            <a:r>
              <a:rPr spc="-5" dirty="0"/>
              <a:t>List  some	</a:t>
            </a:r>
            <a:r>
              <a:rPr spc="-20" dirty="0"/>
              <a:t>differences</a:t>
            </a:r>
            <a:r>
              <a:rPr spc="-5" dirty="0"/>
              <a:t> </a:t>
            </a:r>
            <a:r>
              <a:rPr dirty="0"/>
              <a:t>to	China.</a:t>
            </a:r>
          </a:p>
        </p:txBody>
      </p:sp>
      <p:sp>
        <p:nvSpPr>
          <p:cNvPr id="7" name="object 7"/>
          <p:cNvSpPr/>
          <p:nvPr/>
        </p:nvSpPr>
        <p:spPr>
          <a:xfrm>
            <a:off x="765173" y="2116890"/>
            <a:ext cx="7458075" cy="2569845"/>
          </a:xfrm>
          <a:custGeom>
            <a:avLst/>
            <a:gdLst/>
            <a:ahLst/>
            <a:cxnLst/>
            <a:rect l="l" t="t" r="r" b="b"/>
            <a:pathLst>
              <a:path w="7458075" h="2569845">
                <a:moveTo>
                  <a:pt x="0" y="0"/>
                </a:moveTo>
                <a:lnTo>
                  <a:pt x="7457542" y="0"/>
                </a:lnTo>
                <a:lnTo>
                  <a:pt x="7457542" y="2569467"/>
                </a:lnTo>
                <a:lnTo>
                  <a:pt x="0" y="2569467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700375"/>
            <a:ext cx="9143998" cy="51576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3247" y="0"/>
            <a:ext cx="7427422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04060" y="723207"/>
            <a:ext cx="2689167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90530" y="44067"/>
            <a:ext cx="7304405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378710" marR="5080" indent="-2366645">
              <a:lnSpc>
                <a:spcPts val="5700"/>
              </a:lnSpc>
              <a:spcBef>
                <a:spcPts val="340"/>
              </a:spcBef>
              <a:tabLst>
                <a:tab pos="4086225" algn="l"/>
              </a:tabLst>
            </a:pP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What </a:t>
            </a:r>
            <a:r>
              <a:rPr sz="4800" spc="-25" dirty="0">
                <a:solidFill>
                  <a:srgbClr val="194431"/>
                </a:solidFill>
                <a:latin typeface="Book Antiqua"/>
                <a:cs typeface="Book Antiqua"/>
              </a:rPr>
              <a:t>word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 do	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you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think</a:t>
            </a:r>
            <a:r>
              <a:rPr sz="4800" spc="-95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is  </a:t>
            </a:r>
            <a:r>
              <a:rPr sz="4800" spc="-15" dirty="0">
                <a:solidFill>
                  <a:srgbClr val="194431"/>
                </a:solidFill>
                <a:latin typeface="Book Antiqua"/>
                <a:cs typeface="Book Antiqua"/>
              </a:rPr>
              <a:t>pictured?</a:t>
            </a:r>
            <a:endParaRPr sz="48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2159000"/>
            <a:ext cx="5616483" cy="40111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45449" y="2701962"/>
            <a:ext cx="5962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solidFill>
                  <a:srgbClr val="FFFFFF"/>
                </a:solidFill>
                <a:latin typeface="Book Antiqua"/>
                <a:cs typeface="Book Antiqua"/>
              </a:rPr>
              <a:t>H</a:t>
            </a:r>
            <a:endParaRPr sz="5400">
              <a:latin typeface="Book Antiqua"/>
              <a:cs typeface="Book Antiq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00163" y="3469042"/>
            <a:ext cx="685800" cy="0"/>
          </a:xfrm>
          <a:custGeom>
            <a:avLst/>
            <a:gdLst/>
            <a:ahLst/>
            <a:cxnLst/>
            <a:rect l="l" t="t" r="r" b="b"/>
            <a:pathLst>
              <a:path w="685800">
                <a:moveTo>
                  <a:pt x="0" y="0"/>
                </a:moveTo>
                <a:lnTo>
                  <a:pt x="685799" y="0"/>
                </a:lnTo>
              </a:path>
            </a:pathLst>
          </a:custGeom>
          <a:ln w="34290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7413" y="3469042"/>
            <a:ext cx="685800" cy="0"/>
          </a:xfrm>
          <a:custGeom>
            <a:avLst/>
            <a:gdLst/>
            <a:ahLst/>
            <a:cxnLst/>
            <a:rect l="l" t="t" r="r" b="b"/>
            <a:pathLst>
              <a:path w="685800">
                <a:moveTo>
                  <a:pt x="0" y="0"/>
                </a:moveTo>
                <a:lnTo>
                  <a:pt x="685799" y="0"/>
                </a:lnTo>
              </a:path>
            </a:pathLst>
          </a:custGeom>
          <a:ln w="34290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714663" y="3469042"/>
            <a:ext cx="685800" cy="0"/>
          </a:xfrm>
          <a:custGeom>
            <a:avLst/>
            <a:gdLst/>
            <a:ahLst/>
            <a:cxnLst/>
            <a:rect l="l" t="t" r="r" b="b"/>
            <a:pathLst>
              <a:path w="685800">
                <a:moveTo>
                  <a:pt x="0" y="0"/>
                </a:moveTo>
                <a:lnTo>
                  <a:pt x="685799" y="0"/>
                </a:lnTo>
              </a:path>
            </a:pathLst>
          </a:custGeom>
          <a:ln w="34290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0407" y="49875"/>
            <a:ext cx="6654337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0738" y="773084"/>
            <a:ext cx="7593675" cy="9393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65578" y="95848"/>
            <a:ext cx="7473950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indent="473709">
              <a:lnSpc>
                <a:spcPts val="5700"/>
              </a:lnSpc>
              <a:spcBef>
                <a:spcPts val="340"/>
              </a:spcBef>
              <a:tabLst>
                <a:tab pos="1959610" algn="l"/>
                <a:tab pos="2018664" algn="l"/>
                <a:tab pos="2938145" algn="l"/>
                <a:tab pos="4512310" algn="l"/>
                <a:tab pos="6057265" algn="l"/>
              </a:tabLst>
            </a:pPr>
            <a:r>
              <a:rPr spc="-25" dirty="0"/>
              <a:t>Here	</a:t>
            </a:r>
            <a:r>
              <a:rPr spc="-30" dirty="0"/>
              <a:t>are	</a:t>
            </a:r>
            <a:r>
              <a:rPr spc="-5" dirty="0"/>
              <a:t>some	</a:t>
            </a:r>
            <a:r>
              <a:rPr spc="-25" dirty="0"/>
              <a:t>more	</a:t>
            </a:r>
            <a:r>
              <a:rPr dirty="0"/>
              <a:t>o_e  </a:t>
            </a:r>
            <a:r>
              <a:rPr spc="-20" dirty="0"/>
              <a:t>words.		</a:t>
            </a:r>
            <a:r>
              <a:rPr dirty="0"/>
              <a:t>Can you </a:t>
            </a:r>
            <a:r>
              <a:rPr spc="-25" dirty="0"/>
              <a:t>read</a:t>
            </a:r>
            <a:r>
              <a:rPr spc="-100" dirty="0"/>
              <a:t> </a:t>
            </a:r>
            <a:r>
              <a:rPr spc="-5" dirty="0"/>
              <a:t>them?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056789" y="2252107"/>
            <a:ext cx="1544320" cy="368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Book Antiqua"/>
                <a:cs typeface="Book Antiqua"/>
              </a:rPr>
              <a:t>S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m</a:t>
            </a:r>
            <a:r>
              <a:rPr sz="4000" dirty="0">
                <a:solidFill>
                  <a:srgbClr val="FFFFFF"/>
                </a:solidFill>
                <a:latin typeface="Book Antiqua"/>
                <a:cs typeface="Book Antiqua"/>
              </a:rPr>
              <a:t>oke  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Hope  Slope  </a:t>
            </a:r>
            <a:r>
              <a:rPr sz="4000" spc="-15" dirty="0">
                <a:solidFill>
                  <a:srgbClr val="FFFFFF"/>
                </a:solidFill>
                <a:latin typeface="Book Antiqua"/>
                <a:cs typeface="Book Antiqua"/>
              </a:rPr>
              <a:t>Froze  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Bone  Globe</a:t>
            </a:r>
            <a:endParaRPr sz="40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6745" y="0"/>
            <a:ext cx="7223759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34145" y="723207"/>
            <a:ext cx="3096491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28013" y="44067"/>
            <a:ext cx="7091680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075180" marR="5080" indent="-2063114">
              <a:lnSpc>
                <a:spcPts val="5700"/>
              </a:lnSpc>
              <a:spcBef>
                <a:spcPts val="340"/>
              </a:spcBef>
              <a:tabLst>
                <a:tab pos="1807845" algn="l"/>
                <a:tab pos="2532380" algn="l"/>
                <a:tab pos="3423285" algn="l"/>
                <a:tab pos="4493260" algn="l"/>
                <a:tab pos="4950460" algn="l"/>
              </a:tabLst>
            </a:pPr>
            <a:r>
              <a:rPr spc="-20" dirty="0"/>
              <a:t>Great,	</a:t>
            </a:r>
            <a:r>
              <a:rPr spc="-5" dirty="0"/>
              <a:t>try</a:t>
            </a:r>
            <a:r>
              <a:rPr spc="0" dirty="0"/>
              <a:t> </a:t>
            </a:r>
            <a:r>
              <a:rPr dirty="0"/>
              <a:t>to	</a:t>
            </a:r>
            <a:r>
              <a:rPr spc="-5" dirty="0"/>
              <a:t>use	</a:t>
            </a:r>
            <a:r>
              <a:rPr dirty="0"/>
              <a:t>a	</a:t>
            </a:r>
            <a:r>
              <a:rPr spc="-25" dirty="0"/>
              <a:t>word</a:t>
            </a:r>
            <a:r>
              <a:rPr spc="-100" dirty="0"/>
              <a:t> </a:t>
            </a:r>
            <a:r>
              <a:rPr spc="-5" dirty="0"/>
              <a:t>in  </a:t>
            </a:r>
            <a:r>
              <a:rPr dirty="0"/>
              <a:t>a	</a:t>
            </a:r>
            <a:r>
              <a:rPr spc="-5" dirty="0"/>
              <a:t>sentence!</a:t>
            </a:r>
          </a:p>
        </p:txBody>
      </p:sp>
      <p:sp>
        <p:nvSpPr>
          <p:cNvPr id="5" name="object 5"/>
          <p:cNvSpPr/>
          <p:nvPr/>
        </p:nvSpPr>
        <p:spPr>
          <a:xfrm>
            <a:off x="3138630" y="2116892"/>
            <a:ext cx="5414010" cy="3898265"/>
          </a:xfrm>
          <a:custGeom>
            <a:avLst/>
            <a:gdLst/>
            <a:ahLst/>
            <a:cxnLst/>
            <a:rect l="l" t="t" r="r" b="b"/>
            <a:pathLst>
              <a:path w="5414009" h="3898265">
                <a:moveTo>
                  <a:pt x="0" y="0"/>
                </a:moveTo>
                <a:lnTo>
                  <a:pt x="5413782" y="0"/>
                </a:lnTo>
                <a:lnTo>
                  <a:pt x="5413782" y="3897999"/>
                </a:lnTo>
                <a:lnTo>
                  <a:pt x="0" y="3897999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02602" y="2149912"/>
            <a:ext cx="1544320" cy="368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Book Antiqua"/>
                <a:cs typeface="Book Antiqua"/>
              </a:rPr>
              <a:t>S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m</a:t>
            </a:r>
            <a:r>
              <a:rPr sz="4000" dirty="0">
                <a:solidFill>
                  <a:srgbClr val="FFFFFF"/>
                </a:solidFill>
                <a:latin typeface="Book Antiqua"/>
                <a:cs typeface="Book Antiqua"/>
              </a:rPr>
              <a:t>oke  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Hope  Slope  </a:t>
            </a:r>
            <a:r>
              <a:rPr sz="4000" spc="-15" dirty="0">
                <a:solidFill>
                  <a:srgbClr val="FFFFFF"/>
                </a:solidFill>
                <a:latin typeface="Book Antiqua"/>
                <a:cs typeface="Book Antiqua"/>
              </a:rPr>
              <a:t>Froze  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Bone  Globe</a:t>
            </a:r>
            <a:endParaRPr sz="40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2094" y="0"/>
            <a:ext cx="6716683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1109" y="723207"/>
            <a:ext cx="7938654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9659" y="44067"/>
            <a:ext cx="7802245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indent="609600">
              <a:lnSpc>
                <a:spcPts val="5700"/>
              </a:lnSpc>
              <a:spcBef>
                <a:spcPts val="340"/>
              </a:spcBef>
              <a:tabLst>
                <a:tab pos="4495165" algn="l"/>
                <a:tab pos="4700270" algn="l"/>
              </a:tabLst>
            </a:pPr>
            <a:r>
              <a:rPr dirty="0"/>
              <a:t>Can you</a:t>
            </a:r>
            <a:r>
              <a:rPr spc="-5" dirty="0"/>
              <a:t> name	these </a:t>
            </a:r>
            <a:r>
              <a:rPr dirty="0"/>
              <a:t>o_e  </a:t>
            </a:r>
            <a:r>
              <a:rPr spc="-20" dirty="0"/>
              <a:t>words?</a:t>
            </a:r>
            <a:r>
              <a:rPr dirty="0"/>
              <a:t> </a:t>
            </a:r>
            <a:r>
              <a:rPr spc="-5" dirty="0"/>
              <a:t>How</a:t>
            </a:r>
            <a:r>
              <a:rPr spc="0" dirty="0"/>
              <a:t> </a:t>
            </a:r>
            <a:r>
              <a:rPr spc="-5" dirty="0"/>
              <a:t>do	they</a:t>
            </a:r>
            <a:r>
              <a:rPr spc="-80" dirty="0"/>
              <a:t> </a:t>
            </a:r>
            <a:r>
              <a:rPr spc="-5" dirty="0"/>
              <a:t>sound?</a:t>
            </a:r>
          </a:p>
        </p:txBody>
      </p:sp>
      <p:sp>
        <p:nvSpPr>
          <p:cNvPr id="5" name="object 5"/>
          <p:cNvSpPr/>
          <p:nvPr/>
        </p:nvSpPr>
        <p:spPr>
          <a:xfrm>
            <a:off x="0" y="899273"/>
            <a:ext cx="5570329" cy="32645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70329" y="1968908"/>
            <a:ext cx="3573669" cy="35093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8838" y="2460331"/>
            <a:ext cx="4125930" cy="412593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4770" y="0"/>
            <a:ext cx="7531329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17025" y="723207"/>
            <a:ext cx="2626821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13433" y="44067"/>
            <a:ext cx="7414259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465705" marR="5080" indent="-2453640">
              <a:lnSpc>
                <a:spcPts val="5700"/>
              </a:lnSpc>
              <a:spcBef>
                <a:spcPts val="340"/>
              </a:spcBef>
              <a:tabLst>
                <a:tab pos="1189355" algn="l"/>
                <a:tab pos="3009265" algn="l"/>
                <a:tab pos="4557395" algn="l"/>
              </a:tabLst>
            </a:pPr>
            <a:r>
              <a:rPr spc="-5" dirty="0"/>
              <a:t>Use	one</a:t>
            </a:r>
            <a:r>
              <a:rPr dirty="0"/>
              <a:t> of	</a:t>
            </a:r>
            <a:r>
              <a:rPr spc="-5" dirty="0"/>
              <a:t>these	</a:t>
            </a:r>
            <a:r>
              <a:rPr spc="-20" dirty="0"/>
              <a:t>words </a:t>
            </a:r>
            <a:r>
              <a:rPr spc="-5" dirty="0"/>
              <a:t>in</a:t>
            </a:r>
            <a:r>
              <a:rPr spc="-85" dirty="0"/>
              <a:t> </a:t>
            </a:r>
            <a:r>
              <a:rPr dirty="0"/>
              <a:t>a  </a:t>
            </a:r>
            <a:r>
              <a:rPr spc="-5" dirty="0"/>
              <a:t>sentence!</a:t>
            </a:r>
          </a:p>
        </p:txBody>
      </p:sp>
      <p:sp>
        <p:nvSpPr>
          <p:cNvPr id="5" name="object 5"/>
          <p:cNvSpPr/>
          <p:nvPr/>
        </p:nvSpPr>
        <p:spPr>
          <a:xfrm>
            <a:off x="0" y="899273"/>
            <a:ext cx="5570329" cy="32645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70329" y="1968908"/>
            <a:ext cx="3573669" cy="35093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8838" y="2460331"/>
            <a:ext cx="4125930" cy="412593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6745" y="0"/>
            <a:ext cx="7211291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23160" y="723207"/>
            <a:ext cx="4326774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458595" marR="5080" indent="-1442720">
              <a:lnSpc>
                <a:spcPts val="5700"/>
              </a:lnSpc>
              <a:spcBef>
                <a:spcPts val="340"/>
              </a:spcBef>
              <a:tabLst>
                <a:tab pos="3733165" algn="l"/>
                <a:tab pos="4662170" algn="l"/>
              </a:tabLst>
            </a:pPr>
            <a:r>
              <a:rPr spc="-5" dirty="0"/>
              <a:t>List </a:t>
            </a:r>
            <a:r>
              <a:rPr dirty="0"/>
              <a:t>as</a:t>
            </a:r>
            <a:r>
              <a:rPr spc="5" dirty="0"/>
              <a:t> </a:t>
            </a:r>
            <a:r>
              <a:rPr spc="-5" dirty="0"/>
              <a:t>many</a:t>
            </a:r>
            <a:r>
              <a:rPr spc="0" dirty="0"/>
              <a:t> </a:t>
            </a:r>
            <a:r>
              <a:rPr dirty="0"/>
              <a:t>o_e	</a:t>
            </a:r>
            <a:r>
              <a:rPr spc="-20" dirty="0"/>
              <a:t>words</a:t>
            </a:r>
            <a:r>
              <a:rPr spc="-105" dirty="0"/>
              <a:t> </a:t>
            </a:r>
            <a:r>
              <a:rPr dirty="0"/>
              <a:t>as  you </a:t>
            </a:r>
            <a:r>
              <a:rPr spc="-5" dirty="0"/>
              <a:t>can	in</a:t>
            </a:r>
            <a:r>
              <a:rPr spc="-15" dirty="0"/>
              <a:t> </a:t>
            </a:r>
            <a:r>
              <a:rPr dirty="0"/>
              <a:t>1:00.</a:t>
            </a:r>
          </a:p>
        </p:txBody>
      </p:sp>
      <p:sp>
        <p:nvSpPr>
          <p:cNvPr id="5" name="object 5"/>
          <p:cNvSpPr/>
          <p:nvPr/>
        </p:nvSpPr>
        <p:spPr>
          <a:xfrm>
            <a:off x="765173" y="2271841"/>
            <a:ext cx="7458075" cy="2569845"/>
          </a:xfrm>
          <a:custGeom>
            <a:avLst/>
            <a:gdLst/>
            <a:ahLst/>
            <a:cxnLst/>
            <a:rect l="l" t="t" r="r" b="b"/>
            <a:pathLst>
              <a:path w="7458075" h="2569845">
                <a:moveTo>
                  <a:pt x="0" y="0"/>
                </a:moveTo>
                <a:lnTo>
                  <a:pt x="7457542" y="0"/>
                </a:lnTo>
                <a:lnTo>
                  <a:pt x="7457542" y="2569468"/>
                </a:lnTo>
                <a:lnTo>
                  <a:pt x="0" y="2569468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29578" y="2271840"/>
            <a:ext cx="3914420" cy="44083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3905" y="0"/>
            <a:ext cx="6945283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71305" y="723207"/>
            <a:ext cx="2830483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66572" y="44067"/>
            <a:ext cx="6814820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065655" marR="5080" indent="-2053589">
              <a:lnSpc>
                <a:spcPts val="5700"/>
              </a:lnSpc>
              <a:spcBef>
                <a:spcPts val="340"/>
              </a:spcBef>
              <a:tabLst>
                <a:tab pos="4560570" algn="l"/>
              </a:tabLst>
            </a:pPr>
            <a:r>
              <a:rPr dirty="0"/>
              <a:t>What will we </a:t>
            </a:r>
            <a:r>
              <a:rPr spc="-5" dirty="0"/>
              <a:t>b</a:t>
            </a:r>
            <a:r>
              <a:rPr dirty="0"/>
              <a:t>e	</a:t>
            </a:r>
            <a:r>
              <a:rPr spc="-5" dirty="0"/>
              <a:t>learning  this</a:t>
            </a:r>
            <a:r>
              <a:rPr spc="-15" dirty="0"/>
              <a:t> </a:t>
            </a:r>
            <a:r>
              <a:rPr spc="-5" dirty="0"/>
              <a:t>class?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482317" y="1849613"/>
            <a:ext cx="6050915" cy="1120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ts val="4310"/>
              </a:lnSpc>
              <a:spcBef>
                <a:spcPts val="100"/>
              </a:spcBef>
              <a:buFont typeface="Arial"/>
              <a:buChar char="•"/>
              <a:tabLst>
                <a:tab pos="298450" algn="l"/>
              </a:tabLst>
            </a:pP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look into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new</a:t>
            </a:r>
            <a:r>
              <a:rPr sz="3600" spc="-229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country</a:t>
            </a:r>
            <a:endParaRPr sz="3600">
              <a:latin typeface="Book Antiqua"/>
              <a:cs typeface="Book Antiqua"/>
            </a:endParaRPr>
          </a:p>
          <a:p>
            <a:pPr marL="298450" indent="-285750">
              <a:lnSpc>
                <a:spcPts val="4310"/>
              </a:lnSpc>
              <a:buFont typeface="Arial"/>
              <a:buChar char="•"/>
              <a:tabLst>
                <a:tab pos="298450" algn="l"/>
              </a:tabLst>
            </a:pP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review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of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“o_e”</a:t>
            </a:r>
            <a:r>
              <a:rPr sz="3600" spc="-27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sound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05093" y="3464417"/>
            <a:ext cx="7634900" cy="30698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4152" y="0"/>
            <a:ext cx="7148945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46414" y="723207"/>
            <a:ext cx="6271952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52755" marR="5080" indent="-436880">
              <a:lnSpc>
                <a:spcPts val="5700"/>
              </a:lnSpc>
              <a:spcBef>
                <a:spcPts val="340"/>
              </a:spcBef>
              <a:tabLst>
                <a:tab pos="4763135" algn="l"/>
              </a:tabLst>
            </a:pPr>
            <a:r>
              <a:rPr spc="-445" dirty="0"/>
              <a:t>T</a:t>
            </a:r>
            <a:r>
              <a:rPr dirty="0"/>
              <a:t>o</a:t>
            </a:r>
            <a:r>
              <a:rPr spc="-5" dirty="0"/>
              <a:t>d</a:t>
            </a:r>
            <a:r>
              <a:rPr dirty="0"/>
              <a:t>ay we will </a:t>
            </a:r>
            <a:r>
              <a:rPr spc="-5" dirty="0"/>
              <a:t>b</a:t>
            </a:r>
            <a:r>
              <a:rPr dirty="0"/>
              <a:t>e	</a:t>
            </a:r>
            <a:r>
              <a:rPr spc="-5" dirty="0"/>
              <a:t>learning  about another</a:t>
            </a:r>
            <a:r>
              <a:rPr spc="-25" dirty="0"/>
              <a:t> </a:t>
            </a:r>
            <a:r>
              <a:rPr spc="-70" dirty="0"/>
              <a:t>country.</a:t>
            </a:r>
          </a:p>
        </p:txBody>
      </p:sp>
      <p:sp>
        <p:nvSpPr>
          <p:cNvPr id="5" name="object 5"/>
          <p:cNvSpPr/>
          <p:nvPr/>
        </p:nvSpPr>
        <p:spPr>
          <a:xfrm>
            <a:off x="619298" y="2385752"/>
            <a:ext cx="7934497" cy="6733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63982" y="2867891"/>
            <a:ext cx="3628505" cy="6733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56935" y="2425049"/>
            <a:ext cx="7807325" cy="9956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159000" marR="5080" indent="-2146935">
              <a:lnSpc>
                <a:spcPts val="3800"/>
              </a:lnSpc>
              <a:spcBef>
                <a:spcPts val="260"/>
              </a:spcBef>
            </a:pP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This country is made up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of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many islands in  the Pacific</a:t>
            </a:r>
            <a:r>
              <a:rPr sz="32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Ocean…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011586" y="3015000"/>
            <a:ext cx="4615996" cy="3461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3207" y="266006"/>
            <a:ext cx="3042457" cy="7190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18061" y="814646"/>
            <a:ext cx="2252748" cy="7190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3330" y="1359131"/>
            <a:ext cx="3142211" cy="7190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15380" y="308609"/>
            <a:ext cx="3043555" cy="166623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065" marR="5080" algn="ctr">
              <a:lnSpc>
                <a:spcPts val="4300"/>
              </a:lnSpc>
              <a:spcBef>
                <a:spcPts val="260"/>
              </a:spcBef>
            </a:pPr>
            <a:r>
              <a:rPr sz="3600" spc="-5" dirty="0">
                <a:solidFill>
                  <a:srgbClr val="194431"/>
                </a:solidFill>
                <a:latin typeface="Book Antiqua"/>
                <a:cs typeface="Book Antiqua"/>
              </a:rPr>
              <a:t>The country is  known for  </a:t>
            </a:r>
            <a:r>
              <a:rPr sz="3600" spc="-10" dirty="0">
                <a:solidFill>
                  <a:srgbClr val="194431"/>
                </a:solidFill>
                <a:latin typeface="Book Antiqua"/>
                <a:cs typeface="Book Antiqua"/>
              </a:rPr>
              <a:t>growing</a:t>
            </a:r>
            <a:r>
              <a:rPr sz="3600" spc="-90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194431"/>
                </a:solidFill>
                <a:latin typeface="Book Antiqua"/>
                <a:cs typeface="Book Antiqua"/>
              </a:rPr>
              <a:t>rice</a:t>
            </a:r>
            <a:r>
              <a:rPr sz="3600" spc="-5" dirty="0">
                <a:solidFill>
                  <a:srgbClr val="1E5440"/>
                </a:solidFill>
                <a:latin typeface="Book Antiqua"/>
                <a:cs typeface="Book Antiqua"/>
              </a:rPr>
              <a:t>…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86246" y="4488872"/>
            <a:ext cx="124690" cy="5818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9832" y="4908665"/>
            <a:ext cx="3009206" cy="65670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83580" y="5021505"/>
            <a:ext cx="29070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194431"/>
                </a:solidFill>
                <a:latin typeface="Book Antiqua"/>
                <a:cs typeface="Book Antiqua"/>
              </a:rPr>
              <a:t>And catching</a:t>
            </a:r>
            <a:r>
              <a:rPr sz="2800" spc="-75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194431"/>
                </a:solidFill>
                <a:latin typeface="Book Antiqua"/>
                <a:cs typeface="Book Antiqua"/>
              </a:rPr>
              <a:t>fish!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09900" y="133003"/>
            <a:ext cx="4571998" cy="33708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07228" y="2909455"/>
            <a:ext cx="4667595" cy="351212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5181" y="4268585"/>
            <a:ext cx="7369232" cy="8936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3290" y="4929447"/>
            <a:ext cx="8537169" cy="8894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0698" y="5577839"/>
            <a:ext cx="3100646" cy="1537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3290" y="4929447"/>
            <a:ext cx="8537169" cy="8894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56905" y="5602777"/>
            <a:ext cx="4725785" cy="8894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73483" y="6251170"/>
            <a:ext cx="2984268" cy="1537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03854" y="4310641"/>
            <a:ext cx="8385175" cy="20294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065" marR="5080" indent="-635" algn="ctr">
              <a:lnSpc>
                <a:spcPct val="99400"/>
              </a:lnSpc>
              <a:spcBef>
                <a:spcPts val="130"/>
              </a:spcBef>
              <a:tabLst>
                <a:tab pos="431165" algn="l"/>
                <a:tab pos="889635" algn="l"/>
                <a:tab pos="7529830" algn="l"/>
              </a:tabLst>
            </a:pP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Do	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you </a:t>
            </a:r>
            <a:r>
              <a:rPr sz="4400" spc="-15" dirty="0">
                <a:solidFill>
                  <a:srgbClr val="FFFFFF"/>
                </a:solidFill>
                <a:latin typeface="Book Antiqua"/>
                <a:cs typeface="Book Antiqua"/>
              </a:rPr>
              <a:t>remember? 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What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is 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a  </a:t>
            </a:r>
            <a:r>
              <a:rPr sz="44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 Antiqua"/>
                <a:cs typeface="Book Antiqua"/>
              </a:rPr>
              <a:t>pop</a:t>
            </a:r>
            <a:r>
              <a:rPr sz="44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 Antiqua"/>
                <a:cs typeface="Book Antiqua"/>
              </a:rPr>
              <a:t>ula</a:t>
            </a:r>
            <a:r>
              <a:rPr sz="44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 Antiqua"/>
                <a:cs typeface="Book Antiqua"/>
              </a:rPr>
              <a:t>t</a:t>
            </a:r>
            <a:r>
              <a:rPr sz="44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 Antiqua"/>
                <a:cs typeface="Book Antiqua"/>
              </a:rPr>
              <a:t>ion</a:t>
            </a:r>
            <a:r>
              <a:rPr sz="44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 Antiqua"/>
                <a:cs typeface="Book Antiqua"/>
              </a:rPr>
              <a:t>?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 T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hi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s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 c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o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un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t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r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y al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s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o	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has  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a	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high</a:t>
            </a:r>
            <a:r>
              <a:rPr sz="44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 Antiqua"/>
                <a:cs typeface="Book Antiqua"/>
              </a:rPr>
              <a:t>population.</a:t>
            </a:r>
            <a:endParaRPr sz="4400">
              <a:latin typeface="Book Antiqua"/>
              <a:cs typeface="Book Antiqu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37854" y="211975"/>
            <a:ext cx="5968537" cy="419376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75262" y="4418214"/>
            <a:ext cx="6035040" cy="8936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06286" y="5079076"/>
            <a:ext cx="4177145" cy="8936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4480" y="4461466"/>
            <a:ext cx="5898515" cy="135636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945515" marR="5080" indent="-933450">
              <a:lnSpc>
                <a:spcPts val="5200"/>
              </a:lnSpc>
              <a:spcBef>
                <a:spcPts val="340"/>
              </a:spcBef>
              <a:tabLst>
                <a:tab pos="2735580" algn="l"/>
              </a:tabLst>
            </a:pP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The last clue: This city’s  capital	is</a:t>
            </a:r>
            <a:r>
              <a:rPr sz="4400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70" dirty="0">
                <a:solidFill>
                  <a:srgbClr val="FFFFFF"/>
                </a:solidFill>
                <a:latin typeface="Book Antiqua"/>
                <a:cs typeface="Book Antiqua"/>
              </a:rPr>
              <a:t>Tokyo!</a:t>
            </a:r>
            <a:endParaRPr sz="44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37854" y="211975"/>
            <a:ext cx="5968537" cy="41937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6087" y="4322618"/>
            <a:ext cx="7390014" cy="8894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246" y="4979323"/>
            <a:ext cx="2531225" cy="8811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49309" y="4361977"/>
            <a:ext cx="7249159" cy="135636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444750" marR="5080" indent="-2432685">
              <a:lnSpc>
                <a:spcPts val="5200"/>
              </a:lnSpc>
              <a:spcBef>
                <a:spcPts val="340"/>
              </a:spcBef>
              <a:tabLst>
                <a:tab pos="4352925" algn="l"/>
              </a:tabLst>
            </a:pP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What</a:t>
            </a:r>
            <a:r>
              <a:rPr sz="4400" spc="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country</a:t>
            </a:r>
            <a:r>
              <a:rPr sz="4400" spc="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do	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you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think</a:t>
            </a:r>
            <a:r>
              <a:rPr sz="4400" spc="-9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it  could</a:t>
            </a:r>
            <a:r>
              <a:rPr sz="44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be?</a:t>
            </a:r>
            <a:endParaRPr sz="44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37854" y="211975"/>
            <a:ext cx="5968537" cy="41937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4028" y="0"/>
            <a:ext cx="7045035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20982" y="723207"/>
            <a:ext cx="5918661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11804" y="44067"/>
            <a:ext cx="6924040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582295" marR="5080" indent="-570230">
              <a:lnSpc>
                <a:spcPts val="5700"/>
              </a:lnSpc>
              <a:spcBef>
                <a:spcPts val="340"/>
              </a:spcBef>
              <a:tabLst>
                <a:tab pos="2490470" algn="l"/>
                <a:tab pos="4164329" algn="l"/>
              </a:tabLst>
            </a:pPr>
            <a:r>
              <a:rPr dirty="0"/>
              <a:t>What </a:t>
            </a:r>
            <a:r>
              <a:rPr spc="-5" dirty="0"/>
              <a:t>do	</a:t>
            </a:r>
            <a:r>
              <a:rPr dirty="0"/>
              <a:t>you </a:t>
            </a:r>
            <a:r>
              <a:rPr spc="-5" dirty="0"/>
              <a:t>know</a:t>
            </a:r>
            <a:r>
              <a:rPr spc="-80" dirty="0"/>
              <a:t> </a:t>
            </a:r>
            <a:r>
              <a:rPr spc="-5" dirty="0"/>
              <a:t>about  Japan?</a:t>
            </a:r>
            <a:r>
              <a:rPr spc="0" dirty="0"/>
              <a:t> </a:t>
            </a:r>
            <a:r>
              <a:rPr spc="-75" dirty="0"/>
              <a:t>Write	</a:t>
            </a:r>
            <a:r>
              <a:rPr spc="-5" dirty="0"/>
              <a:t>it</a:t>
            </a:r>
            <a:r>
              <a:rPr spc="-20" dirty="0"/>
              <a:t> </a:t>
            </a:r>
            <a:r>
              <a:rPr spc="-5" dirty="0"/>
              <a:t>below</a:t>
            </a:r>
          </a:p>
        </p:txBody>
      </p:sp>
      <p:sp>
        <p:nvSpPr>
          <p:cNvPr id="5" name="object 5"/>
          <p:cNvSpPr/>
          <p:nvPr/>
        </p:nvSpPr>
        <p:spPr>
          <a:xfrm>
            <a:off x="3810151" y="2029296"/>
            <a:ext cx="5136515" cy="4190365"/>
          </a:xfrm>
          <a:custGeom>
            <a:avLst/>
            <a:gdLst/>
            <a:ahLst/>
            <a:cxnLst/>
            <a:rect l="l" t="t" r="r" b="b"/>
            <a:pathLst>
              <a:path w="5136515" h="4190365">
                <a:moveTo>
                  <a:pt x="0" y="0"/>
                </a:moveTo>
                <a:lnTo>
                  <a:pt x="5136416" y="0"/>
                </a:lnTo>
                <a:lnTo>
                  <a:pt x="5136416" y="4189985"/>
                </a:lnTo>
                <a:lnTo>
                  <a:pt x="0" y="4189985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" y="2364341"/>
            <a:ext cx="4201096" cy="32089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6498" y="0"/>
            <a:ext cx="4505497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3083" y="723207"/>
            <a:ext cx="5112326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19515" y="44067"/>
            <a:ext cx="4991735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indent="303530">
              <a:lnSpc>
                <a:spcPts val="5700"/>
              </a:lnSpc>
              <a:spcBef>
                <a:spcPts val="340"/>
              </a:spcBef>
            </a:pP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Let’s learn </a:t>
            </a:r>
            <a:r>
              <a:rPr sz="4800" spc="-25" dirty="0">
                <a:solidFill>
                  <a:srgbClr val="194431"/>
                </a:solidFill>
                <a:latin typeface="Book Antiqua"/>
                <a:cs typeface="Book Antiqua"/>
              </a:rPr>
              <a:t>more 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about the</a:t>
            </a:r>
            <a:r>
              <a:rPr sz="4800" spc="-50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country!</a:t>
            </a:r>
            <a:endParaRPr sz="4800">
              <a:latin typeface="Book Antiqua"/>
              <a:cs typeface="Book Antiqu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3083" y="2819400"/>
            <a:ext cx="3422650" cy="22174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4445" algn="just">
              <a:lnSpc>
                <a:spcPct val="99800"/>
              </a:lnSpc>
              <a:spcBef>
                <a:spcPts val="110"/>
              </a:spcBef>
            </a:pPr>
            <a:r>
              <a:rPr sz="4800" spc="-225" dirty="0">
                <a:solidFill>
                  <a:srgbClr val="FFFFFF"/>
                </a:solidFill>
                <a:latin typeface="Book Antiqua"/>
                <a:cs typeface="Book Antiqua"/>
              </a:rPr>
              <a:t>We </a:t>
            </a:r>
            <a:r>
              <a:rPr sz="4800" dirty="0">
                <a:solidFill>
                  <a:srgbClr val="FFFFFF"/>
                </a:solidFill>
                <a:latin typeface="Book Antiqua"/>
                <a:cs typeface="Book Antiqua"/>
              </a:rPr>
              <a:t>will </a:t>
            </a:r>
            <a:r>
              <a:rPr sz="4800" spc="-5" dirty="0">
                <a:solidFill>
                  <a:srgbClr val="FFFFFF"/>
                </a:solidFill>
                <a:latin typeface="Book Antiqua"/>
                <a:cs typeface="Book Antiqua"/>
              </a:rPr>
              <a:t>now  </a:t>
            </a:r>
            <a:r>
              <a:rPr sz="4800" spc="-25" dirty="0">
                <a:solidFill>
                  <a:srgbClr val="FFFFFF"/>
                </a:solidFill>
                <a:latin typeface="Book Antiqua"/>
                <a:cs typeface="Book Antiqua"/>
              </a:rPr>
              <a:t>read </a:t>
            </a:r>
            <a:r>
              <a:rPr sz="48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4800" spc="-5" dirty="0">
                <a:solidFill>
                  <a:srgbClr val="FFFFFF"/>
                </a:solidFill>
                <a:latin typeface="Book Antiqua"/>
                <a:cs typeface="Book Antiqua"/>
              </a:rPr>
              <a:t>book  about</a:t>
            </a:r>
            <a:r>
              <a:rPr sz="4800" spc="-6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800" spc="-5" dirty="0">
                <a:solidFill>
                  <a:srgbClr val="FFFFFF"/>
                </a:solidFill>
                <a:latin typeface="Book Antiqua"/>
                <a:cs typeface="Book Antiqua"/>
              </a:rPr>
              <a:t>Japan!</a:t>
            </a:r>
            <a:endParaRPr sz="4800" dirty="0">
              <a:latin typeface="Book Antiqua"/>
              <a:cs typeface="Book Antiqu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08373" y="1702842"/>
            <a:ext cx="3681948" cy="50284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RATE_QUIZZES" val="0"/>
  <p:tag name="ISPRING_SCORM_PASSING_SCORE" val="100.000000"/>
  <p:tag name="ISPRING_ULTRA_SCORM_COURSE_ID" val="EC39A3AE-E80E-47C2-BA73-3A397DC8952B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Beth\eslao-nc\stage-1\unit-8\lesson-8-9"/>
  <p:tag name="ISPRING_PRESENTATION_TITLE" val="ESLAO-8-9-Slides-Student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138</Words>
  <Application>Microsoft Office PowerPoint</Application>
  <PresentationFormat>On-screen Show (4:3)</PresentationFormat>
  <Paragraphs>45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Book Antiqua</vt:lpstr>
      <vt:lpstr>Calibri</vt:lpstr>
      <vt:lpstr>Office Theme</vt:lpstr>
      <vt:lpstr>PowerPoint Presentation</vt:lpstr>
      <vt:lpstr>What will we be learning  this class?</vt:lpstr>
      <vt:lpstr>Today we will be learning  about another country.</vt:lpstr>
      <vt:lpstr>PowerPoint Presentation</vt:lpstr>
      <vt:lpstr>PowerPoint Presentation</vt:lpstr>
      <vt:lpstr>PowerPoint Presentation</vt:lpstr>
      <vt:lpstr>PowerPoint Presentation</vt:lpstr>
      <vt:lpstr>What do you know about  Japan? Write it below</vt:lpstr>
      <vt:lpstr>PowerPoint Presentation</vt:lpstr>
      <vt:lpstr>What did you like about  Japan?</vt:lpstr>
      <vt:lpstr>Japan has some similarities to  China. Can you list some?</vt:lpstr>
      <vt:lpstr>Japan also has differences. List  some differences to China.</vt:lpstr>
      <vt:lpstr>PowerPoint Presentation</vt:lpstr>
      <vt:lpstr>Here are some more o_e  words.  Can you read them?</vt:lpstr>
      <vt:lpstr>Great, try to use a word in  a sentence!</vt:lpstr>
      <vt:lpstr>Can you name these o_e  words? How do they sound?</vt:lpstr>
      <vt:lpstr>Use one of these words in a  sentence!</vt:lpstr>
      <vt:lpstr>List as many o_e words as  you can in 1:00.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ESLAO-8-9-Slides-Student</dc:title>
  <cp:lastModifiedBy>Lakshmi Priya</cp:lastModifiedBy>
  <cp:revision>3</cp:revision>
  <dcterms:created xsi:type="dcterms:W3CDTF">2018-06-27T13:28:38Z</dcterms:created>
  <dcterms:modified xsi:type="dcterms:W3CDTF">2018-06-27T13:29:54Z</dcterms:modified>
</cp:coreProperties>
</file>