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0" r:id="rId3"/>
    <p:sldId id="259" r:id="rId4"/>
    <p:sldId id="257" r:id="rId5"/>
    <p:sldId id="258" r:id="rId6"/>
    <p:sldId id="264" r:id="rId7"/>
    <p:sldId id="268" r:id="rId8"/>
    <p:sldId id="261" r:id="rId9"/>
    <p:sldId id="262" r:id="rId10"/>
    <p:sldId id="265" r:id="rId11"/>
    <p:sldId id="263" r:id="rId12"/>
    <p:sldId id="266" r:id="rId13"/>
    <p:sldId id="267"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C153CA-B99C-FC68-ABDA-DB2ECAB6278C}" v="59" dt="2021-06-23T21:03:52.8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8924"/>
  </p:normalViewPr>
  <p:slideViewPr>
    <p:cSldViewPr snapToGrid="0" snapToObjects="1">
      <p:cViewPr varScale="1">
        <p:scale>
          <a:sx n="90" d="100"/>
          <a:sy n="90" d="100"/>
        </p:scale>
        <p:origin x="232"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any Villanueva" userId="S::bethany.villanueva@rosedaleacademy.com::7ac5a895-7e38-46df-a5e1-f6219d0baaed" providerId="AD" clId="Web-{94C153CA-B99C-FC68-ABDA-DB2ECAB6278C}"/>
    <pc:docChg chg="modSld">
      <pc:chgData name="Bethany Villanueva" userId="S::bethany.villanueva@rosedaleacademy.com::7ac5a895-7e38-46df-a5e1-f6219d0baaed" providerId="AD" clId="Web-{94C153CA-B99C-FC68-ABDA-DB2ECAB6278C}" dt="2021-06-23T21:03:52.864" v="31" actId="1076"/>
      <pc:docMkLst>
        <pc:docMk/>
      </pc:docMkLst>
      <pc:sldChg chg="modSp">
        <pc:chgData name="Bethany Villanueva" userId="S::bethany.villanueva@rosedaleacademy.com::7ac5a895-7e38-46df-a5e1-f6219d0baaed" providerId="AD" clId="Web-{94C153CA-B99C-FC68-ABDA-DB2ECAB6278C}" dt="2021-06-23T20:49:36.894" v="8" actId="20577"/>
        <pc:sldMkLst>
          <pc:docMk/>
          <pc:sldMk cId="1634284305" sldId="264"/>
        </pc:sldMkLst>
        <pc:spChg chg="mod">
          <ac:chgData name="Bethany Villanueva" userId="S::bethany.villanueva@rosedaleacademy.com::7ac5a895-7e38-46df-a5e1-f6219d0baaed" providerId="AD" clId="Web-{94C153CA-B99C-FC68-ABDA-DB2ECAB6278C}" dt="2021-06-23T20:49:36.894" v="8" actId="20577"/>
          <ac:spMkLst>
            <pc:docMk/>
            <pc:sldMk cId="1634284305" sldId="264"/>
            <ac:spMk id="3" creationId="{DC952DDC-331B-8F4F-B727-C249AC075418}"/>
          </ac:spMkLst>
        </pc:spChg>
      </pc:sldChg>
      <pc:sldChg chg="modSp">
        <pc:chgData name="Bethany Villanueva" userId="S::bethany.villanueva@rosedaleacademy.com::7ac5a895-7e38-46df-a5e1-f6219d0baaed" providerId="AD" clId="Web-{94C153CA-B99C-FC68-ABDA-DB2ECAB6278C}" dt="2021-06-23T20:56:57.652" v="19" actId="20577"/>
        <pc:sldMkLst>
          <pc:docMk/>
          <pc:sldMk cId="1375950508" sldId="265"/>
        </pc:sldMkLst>
        <pc:spChg chg="mod">
          <ac:chgData name="Bethany Villanueva" userId="S::bethany.villanueva@rosedaleacademy.com::7ac5a895-7e38-46df-a5e1-f6219d0baaed" providerId="AD" clId="Web-{94C153CA-B99C-FC68-ABDA-DB2ECAB6278C}" dt="2021-06-23T20:56:57.652" v="19" actId="20577"/>
          <ac:spMkLst>
            <pc:docMk/>
            <pc:sldMk cId="1375950508" sldId="265"/>
            <ac:spMk id="3" creationId="{9C412BD7-DCEF-DE49-B340-68EAB2E5CCF0}"/>
          </ac:spMkLst>
        </pc:spChg>
      </pc:sldChg>
      <pc:sldChg chg="modSp">
        <pc:chgData name="Bethany Villanueva" userId="S::bethany.villanueva@rosedaleacademy.com::7ac5a895-7e38-46df-a5e1-f6219d0baaed" providerId="AD" clId="Web-{94C153CA-B99C-FC68-ABDA-DB2ECAB6278C}" dt="2021-06-23T20:59:54.468" v="20" actId="20577"/>
        <pc:sldMkLst>
          <pc:docMk/>
          <pc:sldMk cId="151326236" sldId="266"/>
        </pc:sldMkLst>
        <pc:spChg chg="mod">
          <ac:chgData name="Bethany Villanueva" userId="S::bethany.villanueva@rosedaleacademy.com::7ac5a895-7e38-46df-a5e1-f6219d0baaed" providerId="AD" clId="Web-{94C153CA-B99C-FC68-ABDA-DB2ECAB6278C}" dt="2021-06-23T20:59:54.468" v="20" actId="20577"/>
          <ac:spMkLst>
            <pc:docMk/>
            <pc:sldMk cId="151326236" sldId="266"/>
            <ac:spMk id="3" creationId="{3CE9F222-C0D8-9948-9749-0E31EEEDA3E8}"/>
          </ac:spMkLst>
        </pc:spChg>
      </pc:sldChg>
      <pc:sldChg chg="modSp">
        <pc:chgData name="Bethany Villanueva" userId="S::bethany.villanueva@rosedaleacademy.com::7ac5a895-7e38-46df-a5e1-f6219d0baaed" providerId="AD" clId="Web-{94C153CA-B99C-FC68-ABDA-DB2ECAB6278C}" dt="2021-06-23T21:02:38.972" v="26" actId="20577"/>
        <pc:sldMkLst>
          <pc:docMk/>
          <pc:sldMk cId="3945020137" sldId="267"/>
        </pc:sldMkLst>
        <pc:spChg chg="mod">
          <ac:chgData name="Bethany Villanueva" userId="S::bethany.villanueva@rosedaleacademy.com::7ac5a895-7e38-46df-a5e1-f6219d0baaed" providerId="AD" clId="Web-{94C153CA-B99C-FC68-ABDA-DB2ECAB6278C}" dt="2021-06-23T21:02:38.972" v="26" actId="20577"/>
          <ac:spMkLst>
            <pc:docMk/>
            <pc:sldMk cId="3945020137" sldId="267"/>
            <ac:spMk id="3" creationId="{A36509EC-C407-BC4D-8F51-9216E7C6552F}"/>
          </ac:spMkLst>
        </pc:spChg>
      </pc:sldChg>
      <pc:sldChg chg="modSp">
        <pc:chgData name="Bethany Villanueva" userId="S::bethany.villanueva@rosedaleacademy.com::7ac5a895-7e38-46df-a5e1-f6219d0baaed" providerId="AD" clId="Web-{94C153CA-B99C-FC68-ABDA-DB2ECAB6278C}" dt="2021-06-23T21:03:52.864" v="31" actId="1076"/>
        <pc:sldMkLst>
          <pc:docMk/>
          <pc:sldMk cId="887331914" sldId="270"/>
        </pc:sldMkLst>
        <pc:picChg chg="mod">
          <ac:chgData name="Bethany Villanueva" userId="S::bethany.villanueva@rosedaleacademy.com::7ac5a895-7e38-46df-a5e1-f6219d0baaed" providerId="AD" clId="Web-{94C153CA-B99C-FC68-ABDA-DB2ECAB6278C}" dt="2021-06-23T21:03:52.864" v="31" actId="1076"/>
          <ac:picMkLst>
            <pc:docMk/>
            <pc:sldMk cId="887331914" sldId="270"/>
            <ac:picMk id="14338" creationId="{07F4E7D5-019A-4540-B552-E84581667D9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60D3F-6D8E-C246-B248-46F922471CF9}"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748C1-EBD6-8545-B66A-BCCE20C91F2F}" type="slidenum">
              <a:rPr lang="en-US" smtClean="0"/>
              <a:t>‹#›</a:t>
            </a:fld>
            <a:endParaRPr lang="en-US"/>
          </a:p>
        </p:txBody>
      </p:sp>
    </p:spTree>
    <p:extLst>
      <p:ext uri="{BB962C8B-B14F-4D97-AF65-F5344CB8AC3E}">
        <p14:creationId xmlns:p14="http://schemas.microsoft.com/office/powerpoint/2010/main" val="3142213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a:t>
            </a:r>
            <a:r>
              <a:rPr lang="en-US" dirty="0" err="1"/>
              <a:t>rosedaletube.com</a:t>
            </a:r>
            <a:r>
              <a:rPr lang="en-US" dirty="0"/>
              <a:t>/</a:t>
            </a:r>
            <a:r>
              <a:rPr lang="en-US" dirty="0" err="1"/>
              <a:t>zfiles</a:t>
            </a:r>
            <a:r>
              <a:rPr lang="en-US" dirty="0"/>
              <a:t>/Other/academic-integrity/How%20to%20Avoid%20Plagiarism_%20In%205%20Easy%20Steps.mp4</a:t>
            </a:r>
          </a:p>
        </p:txBody>
      </p:sp>
      <p:sp>
        <p:nvSpPr>
          <p:cNvPr id="4" name="Slide Number Placeholder 3"/>
          <p:cNvSpPr>
            <a:spLocks noGrp="1"/>
          </p:cNvSpPr>
          <p:nvPr>
            <p:ph type="sldNum" sz="quarter" idx="5"/>
          </p:nvPr>
        </p:nvSpPr>
        <p:spPr/>
        <p:txBody>
          <a:bodyPr/>
          <a:lstStyle/>
          <a:p>
            <a:fld id="{960748C1-EBD6-8545-B66A-BCCE20C91F2F}" type="slidenum">
              <a:rPr lang="en-US" smtClean="0"/>
              <a:t>4</a:t>
            </a:fld>
            <a:endParaRPr lang="en-US"/>
          </a:p>
        </p:txBody>
      </p:sp>
    </p:spTree>
    <p:extLst>
      <p:ext uri="{BB962C8B-B14F-4D97-AF65-F5344CB8AC3E}">
        <p14:creationId xmlns:p14="http://schemas.microsoft.com/office/powerpoint/2010/main" val="321682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0748C1-EBD6-8545-B66A-BCCE20C91F2F}" type="slidenum">
              <a:rPr lang="en-US" smtClean="0"/>
              <a:t>14</a:t>
            </a:fld>
            <a:endParaRPr lang="en-US"/>
          </a:p>
        </p:txBody>
      </p:sp>
    </p:spTree>
    <p:extLst>
      <p:ext uri="{BB962C8B-B14F-4D97-AF65-F5344CB8AC3E}">
        <p14:creationId xmlns:p14="http://schemas.microsoft.com/office/powerpoint/2010/main" val="25787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6EBCF-2F08-1F44-BDEC-6771044E85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60EF83-29E8-154C-A25A-C04F478403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BEE007-F78A-034A-871C-1655F3B56FCF}"/>
              </a:ext>
            </a:extLst>
          </p:cNvPr>
          <p:cNvSpPr>
            <a:spLocks noGrp="1"/>
          </p:cNvSpPr>
          <p:nvPr>
            <p:ph type="dt" sz="half" idx="10"/>
          </p:nvPr>
        </p:nvSpPr>
        <p:spPr/>
        <p:txBody>
          <a:bodyPr/>
          <a:lstStyle/>
          <a:p>
            <a:fld id="{21E55125-E5D0-794B-8F48-EBA4587FDD8A}" type="datetimeFigureOut">
              <a:rPr lang="en-US" smtClean="0"/>
              <a:t>6/23/2021</a:t>
            </a:fld>
            <a:endParaRPr lang="en-US"/>
          </a:p>
        </p:txBody>
      </p:sp>
      <p:sp>
        <p:nvSpPr>
          <p:cNvPr id="5" name="Footer Placeholder 4">
            <a:extLst>
              <a:ext uri="{FF2B5EF4-FFF2-40B4-BE49-F238E27FC236}">
                <a16:creationId xmlns:a16="http://schemas.microsoft.com/office/drawing/2014/main" id="{251F18D5-2995-6042-9417-6068D244D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DDF3F-12BC-8347-A219-01A638E24A78}"/>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37695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D903A-0F86-9A4D-BE2B-BA50DCD66E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10A5E4-68F4-1A41-8A8C-275F537A1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F43F9-20C5-2241-BC30-B152D28D1FD7}"/>
              </a:ext>
            </a:extLst>
          </p:cNvPr>
          <p:cNvSpPr>
            <a:spLocks noGrp="1"/>
          </p:cNvSpPr>
          <p:nvPr>
            <p:ph type="dt" sz="half" idx="10"/>
          </p:nvPr>
        </p:nvSpPr>
        <p:spPr/>
        <p:txBody>
          <a:bodyPr/>
          <a:lstStyle/>
          <a:p>
            <a:fld id="{21E55125-E5D0-794B-8F48-EBA4587FDD8A}" type="datetimeFigureOut">
              <a:rPr lang="en-US" smtClean="0"/>
              <a:t>6/23/2021</a:t>
            </a:fld>
            <a:endParaRPr lang="en-US"/>
          </a:p>
        </p:txBody>
      </p:sp>
      <p:sp>
        <p:nvSpPr>
          <p:cNvPr id="5" name="Footer Placeholder 4">
            <a:extLst>
              <a:ext uri="{FF2B5EF4-FFF2-40B4-BE49-F238E27FC236}">
                <a16:creationId xmlns:a16="http://schemas.microsoft.com/office/drawing/2014/main" id="{C613D5E4-1FA8-354E-84E5-E134311F5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6C81D-0B0D-0046-9E0A-E5F9DA87F08D}"/>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3009860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F66076-6741-874E-B7E7-0092C6912C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054895-EDED-C64A-A5C7-AF30DB4E59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3D890-8A68-5644-A602-0DE49CC40C4E}"/>
              </a:ext>
            </a:extLst>
          </p:cNvPr>
          <p:cNvSpPr>
            <a:spLocks noGrp="1"/>
          </p:cNvSpPr>
          <p:nvPr>
            <p:ph type="dt" sz="half" idx="10"/>
          </p:nvPr>
        </p:nvSpPr>
        <p:spPr/>
        <p:txBody>
          <a:bodyPr/>
          <a:lstStyle/>
          <a:p>
            <a:fld id="{21E55125-E5D0-794B-8F48-EBA4587FDD8A}" type="datetimeFigureOut">
              <a:rPr lang="en-US" smtClean="0"/>
              <a:t>6/23/2021</a:t>
            </a:fld>
            <a:endParaRPr lang="en-US"/>
          </a:p>
        </p:txBody>
      </p:sp>
      <p:sp>
        <p:nvSpPr>
          <p:cNvPr id="5" name="Footer Placeholder 4">
            <a:extLst>
              <a:ext uri="{FF2B5EF4-FFF2-40B4-BE49-F238E27FC236}">
                <a16:creationId xmlns:a16="http://schemas.microsoft.com/office/drawing/2014/main" id="{193E0901-0281-7A48-ADE3-83D19BB45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FF7FC-B5DA-EF4B-B30C-FCB661318123}"/>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206955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33D9-C2EB-5348-ADCB-E2166CFDB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786E6F-9C35-2B45-B664-883DE7B29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28BDB-5618-2541-A1D6-0A7898B8F38D}"/>
              </a:ext>
            </a:extLst>
          </p:cNvPr>
          <p:cNvSpPr>
            <a:spLocks noGrp="1"/>
          </p:cNvSpPr>
          <p:nvPr>
            <p:ph type="dt" sz="half" idx="10"/>
          </p:nvPr>
        </p:nvSpPr>
        <p:spPr/>
        <p:txBody>
          <a:bodyPr/>
          <a:lstStyle/>
          <a:p>
            <a:fld id="{21E55125-E5D0-794B-8F48-EBA4587FDD8A}" type="datetimeFigureOut">
              <a:rPr lang="en-US" smtClean="0"/>
              <a:t>6/23/2021</a:t>
            </a:fld>
            <a:endParaRPr lang="en-US"/>
          </a:p>
        </p:txBody>
      </p:sp>
      <p:sp>
        <p:nvSpPr>
          <p:cNvPr id="5" name="Footer Placeholder 4">
            <a:extLst>
              <a:ext uri="{FF2B5EF4-FFF2-40B4-BE49-F238E27FC236}">
                <a16:creationId xmlns:a16="http://schemas.microsoft.com/office/drawing/2014/main" id="{21D42F13-9746-0140-9991-D1D852DFC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24928-7E76-374A-8ECC-CED9018ACCBB}"/>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56476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DBC09-7258-EB45-BAC6-B75C66E47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020D4-E86A-AF4E-B5A4-DF06DD4CB5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3A7BDD-04F2-8642-AD1E-9D2457785357}"/>
              </a:ext>
            </a:extLst>
          </p:cNvPr>
          <p:cNvSpPr>
            <a:spLocks noGrp="1"/>
          </p:cNvSpPr>
          <p:nvPr>
            <p:ph type="dt" sz="half" idx="10"/>
          </p:nvPr>
        </p:nvSpPr>
        <p:spPr/>
        <p:txBody>
          <a:bodyPr/>
          <a:lstStyle/>
          <a:p>
            <a:fld id="{21E55125-E5D0-794B-8F48-EBA4587FDD8A}" type="datetimeFigureOut">
              <a:rPr lang="en-US" smtClean="0"/>
              <a:t>6/23/2021</a:t>
            </a:fld>
            <a:endParaRPr lang="en-US"/>
          </a:p>
        </p:txBody>
      </p:sp>
      <p:sp>
        <p:nvSpPr>
          <p:cNvPr id="5" name="Footer Placeholder 4">
            <a:extLst>
              <a:ext uri="{FF2B5EF4-FFF2-40B4-BE49-F238E27FC236}">
                <a16:creationId xmlns:a16="http://schemas.microsoft.com/office/drawing/2014/main" id="{EE2E5214-58EA-004B-8059-E74C1193E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1D95A-7EDB-7B44-8C5F-AA9E9E6A2F28}"/>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562300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27BA-298C-244D-B99E-5DC62AB37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EA673D-E5EA-0448-8CB2-C69E0D1EE3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C0B4E6-949E-DA48-AD87-7FCA282794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87F34-5FCA-E146-909C-AEE4E2D37DAE}"/>
              </a:ext>
            </a:extLst>
          </p:cNvPr>
          <p:cNvSpPr>
            <a:spLocks noGrp="1"/>
          </p:cNvSpPr>
          <p:nvPr>
            <p:ph type="dt" sz="half" idx="10"/>
          </p:nvPr>
        </p:nvSpPr>
        <p:spPr/>
        <p:txBody>
          <a:bodyPr/>
          <a:lstStyle/>
          <a:p>
            <a:fld id="{21E55125-E5D0-794B-8F48-EBA4587FDD8A}" type="datetimeFigureOut">
              <a:rPr lang="en-US" smtClean="0"/>
              <a:t>6/23/2021</a:t>
            </a:fld>
            <a:endParaRPr lang="en-US"/>
          </a:p>
        </p:txBody>
      </p:sp>
      <p:sp>
        <p:nvSpPr>
          <p:cNvPr id="6" name="Footer Placeholder 5">
            <a:extLst>
              <a:ext uri="{FF2B5EF4-FFF2-40B4-BE49-F238E27FC236}">
                <a16:creationId xmlns:a16="http://schemas.microsoft.com/office/drawing/2014/main" id="{20745CA0-E122-4649-A7EC-06A96A062D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BA0F6-30C3-E34E-A9D4-A2A9FD499998}"/>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354735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5F2E-CE99-3049-9436-9257F50ED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F754A7-D742-4C4B-B9DE-1ABA71A37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E5D5F0-36DE-7B4B-857A-151CEFB626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C7DA4D-6399-EB4B-A974-06A5B16B0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E327B4-D0C5-9744-82E6-C91A8289DE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D08678-478F-E349-8AB6-DE59FC4FA0EB}"/>
              </a:ext>
            </a:extLst>
          </p:cNvPr>
          <p:cNvSpPr>
            <a:spLocks noGrp="1"/>
          </p:cNvSpPr>
          <p:nvPr>
            <p:ph type="dt" sz="half" idx="10"/>
          </p:nvPr>
        </p:nvSpPr>
        <p:spPr/>
        <p:txBody>
          <a:bodyPr/>
          <a:lstStyle/>
          <a:p>
            <a:fld id="{21E55125-E5D0-794B-8F48-EBA4587FDD8A}" type="datetimeFigureOut">
              <a:rPr lang="en-US" smtClean="0"/>
              <a:t>6/23/2021</a:t>
            </a:fld>
            <a:endParaRPr lang="en-US"/>
          </a:p>
        </p:txBody>
      </p:sp>
      <p:sp>
        <p:nvSpPr>
          <p:cNvPr id="8" name="Footer Placeholder 7">
            <a:extLst>
              <a:ext uri="{FF2B5EF4-FFF2-40B4-BE49-F238E27FC236}">
                <a16:creationId xmlns:a16="http://schemas.microsoft.com/office/drawing/2014/main" id="{8B831FD4-0D1B-EB4E-80C4-B61C062CE8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C3746B-D62E-CD48-900A-7FBB601E69A4}"/>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1901747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5EBAA-7F08-DA4A-8588-B03AF6B69A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3744B9-4131-8A47-9F39-E85A19990A74}"/>
              </a:ext>
            </a:extLst>
          </p:cNvPr>
          <p:cNvSpPr>
            <a:spLocks noGrp="1"/>
          </p:cNvSpPr>
          <p:nvPr>
            <p:ph type="dt" sz="half" idx="10"/>
          </p:nvPr>
        </p:nvSpPr>
        <p:spPr/>
        <p:txBody>
          <a:bodyPr/>
          <a:lstStyle/>
          <a:p>
            <a:fld id="{21E55125-E5D0-794B-8F48-EBA4587FDD8A}" type="datetimeFigureOut">
              <a:rPr lang="en-US" smtClean="0"/>
              <a:t>6/23/2021</a:t>
            </a:fld>
            <a:endParaRPr lang="en-US"/>
          </a:p>
        </p:txBody>
      </p:sp>
      <p:sp>
        <p:nvSpPr>
          <p:cNvPr id="4" name="Footer Placeholder 3">
            <a:extLst>
              <a:ext uri="{FF2B5EF4-FFF2-40B4-BE49-F238E27FC236}">
                <a16:creationId xmlns:a16="http://schemas.microsoft.com/office/drawing/2014/main" id="{8D2D478F-7D5D-8B41-8EE5-B85E8EF661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73986B-B5C0-AF4C-97D4-7FE060E33ACF}"/>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517089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3A952B-0FB8-7F4E-B35A-633191B3B5E5}"/>
              </a:ext>
            </a:extLst>
          </p:cNvPr>
          <p:cNvSpPr>
            <a:spLocks noGrp="1"/>
          </p:cNvSpPr>
          <p:nvPr>
            <p:ph type="dt" sz="half" idx="10"/>
          </p:nvPr>
        </p:nvSpPr>
        <p:spPr/>
        <p:txBody>
          <a:bodyPr/>
          <a:lstStyle/>
          <a:p>
            <a:fld id="{21E55125-E5D0-794B-8F48-EBA4587FDD8A}" type="datetimeFigureOut">
              <a:rPr lang="en-US" smtClean="0"/>
              <a:t>6/23/2021</a:t>
            </a:fld>
            <a:endParaRPr lang="en-US"/>
          </a:p>
        </p:txBody>
      </p:sp>
      <p:sp>
        <p:nvSpPr>
          <p:cNvPr id="3" name="Footer Placeholder 2">
            <a:extLst>
              <a:ext uri="{FF2B5EF4-FFF2-40B4-BE49-F238E27FC236}">
                <a16:creationId xmlns:a16="http://schemas.microsoft.com/office/drawing/2014/main" id="{75D9E746-8070-A34B-949D-D808100515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DB62BF-C32B-1B45-81D9-2E0653794463}"/>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318848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1EE68-E91A-2C4D-B35D-7F61042990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C65DD5-AE6D-F440-A1EE-FC2D9120F0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A834DF-CCD6-EC4B-A7E3-F831BDDFC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33AC1-F9FC-284F-B4D8-6C0AC5922C17}"/>
              </a:ext>
            </a:extLst>
          </p:cNvPr>
          <p:cNvSpPr>
            <a:spLocks noGrp="1"/>
          </p:cNvSpPr>
          <p:nvPr>
            <p:ph type="dt" sz="half" idx="10"/>
          </p:nvPr>
        </p:nvSpPr>
        <p:spPr/>
        <p:txBody>
          <a:bodyPr/>
          <a:lstStyle/>
          <a:p>
            <a:fld id="{21E55125-E5D0-794B-8F48-EBA4587FDD8A}" type="datetimeFigureOut">
              <a:rPr lang="en-US" smtClean="0"/>
              <a:t>6/23/2021</a:t>
            </a:fld>
            <a:endParaRPr lang="en-US"/>
          </a:p>
        </p:txBody>
      </p:sp>
      <p:sp>
        <p:nvSpPr>
          <p:cNvPr id="6" name="Footer Placeholder 5">
            <a:extLst>
              <a:ext uri="{FF2B5EF4-FFF2-40B4-BE49-F238E27FC236}">
                <a16:creationId xmlns:a16="http://schemas.microsoft.com/office/drawing/2014/main" id="{8C8DD61D-9EAA-4441-A412-4BBDBE05CD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81723-9E36-8342-956A-A0921A55193B}"/>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361662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D5F5-4B14-3F49-9D9E-607598731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87ED6D-097F-EF41-99DC-CA0551EED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7779C4-8CF9-7541-9DAD-AEB8C1B90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C97F8F-46AE-E141-8D45-C300B9969571}"/>
              </a:ext>
            </a:extLst>
          </p:cNvPr>
          <p:cNvSpPr>
            <a:spLocks noGrp="1"/>
          </p:cNvSpPr>
          <p:nvPr>
            <p:ph type="dt" sz="half" idx="10"/>
          </p:nvPr>
        </p:nvSpPr>
        <p:spPr/>
        <p:txBody>
          <a:bodyPr/>
          <a:lstStyle/>
          <a:p>
            <a:fld id="{21E55125-E5D0-794B-8F48-EBA4587FDD8A}" type="datetimeFigureOut">
              <a:rPr lang="en-US" smtClean="0"/>
              <a:t>6/23/2021</a:t>
            </a:fld>
            <a:endParaRPr lang="en-US"/>
          </a:p>
        </p:txBody>
      </p:sp>
      <p:sp>
        <p:nvSpPr>
          <p:cNvPr id="6" name="Footer Placeholder 5">
            <a:extLst>
              <a:ext uri="{FF2B5EF4-FFF2-40B4-BE49-F238E27FC236}">
                <a16:creationId xmlns:a16="http://schemas.microsoft.com/office/drawing/2014/main" id="{BEA3FF6D-38CD-FC4B-BC2C-E1D7B7310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A59A11-1954-0F4A-BB3B-99C6B9EB14F3}"/>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213417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15AC54-C74A-8E40-8F7E-3D2A7B2F5E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AE15BE-BDB3-8E4E-AAEC-D981C4BDE7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AAC22-24C8-4E40-8739-08BEE3ABA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55125-E5D0-794B-8F48-EBA4587FDD8A}" type="datetimeFigureOut">
              <a:rPr lang="en-US" smtClean="0"/>
              <a:t>6/23/2021</a:t>
            </a:fld>
            <a:endParaRPr lang="en-US"/>
          </a:p>
        </p:txBody>
      </p:sp>
      <p:sp>
        <p:nvSpPr>
          <p:cNvPr id="5" name="Footer Placeholder 4">
            <a:extLst>
              <a:ext uri="{FF2B5EF4-FFF2-40B4-BE49-F238E27FC236}">
                <a16:creationId xmlns:a16="http://schemas.microsoft.com/office/drawing/2014/main" id="{DB8B87AA-F146-7348-820C-CC74E8DC30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F1D009-B606-5A48-8CE7-FC39B14F2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87ADE-3A7D-6044-B7A6-3C356C7E4109}" type="slidenum">
              <a:rPr lang="en-US" smtClean="0"/>
              <a:t>‹#›</a:t>
            </a:fld>
            <a:endParaRPr lang="en-US"/>
          </a:p>
        </p:txBody>
      </p:sp>
    </p:spTree>
    <p:extLst>
      <p:ext uri="{BB962C8B-B14F-4D97-AF65-F5344CB8AC3E}">
        <p14:creationId xmlns:p14="http://schemas.microsoft.com/office/powerpoint/2010/main" val="1670456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owl.purdue.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Glasses on top of a book">
            <a:extLst>
              <a:ext uri="{FF2B5EF4-FFF2-40B4-BE49-F238E27FC236}">
                <a16:creationId xmlns:a16="http://schemas.microsoft.com/office/drawing/2014/main" id="{F0C69A2C-338B-CC47-A059-B04A1D396899}"/>
              </a:ext>
            </a:extLst>
          </p:cNvPr>
          <p:cNvPicPr>
            <a:picLocks noChangeAspect="1"/>
          </p:cNvPicPr>
          <p:nvPr/>
        </p:nvPicPr>
        <p:blipFill rotWithShape="1">
          <a:blip r:embed="rId2">
            <a:alphaModFix amt="50000"/>
          </a:blip>
          <a:srcRect t="13452" b="1642"/>
          <a:stretch/>
        </p:blipFill>
        <p:spPr>
          <a:xfrm>
            <a:off x="-3047" y="10"/>
            <a:ext cx="12191999" cy="6857990"/>
          </a:xfrm>
          <a:prstGeom prst="rect">
            <a:avLst/>
          </a:prstGeom>
        </p:spPr>
      </p:pic>
      <p:sp>
        <p:nvSpPr>
          <p:cNvPr id="23" name="Rectangle 2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B33AA-1C7F-DD49-881E-845794888055}"/>
              </a:ext>
            </a:extLst>
          </p:cNvPr>
          <p:cNvSpPr>
            <a:spLocks noGrp="1"/>
          </p:cNvSpPr>
          <p:nvPr>
            <p:ph type="ctrTitle"/>
          </p:nvPr>
        </p:nvSpPr>
        <p:spPr>
          <a:xfrm>
            <a:off x="1097280" y="157163"/>
            <a:ext cx="10058400" cy="3743165"/>
          </a:xfrm>
          <a:effectLst>
            <a:outerShdw blurRad="50800" dist="38100" dir="2700000" algn="tl" rotWithShape="0">
              <a:prstClr val="black">
                <a:alpha val="40000"/>
              </a:prstClr>
            </a:outerShdw>
          </a:effectLst>
        </p:spPr>
        <p:txBody>
          <a:bodyPr>
            <a:normAutofit/>
          </a:bodyPr>
          <a:lstStyle/>
          <a:p>
            <a:r>
              <a:rPr lang="en-US" sz="5200" dirty="0">
                <a:solidFill>
                  <a:srgbClr val="FFFFFF"/>
                </a:solidFill>
                <a:effectLst>
                  <a:glow rad="190500">
                    <a:schemeClr val="tx1">
                      <a:lumMod val="95000"/>
                      <a:lumOff val="5000"/>
                      <a:alpha val="19000"/>
                    </a:schemeClr>
                  </a:glow>
                  <a:outerShdw blurRad="254000" dist="38100" dir="5400000" sx="104000" sy="104000" algn="ctr" rotWithShape="0">
                    <a:srgbClr val="000000">
                      <a:alpha val="55000"/>
                    </a:srgbClr>
                  </a:outerShdw>
                </a:effectLst>
              </a:rPr>
              <a:t>APA Citations</a:t>
            </a:r>
          </a:p>
        </p:txBody>
      </p:sp>
      <p:sp>
        <p:nvSpPr>
          <p:cNvPr id="3" name="Subtitle 2">
            <a:extLst>
              <a:ext uri="{FF2B5EF4-FFF2-40B4-BE49-F238E27FC236}">
                <a16:creationId xmlns:a16="http://schemas.microsoft.com/office/drawing/2014/main" id="{C0BA9219-A39A-C940-98FD-C0562D6DFCF5}"/>
              </a:ext>
            </a:extLst>
          </p:cNvPr>
          <p:cNvSpPr>
            <a:spLocks noGrp="1"/>
          </p:cNvSpPr>
          <p:nvPr>
            <p:ph type="subTitle" idx="1"/>
          </p:nvPr>
        </p:nvSpPr>
        <p:spPr>
          <a:xfrm>
            <a:off x="1097280" y="2828191"/>
            <a:ext cx="10058400" cy="1343128"/>
          </a:xfrm>
          <a:effectLst>
            <a:outerShdw blurRad="50800" dist="38100" dir="2700000" algn="tl" rotWithShape="0">
              <a:prstClr val="black">
                <a:alpha val="40000"/>
              </a:prstClr>
            </a:outerShdw>
          </a:effectLst>
        </p:spPr>
        <p:txBody>
          <a:bodyPr>
            <a:normAutofit/>
          </a:bodyPr>
          <a:lstStyle/>
          <a:p>
            <a:r>
              <a:rPr lang="en-US" dirty="0">
                <a:solidFill>
                  <a:srgbClr val="FFFFFF"/>
                </a:solidFill>
                <a:effectLst>
                  <a:glow rad="190500">
                    <a:schemeClr val="tx1">
                      <a:lumMod val="95000"/>
                      <a:lumOff val="5000"/>
                      <a:alpha val="19000"/>
                    </a:schemeClr>
                  </a:glow>
                  <a:outerShdw blurRad="254000" dist="38100" dir="5400000" sx="104000" sy="104000" algn="ctr" rotWithShape="0">
                    <a:srgbClr val="000000">
                      <a:alpha val="55000"/>
                    </a:srgbClr>
                  </a:outerShdw>
                </a:effectLst>
              </a:rPr>
              <a:t>Introduction to:</a:t>
            </a:r>
          </a:p>
        </p:txBody>
      </p:sp>
    </p:spTree>
    <p:extLst>
      <p:ext uri="{BB962C8B-B14F-4D97-AF65-F5344CB8AC3E}">
        <p14:creationId xmlns:p14="http://schemas.microsoft.com/office/powerpoint/2010/main" val="114524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7BBC3E-2B69-9A48-B787-221EAA874800}"/>
              </a:ext>
            </a:extLst>
          </p:cNvPr>
          <p:cNvSpPr/>
          <p:nvPr/>
        </p:nvSpPr>
        <p:spPr>
          <a:xfrm>
            <a:off x="-64294" y="400050"/>
            <a:ext cx="12320588" cy="7286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2087CD-9558-CD4C-98E8-8855C4202BE7}"/>
              </a:ext>
            </a:extLst>
          </p:cNvPr>
          <p:cNvSpPr>
            <a:spLocks noGrp="1"/>
          </p:cNvSpPr>
          <p:nvPr>
            <p:ph type="title"/>
          </p:nvPr>
        </p:nvSpPr>
        <p:spPr>
          <a:xfrm>
            <a:off x="838200" y="165097"/>
            <a:ext cx="10515600" cy="1325563"/>
          </a:xfrm>
        </p:spPr>
        <p:txBody>
          <a:bodyPr/>
          <a:lstStyle/>
          <a:p>
            <a:r>
              <a:rPr lang="en-US" dirty="0">
                <a:solidFill>
                  <a:schemeClr val="bg1"/>
                </a:solidFill>
              </a:rPr>
              <a:t>Punctuation with APA Citations</a:t>
            </a:r>
          </a:p>
        </p:txBody>
      </p:sp>
      <p:sp>
        <p:nvSpPr>
          <p:cNvPr id="3" name="Content Placeholder 2">
            <a:extLst>
              <a:ext uri="{FF2B5EF4-FFF2-40B4-BE49-F238E27FC236}">
                <a16:creationId xmlns:a16="http://schemas.microsoft.com/office/drawing/2014/main" id="{9C412BD7-DCEF-DE49-B340-68EAB2E5CCF0}"/>
              </a:ext>
            </a:extLst>
          </p:cNvPr>
          <p:cNvSpPr>
            <a:spLocks noGrp="1"/>
          </p:cNvSpPr>
          <p:nvPr>
            <p:ph idx="1"/>
          </p:nvPr>
        </p:nvSpPr>
        <p:spPr/>
        <p:txBody>
          <a:bodyPr vert="horz" lIns="91440" tIns="45720" rIns="91440" bIns="45720" rtlCol="0" anchor="t">
            <a:normAutofit/>
          </a:bodyPr>
          <a:lstStyle/>
          <a:p>
            <a:pPr marL="0" indent="0" algn="ctr">
              <a:buNone/>
            </a:pPr>
            <a:r>
              <a:rPr lang="en-CA" b="1" dirty="0"/>
              <a:t>"Direct quote" or Paraphrase (</a:t>
            </a:r>
            <a:r>
              <a:rPr lang="en-CA" b="1" u="sng">
                <a:solidFill>
                  <a:schemeClr val="accent2">
                    <a:lumMod val="75000"/>
                  </a:schemeClr>
                </a:solidFill>
              </a:rPr>
              <a:t>Author's last name,</a:t>
            </a:r>
            <a:r>
              <a:rPr lang="en-CA" b="1" dirty="0">
                <a:solidFill>
                  <a:schemeClr val="accent2">
                    <a:lumMod val="75000"/>
                  </a:schemeClr>
                </a:solidFill>
              </a:rPr>
              <a:t> </a:t>
            </a:r>
            <a:r>
              <a:rPr lang="en-CA" b="1" u="sng">
                <a:solidFill>
                  <a:srgbClr val="00B050"/>
                </a:solidFill>
              </a:rPr>
              <a:t>year </a:t>
            </a:r>
            <a:r>
              <a:rPr lang="en-CA" b="1" u="sng" dirty="0">
                <a:solidFill>
                  <a:srgbClr val="00B050"/>
                </a:solidFill>
              </a:rPr>
              <a:t>published</a:t>
            </a:r>
            <a:r>
              <a:rPr lang="en-CA" b="1" dirty="0"/>
              <a:t>). </a:t>
            </a:r>
          </a:p>
          <a:p>
            <a:pPr marL="0" indent="0" algn="ctr">
              <a:buNone/>
            </a:pPr>
            <a:r>
              <a:rPr lang="en-CA" dirty="0"/>
              <a:t>OR</a:t>
            </a:r>
          </a:p>
          <a:p>
            <a:pPr marL="0" indent="0" algn="ctr">
              <a:buNone/>
            </a:pPr>
            <a:r>
              <a:rPr lang="en-CA" b="1" u="sng" dirty="0">
                <a:solidFill>
                  <a:schemeClr val="accent2">
                    <a:lumMod val="75000"/>
                  </a:schemeClr>
                </a:solidFill>
              </a:rPr>
              <a:t>Author's Last Name</a:t>
            </a:r>
            <a:r>
              <a:rPr lang="en-CA" b="1" dirty="0">
                <a:solidFill>
                  <a:schemeClr val="accent2">
                    <a:lumMod val="75000"/>
                  </a:schemeClr>
                </a:solidFill>
              </a:rPr>
              <a:t> </a:t>
            </a:r>
            <a:r>
              <a:rPr lang="en-CA" b="1" dirty="0"/>
              <a:t>states, "Direct Quote" or paraphrase (</a:t>
            </a:r>
            <a:r>
              <a:rPr lang="en-CA" b="1" u="sng" dirty="0">
                <a:solidFill>
                  <a:srgbClr val="00B050"/>
                </a:solidFill>
              </a:rPr>
              <a:t>year published</a:t>
            </a:r>
            <a:r>
              <a:rPr lang="en-CA" b="1" dirty="0"/>
              <a:t>).</a:t>
            </a:r>
          </a:p>
          <a:p>
            <a:pPr algn="ctr"/>
            <a:endParaRPr lang="en-US" dirty="0"/>
          </a:p>
          <a:p>
            <a:pPr marL="0" indent="0">
              <a:buNone/>
            </a:pPr>
            <a:r>
              <a:rPr lang="en-CA" dirty="0"/>
              <a:t>Take a moment to carefully consider the placement of the parts and punctuation of this in-text citation. Note that there is no punctuation indicating the end of a sentence</a:t>
            </a:r>
            <a:r>
              <a:rPr lang="en-CA" b="1" i="1" dirty="0"/>
              <a:t> </a:t>
            </a:r>
            <a:r>
              <a:rPr lang="en-CA" b="1" i="1" u="sng" dirty="0"/>
              <a:t>inside</a:t>
            </a:r>
            <a:r>
              <a:rPr lang="en-CA" dirty="0"/>
              <a:t> of the quotation marks—closing </a:t>
            </a:r>
            <a:r>
              <a:rPr lang="en-CA"/>
              <a:t>punctuation should instead follow the parenthesis. </a:t>
            </a:r>
            <a:endParaRPr lang="en-US"/>
          </a:p>
        </p:txBody>
      </p:sp>
    </p:spTree>
    <p:extLst>
      <p:ext uri="{BB962C8B-B14F-4D97-AF65-F5344CB8AC3E}">
        <p14:creationId xmlns:p14="http://schemas.microsoft.com/office/powerpoint/2010/main" val="1375950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2168B3-3481-3B47-A94D-D030F8A1F9DD}"/>
              </a:ext>
            </a:extLst>
          </p:cNvPr>
          <p:cNvSpPr>
            <a:spLocks noGrp="1"/>
          </p:cNvSpPr>
          <p:nvPr>
            <p:ph idx="1"/>
          </p:nvPr>
        </p:nvSpPr>
        <p:spPr>
          <a:xfrm>
            <a:off x="571500" y="4787899"/>
            <a:ext cx="10515600" cy="1355726"/>
          </a:xfrm>
        </p:spPr>
        <p:txBody>
          <a:bodyPr>
            <a:normAutofit fontScale="92500" lnSpcReduction="20000"/>
          </a:bodyPr>
          <a:lstStyle/>
          <a:p>
            <a:r>
              <a:rPr lang="en-CA" dirty="0"/>
              <a:t>There is a </a:t>
            </a:r>
            <a:r>
              <a:rPr lang="en-CA" i="1" dirty="0"/>
              <a:t>comma</a:t>
            </a:r>
            <a:r>
              <a:rPr lang="en-CA" dirty="0"/>
              <a:t> between the author’s last name and the year inside of the parentheses. The misplacement of these simple punctuation marks is one of the most common errors students make when crafting in-text citations.</a:t>
            </a:r>
            <a:endParaRPr lang="en-US" dirty="0"/>
          </a:p>
        </p:txBody>
      </p:sp>
      <p:pic>
        <p:nvPicPr>
          <p:cNvPr id="4" name="Picture 2">
            <a:extLst>
              <a:ext uri="{FF2B5EF4-FFF2-40B4-BE49-F238E27FC236}">
                <a16:creationId xmlns:a16="http://schemas.microsoft.com/office/drawing/2014/main" id="{3D5E98D6-8C2B-3A4F-8129-4868432E26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905" b="36442"/>
          <a:stretch/>
        </p:blipFill>
        <p:spPr bwMode="auto">
          <a:xfrm>
            <a:off x="-841334" y="1857375"/>
            <a:ext cx="14417594" cy="17049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22B42826-50E4-3C4D-9C3E-EEA53C7BF3D3}"/>
              </a:ext>
            </a:extLst>
          </p:cNvPr>
          <p:cNvCxnSpPr/>
          <p:nvPr/>
        </p:nvCxnSpPr>
        <p:spPr>
          <a:xfrm flipV="1">
            <a:off x="4857750" y="3857626"/>
            <a:ext cx="971550" cy="6286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65B1B61-5182-2A4A-B25A-326D22A724F7}"/>
              </a:ext>
            </a:extLst>
          </p:cNvPr>
          <p:cNvSpPr/>
          <p:nvPr/>
        </p:nvSpPr>
        <p:spPr>
          <a:xfrm>
            <a:off x="5829300" y="2343150"/>
            <a:ext cx="785813" cy="1643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830008-BDCC-A843-9CDD-87CC7DDF32BB}"/>
              </a:ext>
            </a:extLst>
          </p:cNvPr>
          <p:cNvSpPr/>
          <p:nvPr/>
        </p:nvSpPr>
        <p:spPr>
          <a:xfrm>
            <a:off x="-64294" y="400050"/>
            <a:ext cx="12320588" cy="7286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D12CDF-BEE1-7549-ADFF-0B5653CEF1D6}"/>
              </a:ext>
            </a:extLst>
          </p:cNvPr>
          <p:cNvSpPr>
            <a:spLocks noGrp="1"/>
          </p:cNvSpPr>
          <p:nvPr>
            <p:ph type="title"/>
          </p:nvPr>
        </p:nvSpPr>
        <p:spPr>
          <a:xfrm>
            <a:off x="838200" y="165096"/>
            <a:ext cx="10515600" cy="1325563"/>
          </a:xfrm>
        </p:spPr>
        <p:txBody>
          <a:bodyPr/>
          <a:lstStyle/>
          <a:p>
            <a:r>
              <a:rPr lang="en-US" dirty="0">
                <a:solidFill>
                  <a:schemeClr val="bg1"/>
                </a:solidFill>
              </a:rPr>
              <a:t>Punctuation with APA Citations </a:t>
            </a:r>
          </a:p>
        </p:txBody>
      </p:sp>
    </p:spTree>
    <p:extLst>
      <p:ext uri="{BB962C8B-B14F-4D97-AF65-F5344CB8AC3E}">
        <p14:creationId xmlns:p14="http://schemas.microsoft.com/office/powerpoint/2010/main" val="3346047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9F222-C0D8-9948-9749-0E31EEEDA3E8}"/>
              </a:ext>
            </a:extLst>
          </p:cNvPr>
          <p:cNvSpPr>
            <a:spLocks noGrp="1"/>
          </p:cNvSpPr>
          <p:nvPr>
            <p:ph idx="1"/>
          </p:nvPr>
        </p:nvSpPr>
        <p:spPr/>
        <p:txBody>
          <a:bodyPr vert="horz" lIns="91440" tIns="45720" rIns="91440" bIns="45720" rtlCol="0" anchor="t">
            <a:normAutofit/>
          </a:bodyPr>
          <a:lstStyle/>
          <a:p>
            <a:r>
              <a:rPr lang="en-CA" dirty="0"/>
              <a:t>A Reference List includes all elements from the resource you are </a:t>
            </a:r>
            <a:r>
              <a:rPr lang="en-CA"/>
              <a:t>giving credit to and is included at the end of your work </a:t>
            </a:r>
          </a:p>
          <a:p>
            <a:r>
              <a:rPr lang="en-CA" dirty="0"/>
              <a:t>This will be called a </a:t>
            </a:r>
            <a:r>
              <a:rPr lang="en-CA" i="1" dirty="0"/>
              <a:t>Reference List</a:t>
            </a:r>
            <a:endParaRPr lang="en-CA" dirty="0"/>
          </a:p>
        </p:txBody>
      </p:sp>
      <p:sp>
        <p:nvSpPr>
          <p:cNvPr id="4" name="Rectangle 3">
            <a:extLst>
              <a:ext uri="{FF2B5EF4-FFF2-40B4-BE49-F238E27FC236}">
                <a16:creationId xmlns:a16="http://schemas.microsoft.com/office/drawing/2014/main" id="{06B3B965-4DCD-EB49-8829-2B9E5526DCDE}"/>
              </a:ext>
            </a:extLst>
          </p:cNvPr>
          <p:cNvSpPr/>
          <p:nvPr/>
        </p:nvSpPr>
        <p:spPr>
          <a:xfrm>
            <a:off x="-128588" y="371475"/>
            <a:ext cx="12320588" cy="7286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22A1D4B-D3DE-4F4F-9D26-BD9E6DE88F24}"/>
              </a:ext>
            </a:extLst>
          </p:cNvPr>
          <p:cNvSpPr txBox="1">
            <a:spLocks/>
          </p:cNvSpPr>
          <p:nvPr/>
        </p:nvSpPr>
        <p:spPr>
          <a:xfrm>
            <a:off x="838200" y="1079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Reference List</a:t>
            </a:r>
          </a:p>
        </p:txBody>
      </p:sp>
      <p:pic>
        <p:nvPicPr>
          <p:cNvPr id="10242" name="Picture 2">
            <a:extLst>
              <a:ext uri="{FF2B5EF4-FFF2-40B4-BE49-F238E27FC236}">
                <a16:creationId xmlns:a16="http://schemas.microsoft.com/office/drawing/2014/main" id="{8CABA2E2-5D0F-B049-AD93-9BFA54EF5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369" y="3240773"/>
            <a:ext cx="6291262" cy="332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6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50078-3BD9-E040-8A41-C3A79B10FDCC}"/>
              </a:ext>
            </a:extLst>
          </p:cNvPr>
          <p:cNvSpPr/>
          <p:nvPr/>
        </p:nvSpPr>
        <p:spPr>
          <a:xfrm>
            <a:off x="-64294" y="371474"/>
            <a:ext cx="12320588" cy="12906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C0FE5-544B-B840-86A2-0E5BF0863992}"/>
              </a:ext>
            </a:extLst>
          </p:cNvPr>
          <p:cNvSpPr>
            <a:spLocks noGrp="1"/>
          </p:cNvSpPr>
          <p:nvPr>
            <p:ph type="title"/>
          </p:nvPr>
        </p:nvSpPr>
        <p:spPr/>
        <p:txBody>
          <a:bodyPr/>
          <a:lstStyle/>
          <a:p>
            <a:r>
              <a:rPr lang="en-US" dirty="0">
                <a:solidFill>
                  <a:schemeClr val="bg1"/>
                </a:solidFill>
              </a:rPr>
              <a:t>Your COMPLETE citations in your Reference List will include… </a:t>
            </a:r>
          </a:p>
        </p:txBody>
      </p:sp>
      <p:sp>
        <p:nvSpPr>
          <p:cNvPr id="3" name="Content Placeholder 2">
            <a:extLst>
              <a:ext uri="{FF2B5EF4-FFF2-40B4-BE49-F238E27FC236}">
                <a16:creationId xmlns:a16="http://schemas.microsoft.com/office/drawing/2014/main" id="{A36509EC-C407-BC4D-8F51-9216E7C6552F}"/>
              </a:ext>
            </a:extLst>
          </p:cNvPr>
          <p:cNvSpPr>
            <a:spLocks noGrp="1"/>
          </p:cNvSpPr>
          <p:nvPr>
            <p:ph idx="1"/>
          </p:nvPr>
        </p:nvSpPr>
        <p:spPr>
          <a:xfrm>
            <a:off x="838200" y="1897065"/>
            <a:ext cx="10515600" cy="4351338"/>
          </a:xfrm>
        </p:spPr>
        <p:txBody>
          <a:bodyPr vert="horz" lIns="91440" tIns="45720" rIns="91440" bIns="45720" rtlCol="0" anchor="t">
            <a:normAutofit fontScale="92500" lnSpcReduction="20000"/>
          </a:bodyPr>
          <a:lstStyle/>
          <a:p>
            <a:r>
              <a:rPr lang="en-CA" dirty="0"/>
              <a:t>Author (Last Name, First Name Initial) </a:t>
            </a:r>
          </a:p>
          <a:p>
            <a:pPr lvl="1"/>
            <a:r>
              <a:rPr lang="en-CA" dirty="0"/>
              <a:t>In this case, the authors name is </a:t>
            </a:r>
            <a:r>
              <a:rPr lang="en-CA" b="1" u="sng" dirty="0">
                <a:solidFill>
                  <a:srgbClr val="C00000"/>
                </a:solidFill>
              </a:rPr>
              <a:t>J. Abdul </a:t>
            </a:r>
            <a:endParaRPr lang="en-CA" dirty="0">
              <a:solidFill>
                <a:srgbClr val="C00000"/>
              </a:solidFill>
            </a:endParaRPr>
          </a:p>
          <a:p>
            <a:r>
              <a:rPr lang="en-CA" dirty="0"/>
              <a:t>Publication Date</a:t>
            </a:r>
          </a:p>
          <a:p>
            <a:pPr lvl="2"/>
            <a:r>
              <a:rPr lang="en-CA" dirty="0"/>
              <a:t>The publication date is the date that the source was printed, released, or posted online. The published date here is</a:t>
            </a:r>
            <a:r>
              <a:rPr lang="en-CA" dirty="0">
                <a:solidFill>
                  <a:srgbClr val="C00000"/>
                </a:solidFill>
              </a:rPr>
              <a:t> </a:t>
            </a:r>
            <a:r>
              <a:rPr lang="en-CA" b="1" u="sng" dirty="0">
                <a:solidFill>
                  <a:srgbClr val="C00000"/>
                </a:solidFill>
              </a:rPr>
              <a:t>2009</a:t>
            </a:r>
            <a:r>
              <a:rPr lang="en-CA" b="1" dirty="0">
                <a:solidFill>
                  <a:srgbClr val="C00000"/>
                </a:solidFill>
              </a:rPr>
              <a:t> </a:t>
            </a:r>
            <a:r>
              <a:rPr lang="en-CA"/>
              <a:t>and it is in parentheses</a:t>
            </a:r>
            <a:endParaRPr lang="en-CA">
              <a:cs typeface="Calibri"/>
            </a:endParaRPr>
          </a:p>
          <a:p>
            <a:r>
              <a:rPr lang="en-CA" dirty="0"/>
              <a:t>Name of Work </a:t>
            </a:r>
          </a:p>
          <a:p>
            <a:pPr lvl="1"/>
            <a:r>
              <a:rPr lang="en-CA" dirty="0"/>
              <a:t>The name of this work is called “</a:t>
            </a:r>
            <a:r>
              <a:rPr lang="en-CA" b="1" u="sng" dirty="0">
                <a:solidFill>
                  <a:srgbClr val="C00000"/>
                </a:solidFill>
              </a:rPr>
              <a:t>How will the arctic survive?</a:t>
            </a:r>
            <a:r>
              <a:rPr lang="en-CA" dirty="0"/>
              <a:t>” </a:t>
            </a:r>
          </a:p>
          <a:p>
            <a:r>
              <a:rPr lang="en-CA" dirty="0"/>
              <a:t>Name of Publisher </a:t>
            </a:r>
          </a:p>
          <a:p>
            <a:pPr lvl="1"/>
            <a:r>
              <a:rPr lang="en-CA" dirty="0"/>
              <a:t>The publisher is the company that produced the source. The name of the publisher here is "</a:t>
            </a:r>
            <a:r>
              <a:rPr lang="en-CA" b="1" u="sng" dirty="0">
                <a:solidFill>
                  <a:srgbClr val="C00000"/>
                </a:solidFill>
              </a:rPr>
              <a:t>National Geographic</a:t>
            </a:r>
            <a:r>
              <a:rPr lang="en-CA" dirty="0"/>
              <a:t>" </a:t>
            </a:r>
          </a:p>
          <a:p>
            <a:r>
              <a:rPr lang="en-CA" dirty="0"/>
              <a:t>Location</a:t>
            </a:r>
          </a:p>
          <a:p>
            <a:pPr lvl="1"/>
            <a:r>
              <a:rPr lang="en-CA" dirty="0"/>
              <a:t>The location of the source is where it can be found. This can be a URL link, page numbers, or physical place. This sources location is the </a:t>
            </a:r>
            <a:r>
              <a:rPr lang="en-CA" b="1" u="sng" dirty="0">
                <a:solidFill>
                  <a:srgbClr val="C00000"/>
                </a:solidFill>
              </a:rPr>
              <a:t>URL link</a:t>
            </a:r>
            <a:endParaRPr lang="en-CA" dirty="0">
              <a:solidFill>
                <a:srgbClr val="C00000"/>
              </a:solidFill>
            </a:endParaRPr>
          </a:p>
          <a:p>
            <a:endParaRPr lang="en-US" dirty="0"/>
          </a:p>
        </p:txBody>
      </p:sp>
    </p:spTree>
    <p:extLst>
      <p:ext uri="{BB962C8B-B14F-4D97-AF65-F5344CB8AC3E}">
        <p14:creationId xmlns:p14="http://schemas.microsoft.com/office/powerpoint/2010/main" val="3945020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D552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58FC97-5647-9D47-9563-BE89AAD9D617}"/>
              </a:ext>
            </a:extLst>
          </p:cNvPr>
          <p:cNvSpPr>
            <a:spLocks noGrp="1"/>
          </p:cNvSpPr>
          <p:nvPr>
            <p:ph type="title"/>
          </p:nvPr>
        </p:nvSpPr>
        <p:spPr>
          <a:xfrm>
            <a:off x="524256" y="491260"/>
            <a:ext cx="6594189" cy="1625210"/>
          </a:xfrm>
        </p:spPr>
        <p:txBody>
          <a:bodyPr>
            <a:normAutofit/>
          </a:bodyPr>
          <a:lstStyle/>
          <a:p>
            <a:r>
              <a:rPr lang="en-US">
                <a:solidFill>
                  <a:srgbClr val="FFFFFF"/>
                </a:solidFill>
              </a:rPr>
              <a:t>Formatting your Reference List </a:t>
            </a:r>
          </a:p>
        </p:txBody>
      </p:sp>
      <p:pic>
        <p:nvPicPr>
          <p:cNvPr id="13316" name="Picture 4" descr="Letter&#10;&#10;Description automatically generated">
            <a:extLst>
              <a:ext uri="{FF2B5EF4-FFF2-40B4-BE49-F238E27FC236}">
                <a16:creationId xmlns:a16="http://schemas.microsoft.com/office/drawing/2014/main" id="{9E4C8352-7C42-EC4D-A3D1-B60F109E3B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10" r="2" b="18461"/>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F3174AA-6F51-7942-A411-74860821685A}"/>
              </a:ext>
            </a:extLst>
          </p:cNvPr>
          <p:cNvSpPr>
            <a:spLocks noGrp="1"/>
          </p:cNvSpPr>
          <p:nvPr>
            <p:ph idx="1"/>
          </p:nvPr>
        </p:nvSpPr>
        <p:spPr>
          <a:xfrm>
            <a:off x="7582563" y="-142880"/>
            <a:ext cx="4281890" cy="7029450"/>
          </a:xfrm>
        </p:spPr>
        <p:txBody>
          <a:bodyPr anchor="ctr">
            <a:normAutofit/>
          </a:bodyPr>
          <a:lstStyle/>
          <a:p>
            <a:r>
              <a:rPr lang="en-CA" sz="1600" b="1" dirty="0">
                <a:solidFill>
                  <a:srgbClr val="FFFFFF"/>
                </a:solidFill>
              </a:rPr>
              <a:t>Page numbers</a:t>
            </a:r>
            <a:r>
              <a:rPr lang="en-CA" sz="1600" dirty="0">
                <a:solidFill>
                  <a:srgbClr val="FFFFFF"/>
                </a:solidFill>
              </a:rPr>
              <a:t>: Just as the rest of your paper, the top of the page should retain the right-justified header with your last name and the page number.</a:t>
            </a:r>
          </a:p>
          <a:p>
            <a:r>
              <a:rPr lang="en-CA" sz="1600" b="1" dirty="0">
                <a:solidFill>
                  <a:srgbClr val="FFFFFF"/>
                </a:solidFill>
              </a:rPr>
              <a:t>Title</a:t>
            </a:r>
            <a:r>
              <a:rPr lang="en-CA" sz="1600" dirty="0">
                <a:solidFill>
                  <a:srgbClr val="FFFFFF"/>
                </a:solidFill>
              </a:rPr>
              <a:t>: On the first line, the title of the page—“References”—should appear centered and bolded. It should not be italicized, in capital letters or placed in quotation marks.</a:t>
            </a:r>
          </a:p>
          <a:p>
            <a:r>
              <a:rPr lang="en-CA" sz="1600" b="1" dirty="0">
                <a:solidFill>
                  <a:srgbClr val="FFFFFF"/>
                </a:solidFill>
              </a:rPr>
              <a:t>Alphabetical order</a:t>
            </a:r>
            <a:r>
              <a:rPr lang="en-CA" sz="1600" dirty="0">
                <a:solidFill>
                  <a:srgbClr val="FFFFFF"/>
                </a:solidFill>
              </a:rPr>
              <a:t>: Starting on the next line after the page title, your complete citations should be listed in alphabetical order by author.</a:t>
            </a:r>
          </a:p>
          <a:p>
            <a:r>
              <a:rPr lang="en-CA" sz="1600" b="1" dirty="0">
                <a:solidFill>
                  <a:srgbClr val="FFFFFF"/>
                </a:solidFill>
              </a:rPr>
              <a:t>Spacing</a:t>
            </a:r>
            <a:r>
              <a:rPr lang="en-CA" sz="1600" dirty="0">
                <a:solidFill>
                  <a:srgbClr val="FFFFFF"/>
                </a:solidFill>
              </a:rPr>
              <a:t>: Like the rest of your paper, this page should be double-spaced and have 1-inch margins (don’t skip an extra line between citations).</a:t>
            </a:r>
          </a:p>
          <a:p>
            <a:r>
              <a:rPr lang="en-CA" sz="1600" b="1" dirty="0">
                <a:solidFill>
                  <a:srgbClr val="FFFFFF"/>
                </a:solidFill>
              </a:rPr>
              <a:t>Hanging indents</a:t>
            </a:r>
            <a:r>
              <a:rPr lang="en-CA" sz="1600" dirty="0">
                <a:solidFill>
                  <a:srgbClr val="FFFFFF"/>
                </a:solidFill>
              </a:rPr>
              <a:t>: Each citation should be formatted with what is called a hanging indent. This means the first line of each citation should be flush with the left margin (i.e., not indented), but the rest of that citation should be indented 0.5 inches further.</a:t>
            </a:r>
          </a:p>
        </p:txBody>
      </p:sp>
    </p:spTree>
    <p:extLst>
      <p:ext uri="{BB962C8B-B14F-4D97-AF65-F5344CB8AC3E}">
        <p14:creationId xmlns:p14="http://schemas.microsoft.com/office/powerpoint/2010/main" val="136029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0"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CDA0B-2DA7-8141-9A04-1042422CD46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Correctly Formatted Reference List</a:t>
            </a:r>
          </a:p>
        </p:txBody>
      </p:sp>
      <p:pic>
        <p:nvPicPr>
          <p:cNvPr id="14338" name="Picture 2">
            <a:extLst>
              <a:ext uri="{FF2B5EF4-FFF2-40B4-BE49-F238E27FC236}">
                <a16:creationId xmlns:a16="http://schemas.microsoft.com/office/drawing/2014/main" id="{07F4E7D5-019A-4540-B552-E84581667D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2569" y="1388102"/>
            <a:ext cx="9177592" cy="536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331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32F1-891F-3B45-94A3-57F62790F0D2}"/>
              </a:ext>
            </a:extLst>
          </p:cNvPr>
          <p:cNvSpPr>
            <a:spLocks noGrp="1"/>
          </p:cNvSpPr>
          <p:nvPr>
            <p:ph type="title"/>
          </p:nvPr>
        </p:nvSpPr>
        <p:spPr>
          <a:xfrm>
            <a:off x="4965430" y="629268"/>
            <a:ext cx="6586491" cy="1286160"/>
          </a:xfrm>
        </p:spPr>
        <p:txBody>
          <a:bodyPr anchor="b">
            <a:normAutofit/>
          </a:bodyPr>
          <a:lstStyle/>
          <a:p>
            <a:r>
              <a:rPr lang="en-US" dirty="0"/>
              <a:t>Now it’s your turn! </a:t>
            </a:r>
          </a:p>
        </p:txBody>
      </p:sp>
      <p:sp>
        <p:nvSpPr>
          <p:cNvPr id="3" name="Content Placeholder 2">
            <a:extLst>
              <a:ext uri="{FF2B5EF4-FFF2-40B4-BE49-F238E27FC236}">
                <a16:creationId xmlns:a16="http://schemas.microsoft.com/office/drawing/2014/main" id="{DC952DDC-331B-8F4F-B727-C249AC075418}"/>
              </a:ext>
            </a:extLst>
          </p:cNvPr>
          <p:cNvSpPr>
            <a:spLocks noGrp="1"/>
          </p:cNvSpPr>
          <p:nvPr>
            <p:ph idx="1"/>
          </p:nvPr>
        </p:nvSpPr>
        <p:spPr>
          <a:xfrm>
            <a:off x="4965431" y="2438401"/>
            <a:ext cx="6586489" cy="1162050"/>
          </a:xfrm>
        </p:spPr>
        <p:txBody>
          <a:bodyPr>
            <a:normAutofit/>
          </a:bodyPr>
          <a:lstStyle/>
          <a:p>
            <a:r>
              <a:rPr lang="en-CA" dirty="0"/>
              <a:t>Complete the APA Citation Module on your course page</a:t>
            </a:r>
          </a:p>
        </p:txBody>
      </p:sp>
      <p:pic>
        <p:nvPicPr>
          <p:cNvPr id="5" name="Picture 4" descr="Glasses on top of a book">
            <a:extLst>
              <a:ext uri="{FF2B5EF4-FFF2-40B4-BE49-F238E27FC236}">
                <a16:creationId xmlns:a16="http://schemas.microsoft.com/office/drawing/2014/main" id="{F294E6F7-8069-44A3-933D-E2CB9B1D511D}"/>
              </a:ext>
            </a:extLst>
          </p:cNvPr>
          <p:cNvPicPr>
            <a:picLocks noChangeAspect="1"/>
          </p:cNvPicPr>
          <p:nvPr/>
        </p:nvPicPr>
        <p:blipFill rotWithShape="1">
          <a:blip r:embed="rId2"/>
          <a:srcRect l="14943" r="40275" b="-1"/>
          <a:stretch/>
        </p:blipFill>
        <p:spPr>
          <a:xfrm>
            <a:off x="20" y="10"/>
            <a:ext cx="4635571" cy="6857990"/>
          </a:xfrm>
          <a:prstGeom prst="rect">
            <a:avLst/>
          </a:prstGeom>
          <a:effectLst/>
        </p:spPr>
      </p:pic>
    </p:spTree>
    <p:extLst>
      <p:ext uri="{BB962C8B-B14F-4D97-AF65-F5344CB8AC3E}">
        <p14:creationId xmlns:p14="http://schemas.microsoft.com/office/powerpoint/2010/main" val="352073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32F1-891F-3B45-94A3-57F62790F0D2}"/>
              </a:ext>
            </a:extLst>
          </p:cNvPr>
          <p:cNvSpPr>
            <a:spLocks noGrp="1"/>
          </p:cNvSpPr>
          <p:nvPr>
            <p:ph type="title"/>
          </p:nvPr>
        </p:nvSpPr>
        <p:spPr>
          <a:xfrm>
            <a:off x="4965430" y="629268"/>
            <a:ext cx="6586491" cy="1286160"/>
          </a:xfrm>
        </p:spPr>
        <p:txBody>
          <a:bodyPr anchor="b">
            <a:normAutofit/>
          </a:bodyPr>
          <a:lstStyle/>
          <a:p>
            <a:r>
              <a:rPr lang="en-US" dirty="0"/>
              <a:t>APA Citations </a:t>
            </a:r>
          </a:p>
        </p:txBody>
      </p:sp>
      <p:sp>
        <p:nvSpPr>
          <p:cNvPr id="3" name="Content Placeholder 2">
            <a:extLst>
              <a:ext uri="{FF2B5EF4-FFF2-40B4-BE49-F238E27FC236}">
                <a16:creationId xmlns:a16="http://schemas.microsoft.com/office/drawing/2014/main" id="{DC952DDC-331B-8F4F-B727-C249AC075418}"/>
              </a:ext>
            </a:extLst>
          </p:cNvPr>
          <p:cNvSpPr>
            <a:spLocks noGrp="1"/>
          </p:cNvSpPr>
          <p:nvPr>
            <p:ph idx="1"/>
          </p:nvPr>
        </p:nvSpPr>
        <p:spPr>
          <a:xfrm>
            <a:off x="4965431" y="2438400"/>
            <a:ext cx="6586489" cy="3785419"/>
          </a:xfrm>
        </p:spPr>
        <p:txBody>
          <a:bodyPr>
            <a:normAutofit/>
          </a:bodyPr>
          <a:lstStyle/>
          <a:p>
            <a:r>
              <a:rPr lang="en-CA" dirty="0"/>
              <a:t>APA establishes your credibility or ethos in the field by demonstrating an awareness of your audience and their needs as fellow researchers.</a:t>
            </a:r>
          </a:p>
          <a:p>
            <a:r>
              <a:rPr lang="en-CA" i="1" dirty="0"/>
              <a:t>Primarily used in Social Science, Math, and Science classes</a:t>
            </a:r>
            <a:endParaRPr lang="en-CA" dirty="0"/>
          </a:p>
          <a:p>
            <a:r>
              <a:rPr lang="en-CA" i="1" dirty="0"/>
              <a:t>For specific formatting rules for each style, visit </a:t>
            </a:r>
            <a:r>
              <a:rPr lang="en-CA" i="1" dirty="0">
                <a:hlinkClick r:id="rId2"/>
              </a:rPr>
              <a:t>PurdueOwl</a:t>
            </a:r>
            <a:endParaRPr lang="en-CA" dirty="0"/>
          </a:p>
        </p:txBody>
      </p:sp>
      <p:pic>
        <p:nvPicPr>
          <p:cNvPr id="5" name="Picture 4" descr="Glasses on top of a book">
            <a:extLst>
              <a:ext uri="{FF2B5EF4-FFF2-40B4-BE49-F238E27FC236}">
                <a16:creationId xmlns:a16="http://schemas.microsoft.com/office/drawing/2014/main" id="{F294E6F7-8069-44A3-933D-E2CB9B1D511D}"/>
              </a:ext>
            </a:extLst>
          </p:cNvPr>
          <p:cNvPicPr>
            <a:picLocks noChangeAspect="1"/>
          </p:cNvPicPr>
          <p:nvPr/>
        </p:nvPicPr>
        <p:blipFill rotWithShape="1">
          <a:blip r:embed="rId3"/>
          <a:srcRect l="14943" r="40275"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E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711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5A35F-7D2A-814A-946A-117EFA27C8C9}"/>
              </a:ext>
            </a:extLst>
          </p:cNvPr>
          <p:cNvSpPr>
            <a:spLocks noGrp="1"/>
          </p:cNvSpPr>
          <p:nvPr>
            <p:ph type="ctrTitle"/>
          </p:nvPr>
        </p:nvSpPr>
        <p:spPr>
          <a:xfrm>
            <a:off x="1524000" y="3429000"/>
            <a:ext cx="9144000" cy="2387600"/>
          </a:xfrm>
        </p:spPr>
        <p:txBody>
          <a:bodyPr>
            <a:normAutofit fontScale="90000"/>
          </a:bodyPr>
          <a:lstStyle/>
          <a:p>
            <a:r>
              <a:rPr lang="en-CA" b="1" i="1" u="sng" dirty="0"/>
              <a:t>For this course, you will be using APA Format. Please always refer the APA Citation guide when creating your citations for all work completed for this course.</a:t>
            </a:r>
            <a:br>
              <a:rPr lang="en-CA" b="1" dirty="0"/>
            </a:br>
            <a:endParaRPr lang="en-US" dirty="0"/>
          </a:p>
        </p:txBody>
      </p:sp>
    </p:spTree>
    <p:extLst>
      <p:ext uri="{BB962C8B-B14F-4D97-AF65-F5344CB8AC3E}">
        <p14:creationId xmlns:p14="http://schemas.microsoft.com/office/powerpoint/2010/main" val="3127162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5C36-126E-5C48-92BC-FD0E7E5ED1BD}"/>
              </a:ext>
            </a:extLst>
          </p:cNvPr>
          <p:cNvSpPr>
            <a:spLocks noGrp="1"/>
          </p:cNvSpPr>
          <p:nvPr>
            <p:ph type="title"/>
          </p:nvPr>
        </p:nvSpPr>
        <p:spPr>
          <a:xfrm>
            <a:off x="838200" y="-149224"/>
            <a:ext cx="10515600" cy="1325563"/>
          </a:xfrm>
        </p:spPr>
        <p:txBody>
          <a:bodyPr/>
          <a:lstStyle/>
          <a:p>
            <a:pPr algn="ctr"/>
            <a:r>
              <a:rPr lang="en-US" dirty="0"/>
              <a:t>Plagiarism, and How to Avoid it </a:t>
            </a:r>
          </a:p>
        </p:txBody>
      </p:sp>
      <p:pic>
        <p:nvPicPr>
          <p:cNvPr id="4" name="How to Avoid Plagiarism_ In 5 Easy Steps.mp4" descr="How to Avoid Plagiarism_ In 5 Easy Steps.mp4">
            <a:hlinkClick r:id="" action="ppaction://media"/>
            <a:extLst>
              <a:ext uri="{FF2B5EF4-FFF2-40B4-BE49-F238E27FC236}">
                <a16:creationId xmlns:a16="http://schemas.microsoft.com/office/drawing/2014/main" id="{916666EF-6770-C543-AED8-20FB204489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985837"/>
            <a:ext cx="9906000" cy="5572125"/>
          </a:xfrm>
          <a:prstGeom prst="rect">
            <a:avLst/>
          </a:prstGeom>
        </p:spPr>
      </p:pic>
    </p:spTree>
    <p:extLst>
      <p:ext uri="{BB962C8B-B14F-4D97-AF65-F5344CB8AC3E}">
        <p14:creationId xmlns:p14="http://schemas.microsoft.com/office/powerpoint/2010/main" val="22437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A045D-2FA6-654A-AA4F-6886DD015BB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When do you use citations? </a:t>
            </a:r>
          </a:p>
        </p:txBody>
      </p:sp>
      <p:pic>
        <p:nvPicPr>
          <p:cNvPr id="5" name="Picture 4" descr="Diagram&#10;&#10;Description automatically generated">
            <a:extLst>
              <a:ext uri="{FF2B5EF4-FFF2-40B4-BE49-F238E27FC236}">
                <a16:creationId xmlns:a16="http://schemas.microsoft.com/office/drawing/2014/main" id="{DB0B4BD1-09E3-5C4B-AF7B-204A0AACA93A}"/>
              </a:ext>
            </a:extLst>
          </p:cNvPr>
          <p:cNvPicPr>
            <a:picLocks noChangeAspect="1"/>
          </p:cNvPicPr>
          <p:nvPr/>
        </p:nvPicPr>
        <p:blipFill>
          <a:blip r:embed="rId2"/>
          <a:stretch>
            <a:fillRect/>
          </a:stretch>
        </p:blipFill>
        <p:spPr>
          <a:xfrm>
            <a:off x="643467" y="2280424"/>
            <a:ext cx="10905066" cy="3925824"/>
          </a:xfrm>
          <a:prstGeom prst="rect">
            <a:avLst/>
          </a:prstGeom>
        </p:spPr>
      </p:pic>
      <p:sp>
        <p:nvSpPr>
          <p:cNvPr id="6" name="TextBox 5">
            <a:extLst>
              <a:ext uri="{FF2B5EF4-FFF2-40B4-BE49-F238E27FC236}">
                <a16:creationId xmlns:a16="http://schemas.microsoft.com/office/drawing/2014/main" id="{DA850CFE-0EF0-BA43-9093-6F15A6280B61}"/>
              </a:ext>
            </a:extLst>
          </p:cNvPr>
          <p:cNvSpPr txBox="1"/>
          <p:nvPr/>
        </p:nvSpPr>
        <p:spPr>
          <a:xfrm>
            <a:off x="556532" y="1658145"/>
            <a:ext cx="9046644" cy="369332"/>
          </a:xfrm>
          <a:prstGeom prst="rect">
            <a:avLst/>
          </a:prstGeom>
          <a:noFill/>
        </p:spPr>
        <p:txBody>
          <a:bodyPr wrap="none" rtlCol="0">
            <a:spAutoFit/>
          </a:bodyPr>
          <a:lstStyle/>
          <a:p>
            <a:r>
              <a:rPr lang="en-US" dirty="0"/>
              <a:t>Always use citations when you are referencing information that is not your own. This includes…</a:t>
            </a:r>
          </a:p>
        </p:txBody>
      </p:sp>
    </p:spTree>
    <p:extLst>
      <p:ext uri="{BB962C8B-B14F-4D97-AF65-F5344CB8AC3E}">
        <p14:creationId xmlns:p14="http://schemas.microsoft.com/office/powerpoint/2010/main" val="2045082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32F1-891F-3B45-94A3-57F62790F0D2}"/>
              </a:ext>
            </a:extLst>
          </p:cNvPr>
          <p:cNvSpPr>
            <a:spLocks noGrp="1"/>
          </p:cNvSpPr>
          <p:nvPr>
            <p:ph type="title"/>
          </p:nvPr>
        </p:nvSpPr>
        <p:spPr>
          <a:xfrm>
            <a:off x="4965430" y="629268"/>
            <a:ext cx="6586491" cy="1286160"/>
          </a:xfrm>
        </p:spPr>
        <p:txBody>
          <a:bodyPr anchor="b">
            <a:normAutofit/>
          </a:bodyPr>
          <a:lstStyle/>
          <a:p>
            <a:r>
              <a:rPr lang="en-US" dirty="0"/>
              <a:t>Formatting APA Citations </a:t>
            </a:r>
          </a:p>
        </p:txBody>
      </p:sp>
      <p:sp>
        <p:nvSpPr>
          <p:cNvPr id="3" name="Content Placeholder 2">
            <a:extLst>
              <a:ext uri="{FF2B5EF4-FFF2-40B4-BE49-F238E27FC236}">
                <a16:creationId xmlns:a16="http://schemas.microsoft.com/office/drawing/2014/main" id="{DC952DDC-331B-8F4F-B727-C249AC075418}"/>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US" sz="2000" dirty="0"/>
              <a:t>When you cite, you need to…</a:t>
            </a:r>
          </a:p>
          <a:p>
            <a:r>
              <a:rPr lang="en-CA" sz="2000" dirty="0"/>
              <a:t>Create an</a:t>
            </a:r>
            <a:r>
              <a:rPr lang="en-CA" sz="2000" b="1"/>
              <a:t> In-Text Citation -</a:t>
            </a:r>
            <a:r>
              <a:rPr lang="en-CA" sz="2000"/>
              <a:t> This is</a:t>
            </a:r>
            <a:r>
              <a:rPr lang="en-CA" sz="2000" b="1" dirty="0"/>
              <a:t> </a:t>
            </a:r>
            <a:r>
              <a:rPr lang="en-CA" sz="2000"/>
              <a:t>indicated in the text of your </a:t>
            </a:r>
            <a:r>
              <a:rPr lang="en-CA" sz="2000" dirty="0"/>
              <a:t>paper, after the quotation, or paraphrase, or summary. This tells your reader precisely what is borrowed from your source and where to locate that information in the Reference List Section.</a:t>
            </a:r>
            <a:endParaRPr lang="en-CA" sz="2000" dirty="0">
              <a:cs typeface="Calibri"/>
            </a:endParaRPr>
          </a:p>
          <a:p>
            <a:r>
              <a:rPr lang="en-CA" sz="2000" dirty="0"/>
              <a:t>Create a</a:t>
            </a:r>
            <a:r>
              <a:rPr lang="en-CA" sz="2000" b="1" dirty="0"/>
              <a:t> Reference List Page</a:t>
            </a:r>
            <a:r>
              <a:rPr lang="en-CA" sz="2000"/>
              <a:t>- This is the list of your sources </a:t>
            </a:r>
            <a:r>
              <a:rPr lang="en-CA" sz="2000" dirty="0"/>
              <a:t>that you reference at the end of your paper, that tells your reader what resources you used to write your paper</a:t>
            </a:r>
            <a:endParaRPr lang="en-CA" sz="2000" dirty="0">
              <a:cs typeface="Calibri"/>
            </a:endParaRPr>
          </a:p>
          <a:p>
            <a:endParaRPr lang="en-US" sz="2000"/>
          </a:p>
        </p:txBody>
      </p:sp>
      <p:pic>
        <p:nvPicPr>
          <p:cNvPr id="5" name="Picture 4" descr="Glasses on top of a book">
            <a:extLst>
              <a:ext uri="{FF2B5EF4-FFF2-40B4-BE49-F238E27FC236}">
                <a16:creationId xmlns:a16="http://schemas.microsoft.com/office/drawing/2014/main" id="{F294E6F7-8069-44A3-933D-E2CB9B1D511D}"/>
              </a:ext>
            </a:extLst>
          </p:cNvPr>
          <p:cNvPicPr>
            <a:picLocks noChangeAspect="1"/>
          </p:cNvPicPr>
          <p:nvPr/>
        </p:nvPicPr>
        <p:blipFill rotWithShape="1">
          <a:blip r:embed="rId2"/>
          <a:srcRect l="14943" r="40275"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E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284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1AB795-F797-B94B-BEFE-7E5D79E41EB2}"/>
              </a:ext>
            </a:extLst>
          </p:cNvPr>
          <p:cNvSpPr txBox="1"/>
          <p:nvPr/>
        </p:nvSpPr>
        <p:spPr>
          <a:xfrm>
            <a:off x="990600" y="338328"/>
            <a:ext cx="10210800" cy="107899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dirty="0">
                <a:latin typeface="+mj-lt"/>
                <a:ea typeface="+mj-ea"/>
                <a:cs typeface="+mj-cs"/>
              </a:rPr>
              <a:t>Notice the similarities between </a:t>
            </a:r>
            <a:r>
              <a:rPr lang="en-US" sz="3400" b="1" u="sng" dirty="0">
                <a:latin typeface="+mj-lt"/>
                <a:ea typeface="+mj-ea"/>
                <a:cs typeface="+mj-cs"/>
              </a:rPr>
              <a:t>the In-Text Citation </a:t>
            </a:r>
            <a:r>
              <a:rPr lang="en-US" sz="3400" dirty="0">
                <a:latin typeface="+mj-lt"/>
                <a:ea typeface="+mj-ea"/>
                <a:cs typeface="+mj-cs"/>
              </a:rPr>
              <a:t>and the </a:t>
            </a:r>
            <a:r>
              <a:rPr lang="en-US" sz="3400" b="1" u="sng" dirty="0">
                <a:latin typeface="+mj-lt"/>
                <a:ea typeface="+mj-ea"/>
                <a:cs typeface="+mj-cs"/>
              </a:rPr>
              <a:t>Complete Citation</a:t>
            </a:r>
            <a:r>
              <a:rPr lang="en-US" sz="3400" dirty="0">
                <a:latin typeface="+mj-lt"/>
                <a:ea typeface="+mj-ea"/>
                <a:cs typeface="+mj-cs"/>
              </a:rPr>
              <a:t> in the Reference List. </a:t>
            </a:r>
          </a:p>
        </p:txBody>
      </p:sp>
      <p:sp>
        <p:nvSpPr>
          <p:cNvPr id="11" name="Rectangle 1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0AA5A223-FF9C-434C-A4FD-48F2B24082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9148" y="2964413"/>
            <a:ext cx="4974336" cy="284780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0ACE517D-652A-9948-84F8-F4A3B99ED9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8516" y="3072452"/>
            <a:ext cx="4974336" cy="2636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96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596FE3-7743-FA47-B858-C36958D68B7E}"/>
              </a:ext>
            </a:extLst>
          </p:cNvPr>
          <p:cNvSpPr>
            <a:spLocks noGrp="1"/>
          </p:cNvSpPr>
          <p:nvPr>
            <p:ph idx="1"/>
          </p:nvPr>
        </p:nvSpPr>
        <p:spPr>
          <a:xfrm>
            <a:off x="838200" y="1559970"/>
            <a:ext cx="10515600" cy="674688"/>
          </a:xfrm>
        </p:spPr>
        <p:txBody>
          <a:bodyPr>
            <a:normAutofit fontScale="92500" lnSpcReduction="20000"/>
          </a:bodyPr>
          <a:lstStyle/>
          <a:p>
            <a:r>
              <a:rPr lang="en-CA" dirty="0"/>
              <a:t>The in-text citation is a brief reference within your text that indicates the source you consulted</a:t>
            </a:r>
          </a:p>
          <a:p>
            <a:endParaRPr lang="en-US" dirty="0"/>
          </a:p>
        </p:txBody>
      </p:sp>
      <p:pic>
        <p:nvPicPr>
          <p:cNvPr id="1026" name="Picture 2">
            <a:extLst>
              <a:ext uri="{FF2B5EF4-FFF2-40B4-BE49-F238E27FC236}">
                <a16:creationId xmlns:a16="http://schemas.microsoft.com/office/drawing/2014/main" id="{34381932-8024-0F43-8C6A-AFEA5D47C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231" y="2120356"/>
            <a:ext cx="6713538" cy="38439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C969CC-30A3-AA42-B07A-A7BAC8C775EC}"/>
              </a:ext>
            </a:extLst>
          </p:cNvPr>
          <p:cNvSpPr/>
          <p:nvPr/>
        </p:nvSpPr>
        <p:spPr>
          <a:xfrm>
            <a:off x="-64294" y="400050"/>
            <a:ext cx="12320588" cy="7286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EE1EE87-095A-724F-BAAA-0BEC5A62D60D}"/>
              </a:ext>
            </a:extLst>
          </p:cNvPr>
          <p:cNvSpPr>
            <a:spLocks noGrp="1"/>
          </p:cNvSpPr>
          <p:nvPr>
            <p:ph type="title"/>
          </p:nvPr>
        </p:nvSpPr>
        <p:spPr>
          <a:xfrm>
            <a:off x="838200" y="107945"/>
            <a:ext cx="10515600" cy="1325563"/>
          </a:xfrm>
        </p:spPr>
        <p:txBody>
          <a:bodyPr/>
          <a:lstStyle/>
          <a:p>
            <a:pPr algn="ctr"/>
            <a:r>
              <a:rPr lang="en-US" dirty="0">
                <a:solidFill>
                  <a:schemeClr val="bg1"/>
                </a:solidFill>
              </a:rPr>
              <a:t>In-Text Citations</a:t>
            </a:r>
          </a:p>
        </p:txBody>
      </p:sp>
    </p:spTree>
    <p:extLst>
      <p:ext uri="{BB962C8B-B14F-4D97-AF65-F5344CB8AC3E}">
        <p14:creationId xmlns:p14="http://schemas.microsoft.com/office/powerpoint/2010/main" val="570932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73CFD-1AB5-CF48-8F8A-3CDF4F551FE1}"/>
              </a:ext>
            </a:extLst>
          </p:cNvPr>
          <p:cNvSpPr>
            <a:spLocks noGrp="1"/>
          </p:cNvSpPr>
          <p:nvPr>
            <p:ph idx="1"/>
          </p:nvPr>
        </p:nvSpPr>
        <p:spPr>
          <a:xfrm>
            <a:off x="838200" y="357183"/>
            <a:ext cx="10515600" cy="4351338"/>
          </a:xfrm>
        </p:spPr>
        <p:txBody>
          <a:bodyPr/>
          <a:lstStyle/>
          <a:p>
            <a:r>
              <a:rPr lang="en-CA" dirty="0"/>
              <a:t>The in-text citation usually appears in parentheses and corresponds directly to an entry in your Reference List. </a:t>
            </a:r>
          </a:p>
          <a:p>
            <a:r>
              <a:rPr lang="en-CA" dirty="0"/>
              <a:t>The </a:t>
            </a:r>
            <a:r>
              <a:rPr lang="en-CA" b="1" dirty="0"/>
              <a:t>author's last name and the year published </a:t>
            </a:r>
            <a:r>
              <a:rPr lang="en-CA" dirty="0"/>
              <a:t>are usually enough to indicate the location in the source.</a:t>
            </a:r>
          </a:p>
          <a:p>
            <a:r>
              <a:rPr lang="en-CA" i="1" dirty="0"/>
              <a:t>If the author's name is used in the sentence, do not repeat it in the citation.  </a:t>
            </a:r>
          </a:p>
        </p:txBody>
      </p:sp>
      <p:pic>
        <p:nvPicPr>
          <p:cNvPr id="2050" name="Picture 2">
            <a:extLst>
              <a:ext uri="{FF2B5EF4-FFF2-40B4-BE49-F238E27FC236}">
                <a16:creationId xmlns:a16="http://schemas.microsoft.com/office/drawing/2014/main" id="{FE9D8C9E-58B7-CC42-89EF-85277F3FE0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0" t="45833" r="6057" b="10209"/>
          <a:stretch/>
        </p:blipFill>
        <p:spPr bwMode="auto">
          <a:xfrm>
            <a:off x="1788826" y="3044027"/>
            <a:ext cx="8614348" cy="332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640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{883D19DA-CD4B-7B4E-A6B1-21BC22A5322E}tf10001064</Template>
  <TotalTime>32</TotalTime>
  <Words>806</Words>
  <Application>Microsoft Office PowerPoint</Application>
  <PresentationFormat>Widescreen</PresentationFormat>
  <Paragraphs>54</Paragraphs>
  <Slides>16</Slides>
  <Notes>2</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APA Citations</vt:lpstr>
      <vt:lpstr>APA Citations </vt:lpstr>
      <vt:lpstr>For this course, you will be using APA Format. Please always refer the APA Citation guide when creating your citations for all work completed for this course. </vt:lpstr>
      <vt:lpstr>Plagiarism, and How to Avoid it </vt:lpstr>
      <vt:lpstr>When do you use citations? </vt:lpstr>
      <vt:lpstr>Formatting APA Citations </vt:lpstr>
      <vt:lpstr>PowerPoint Presentation</vt:lpstr>
      <vt:lpstr>In-Text Citations</vt:lpstr>
      <vt:lpstr>PowerPoint Presentation</vt:lpstr>
      <vt:lpstr>Punctuation with APA Citations</vt:lpstr>
      <vt:lpstr>Punctuation with APA Citations </vt:lpstr>
      <vt:lpstr>PowerPoint Presentation</vt:lpstr>
      <vt:lpstr>Your COMPLETE citations in your Reference List will include… </vt:lpstr>
      <vt:lpstr>Formatting your Reference List </vt:lpstr>
      <vt:lpstr>Correctly Formatted Reference List</vt:lpstr>
      <vt:lpstr>Now it’s your turn!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 Citations</dc:title>
  <dc:creator>Shannon Watkins</dc:creator>
  <cp:lastModifiedBy>Shannon Watkins</cp:lastModifiedBy>
  <cp:revision>24</cp:revision>
  <dcterms:created xsi:type="dcterms:W3CDTF">2021-04-09T02:12:39Z</dcterms:created>
  <dcterms:modified xsi:type="dcterms:W3CDTF">2021-06-23T21:03:59Z</dcterms:modified>
</cp:coreProperties>
</file>